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47"/>
  </p:notesMasterIdLst>
  <p:handoutMasterIdLst>
    <p:handoutMasterId r:id="rId148"/>
  </p:handoutMasterIdLst>
  <p:sldIdLst>
    <p:sldId id="295" r:id="rId2"/>
    <p:sldId id="296" r:id="rId3"/>
    <p:sldId id="298" r:id="rId4"/>
    <p:sldId id="297" r:id="rId5"/>
    <p:sldId id="259" r:id="rId6"/>
    <p:sldId id="299" r:id="rId7"/>
    <p:sldId id="300" r:id="rId8"/>
    <p:sldId id="301" r:id="rId9"/>
    <p:sldId id="302" r:id="rId10"/>
    <p:sldId id="303" r:id="rId11"/>
    <p:sldId id="304" r:id="rId12"/>
    <p:sldId id="305" r:id="rId13"/>
    <p:sldId id="306" r:id="rId14"/>
    <p:sldId id="307" r:id="rId15"/>
    <p:sldId id="308" r:id="rId16"/>
    <p:sldId id="309" r:id="rId17"/>
    <p:sldId id="310" r:id="rId18"/>
    <p:sldId id="311" r:id="rId19"/>
    <p:sldId id="312" r:id="rId20"/>
    <p:sldId id="313" r:id="rId21"/>
    <p:sldId id="314" r:id="rId22"/>
    <p:sldId id="315" r:id="rId23"/>
    <p:sldId id="316" r:id="rId24"/>
    <p:sldId id="317" r:id="rId25"/>
    <p:sldId id="318" r:id="rId26"/>
    <p:sldId id="319" r:id="rId27"/>
    <p:sldId id="320" r:id="rId28"/>
    <p:sldId id="321" r:id="rId29"/>
    <p:sldId id="322" r:id="rId30"/>
    <p:sldId id="323" r:id="rId31"/>
    <p:sldId id="324" r:id="rId32"/>
    <p:sldId id="325" r:id="rId33"/>
    <p:sldId id="326" r:id="rId34"/>
    <p:sldId id="327" r:id="rId35"/>
    <p:sldId id="328" r:id="rId36"/>
    <p:sldId id="329" r:id="rId37"/>
    <p:sldId id="330" r:id="rId38"/>
    <p:sldId id="331" r:id="rId39"/>
    <p:sldId id="332" r:id="rId40"/>
    <p:sldId id="333" r:id="rId41"/>
    <p:sldId id="334" r:id="rId42"/>
    <p:sldId id="335" r:id="rId43"/>
    <p:sldId id="336" r:id="rId44"/>
    <p:sldId id="337" r:id="rId45"/>
    <p:sldId id="338" r:id="rId46"/>
    <p:sldId id="339" r:id="rId47"/>
    <p:sldId id="340" r:id="rId48"/>
    <p:sldId id="341" r:id="rId49"/>
    <p:sldId id="342" r:id="rId50"/>
    <p:sldId id="343" r:id="rId51"/>
    <p:sldId id="344" r:id="rId52"/>
    <p:sldId id="345" r:id="rId53"/>
    <p:sldId id="346" r:id="rId54"/>
    <p:sldId id="347" r:id="rId55"/>
    <p:sldId id="348" r:id="rId56"/>
    <p:sldId id="349" r:id="rId57"/>
    <p:sldId id="350" r:id="rId58"/>
    <p:sldId id="351" r:id="rId59"/>
    <p:sldId id="352" r:id="rId60"/>
    <p:sldId id="353" r:id="rId61"/>
    <p:sldId id="354" r:id="rId62"/>
    <p:sldId id="355" r:id="rId63"/>
    <p:sldId id="356" r:id="rId64"/>
    <p:sldId id="357" r:id="rId65"/>
    <p:sldId id="358" r:id="rId66"/>
    <p:sldId id="359" r:id="rId67"/>
    <p:sldId id="360" r:id="rId68"/>
    <p:sldId id="361" r:id="rId69"/>
    <p:sldId id="362" r:id="rId70"/>
    <p:sldId id="363" r:id="rId71"/>
    <p:sldId id="364" r:id="rId72"/>
    <p:sldId id="365" r:id="rId73"/>
    <p:sldId id="366" r:id="rId74"/>
    <p:sldId id="367" r:id="rId75"/>
    <p:sldId id="368" r:id="rId76"/>
    <p:sldId id="369" r:id="rId77"/>
    <p:sldId id="370" r:id="rId78"/>
    <p:sldId id="371" r:id="rId79"/>
    <p:sldId id="372" r:id="rId80"/>
    <p:sldId id="373" r:id="rId81"/>
    <p:sldId id="374" r:id="rId82"/>
    <p:sldId id="375" r:id="rId83"/>
    <p:sldId id="376" r:id="rId84"/>
    <p:sldId id="377" r:id="rId85"/>
    <p:sldId id="378" r:id="rId86"/>
    <p:sldId id="379" r:id="rId87"/>
    <p:sldId id="380" r:id="rId88"/>
    <p:sldId id="381" r:id="rId89"/>
    <p:sldId id="382" r:id="rId90"/>
    <p:sldId id="383" r:id="rId91"/>
    <p:sldId id="384" r:id="rId92"/>
    <p:sldId id="385" r:id="rId93"/>
    <p:sldId id="386" r:id="rId94"/>
    <p:sldId id="387" r:id="rId95"/>
    <p:sldId id="388" r:id="rId96"/>
    <p:sldId id="389" r:id="rId97"/>
    <p:sldId id="390" r:id="rId98"/>
    <p:sldId id="391" r:id="rId99"/>
    <p:sldId id="392" r:id="rId100"/>
    <p:sldId id="393" r:id="rId101"/>
    <p:sldId id="394" r:id="rId102"/>
    <p:sldId id="395" r:id="rId103"/>
    <p:sldId id="396" r:id="rId104"/>
    <p:sldId id="397" r:id="rId105"/>
    <p:sldId id="398" r:id="rId106"/>
    <p:sldId id="399" r:id="rId107"/>
    <p:sldId id="400" r:id="rId108"/>
    <p:sldId id="401" r:id="rId109"/>
    <p:sldId id="402" r:id="rId110"/>
    <p:sldId id="403" r:id="rId111"/>
    <p:sldId id="404" r:id="rId112"/>
    <p:sldId id="405" r:id="rId113"/>
    <p:sldId id="406" r:id="rId114"/>
    <p:sldId id="407" r:id="rId115"/>
    <p:sldId id="408" r:id="rId116"/>
    <p:sldId id="409" r:id="rId117"/>
    <p:sldId id="410" r:id="rId118"/>
    <p:sldId id="411" r:id="rId119"/>
    <p:sldId id="412" r:id="rId120"/>
    <p:sldId id="413" r:id="rId121"/>
    <p:sldId id="414" r:id="rId122"/>
    <p:sldId id="415" r:id="rId123"/>
    <p:sldId id="416" r:id="rId124"/>
    <p:sldId id="417" r:id="rId125"/>
    <p:sldId id="418" r:id="rId126"/>
    <p:sldId id="419" r:id="rId127"/>
    <p:sldId id="420" r:id="rId128"/>
    <p:sldId id="421" r:id="rId129"/>
    <p:sldId id="422" r:id="rId130"/>
    <p:sldId id="423" r:id="rId131"/>
    <p:sldId id="424" r:id="rId132"/>
    <p:sldId id="425" r:id="rId133"/>
    <p:sldId id="426" r:id="rId134"/>
    <p:sldId id="427" r:id="rId135"/>
    <p:sldId id="428" r:id="rId136"/>
    <p:sldId id="429" r:id="rId137"/>
    <p:sldId id="430" r:id="rId138"/>
    <p:sldId id="431" r:id="rId139"/>
    <p:sldId id="432" r:id="rId140"/>
    <p:sldId id="433" r:id="rId141"/>
    <p:sldId id="434" r:id="rId142"/>
    <p:sldId id="435" r:id="rId143"/>
    <p:sldId id="436" r:id="rId144"/>
    <p:sldId id="437" r:id="rId145"/>
    <p:sldId id="438" r:id="rId146"/>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981D"/>
    <a:srgbClr val="0079C1"/>
    <a:srgbClr val="89CB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35" autoAdjust="0"/>
    <p:restoredTop sz="94660"/>
  </p:normalViewPr>
  <p:slideViewPr>
    <p:cSldViewPr>
      <p:cViewPr varScale="1">
        <p:scale>
          <a:sx n="72" d="100"/>
          <a:sy n="72" d="100"/>
        </p:scale>
        <p:origin x="306" y="5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presProps" Target="presProps.xml"/><Relationship Id="rId5" Type="http://schemas.openxmlformats.org/officeDocument/2006/relationships/slide" Target="slides/slide4.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viewProps" Target="viewProp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theme" Target="theme/theme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FB05FA-2531-47A5-B536-64D07EDBE8E3}" type="doc">
      <dgm:prSet loTypeId="urn:microsoft.com/office/officeart/2005/8/layout/radial1" loCatId="cycle" qsTypeId="urn:microsoft.com/office/officeart/2005/8/quickstyle/3d1" qsCatId="3D" csTypeId="urn:microsoft.com/office/officeart/2005/8/colors/accent3_2" csCatId="accent3" phldr="1"/>
      <dgm:spPr/>
      <dgm:t>
        <a:bodyPr/>
        <a:lstStyle/>
        <a:p>
          <a:endParaRPr lang="en-US"/>
        </a:p>
      </dgm:t>
    </dgm:pt>
    <dgm:pt modelId="{D96BC653-E200-4565-AA85-0FD7E42538BD}">
      <dgm:prSet phldrT="[Text]"/>
      <dgm:spPr/>
      <dgm:t>
        <a:bodyPr/>
        <a:lstStyle/>
        <a:p>
          <a:r>
            <a:rPr lang="en-US" b="1" dirty="0" smtClean="0">
              <a:solidFill>
                <a:schemeClr val="bg1"/>
              </a:solidFill>
            </a:rPr>
            <a:t>Family</a:t>
          </a:r>
          <a:endParaRPr lang="en-US" b="1" dirty="0">
            <a:solidFill>
              <a:schemeClr val="bg1"/>
            </a:solidFill>
          </a:endParaRPr>
        </a:p>
      </dgm:t>
    </dgm:pt>
    <dgm:pt modelId="{964BFAC8-02AE-4B62-B0F5-DDFFC8FD033F}" type="parTrans" cxnId="{56F0FC0B-87D2-4905-B980-9E2CA1F8A5F5}">
      <dgm:prSet/>
      <dgm:spPr/>
      <dgm:t>
        <a:bodyPr/>
        <a:lstStyle/>
        <a:p>
          <a:endParaRPr lang="en-US"/>
        </a:p>
      </dgm:t>
    </dgm:pt>
    <dgm:pt modelId="{551984EF-1D25-4DEC-85C9-27336713A9B4}" type="sibTrans" cxnId="{56F0FC0B-87D2-4905-B980-9E2CA1F8A5F5}">
      <dgm:prSet/>
      <dgm:spPr/>
      <dgm:t>
        <a:bodyPr/>
        <a:lstStyle/>
        <a:p>
          <a:endParaRPr lang="en-US"/>
        </a:p>
      </dgm:t>
    </dgm:pt>
    <dgm:pt modelId="{7A75E024-C78D-4323-8110-B18640D0A796}">
      <dgm:prSet phldrT="[Text]" custT="1"/>
      <dgm:spPr/>
      <dgm:t>
        <a:bodyPr/>
        <a:lstStyle/>
        <a:p>
          <a:r>
            <a:rPr lang="en-US" sz="1050" b="1" dirty="0" smtClean="0"/>
            <a:t>Housing</a:t>
          </a:r>
          <a:endParaRPr lang="en-US" sz="1000" b="1" dirty="0"/>
        </a:p>
      </dgm:t>
    </dgm:pt>
    <dgm:pt modelId="{D7867D0B-ACA0-45C3-B4D8-5023D6824054}" type="parTrans" cxnId="{0838E461-8073-4CE1-BCFB-22E6A85E0FBC}">
      <dgm:prSet/>
      <dgm:spPr/>
      <dgm:t>
        <a:bodyPr/>
        <a:lstStyle/>
        <a:p>
          <a:endParaRPr lang="en-US" dirty="0"/>
        </a:p>
      </dgm:t>
    </dgm:pt>
    <dgm:pt modelId="{9D6263F2-1E13-472E-ABDF-335013B4F204}" type="sibTrans" cxnId="{0838E461-8073-4CE1-BCFB-22E6A85E0FBC}">
      <dgm:prSet/>
      <dgm:spPr/>
      <dgm:t>
        <a:bodyPr/>
        <a:lstStyle/>
        <a:p>
          <a:endParaRPr lang="en-US"/>
        </a:p>
      </dgm:t>
    </dgm:pt>
    <dgm:pt modelId="{75113F0C-0C50-4872-8F4E-8D0AA27EEF29}">
      <dgm:prSet phldrT="[Text]" custT="1"/>
      <dgm:spPr/>
      <dgm:t>
        <a:bodyPr/>
        <a:lstStyle/>
        <a:p>
          <a:r>
            <a:rPr lang="en-US" sz="1200" b="1" dirty="0" smtClean="0"/>
            <a:t>Violence</a:t>
          </a:r>
          <a:endParaRPr lang="en-US" sz="1200" b="1" dirty="0"/>
        </a:p>
      </dgm:t>
    </dgm:pt>
    <dgm:pt modelId="{6DE888B1-F12F-4667-A87D-1AFB920F5FAE}" type="parTrans" cxnId="{4D12051C-8190-4A53-8417-F2F1A01ADB87}">
      <dgm:prSet/>
      <dgm:spPr/>
      <dgm:t>
        <a:bodyPr/>
        <a:lstStyle/>
        <a:p>
          <a:endParaRPr lang="en-US" dirty="0"/>
        </a:p>
      </dgm:t>
    </dgm:pt>
    <dgm:pt modelId="{60B0F07A-B9C5-4BEB-9F55-C358BF87A227}" type="sibTrans" cxnId="{4D12051C-8190-4A53-8417-F2F1A01ADB87}">
      <dgm:prSet/>
      <dgm:spPr/>
      <dgm:t>
        <a:bodyPr/>
        <a:lstStyle/>
        <a:p>
          <a:endParaRPr lang="en-US"/>
        </a:p>
      </dgm:t>
    </dgm:pt>
    <dgm:pt modelId="{EEFE7EDA-2690-4EA7-9FEF-F6C5916781EB}">
      <dgm:prSet phldrT="[Text]" custT="1"/>
      <dgm:spPr/>
      <dgm:t>
        <a:bodyPr/>
        <a:lstStyle/>
        <a:p>
          <a:r>
            <a:rPr lang="en-US" sz="1100" b="1" dirty="0" smtClean="0"/>
            <a:t>Finances</a:t>
          </a:r>
          <a:endParaRPr lang="en-US" sz="1050" b="1" dirty="0"/>
        </a:p>
      </dgm:t>
    </dgm:pt>
    <dgm:pt modelId="{37C51B56-2420-4AB4-9B65-49CD707D3AAE}" type="parTrans" cxnId="{03ECE8B6-2CE7-4801-9D5A-C28BC34444F2}">
      <dgm:prSet/>
      <dgm:spPr/>
      <dgm:t>
        <a:bodyPr/>
        <a:lstStyle/>
        <a:p>
          <a:endParaRPr lang="en-US" dirty="0"/>
        </a:p>
      </dgm:t>
    </dgm:pt>
    <dgm:pt modelId="{F9395F6B-9967-4C9D-8024-1E9A40B7BA8F}" type="sibTrans" cxnId="{03ECE8B6-2CE7-4801-9D5A-C28BC34444F2}">
      <dgm:prSet/>
      <dgm:spPr/>
      <dgm:t>
        <a:bodyPr/>
        <a:lstStyle/>
        <a:p>
          <a:endParaRPr lang="en-US"/>
        </a:p>
      </dgm:t>
    </dgm:pt>
    <dgm:pt modelId="{0EA6E7F6-C562-4FB4-A32E-EB7C91806102}">
      <dgm:prSet phldrT="[Text]" custT="1"/>
      <dgm:spPr/>
      <dgm:t>
        <a:bodyPr/>
        <a:lstStyle/>
        <a:p>
          <a:r>
            <a:rPr lang="en-US" sz="1100" b="1" dirty="0" smtClean="0"/>
            <a:t>Health Insurance</a:t>
          </a:r>
          <a:endParaRPr lang="en-US" sz="1100" b="1" dirty="0"/>
        </a:p>
      </dgm:t>
    </dgm:pt>
    <dgm:pt modelId="{9CE56C3A-80BC-4190-BFC1-8AD644BA1599}" type="parTrans" cxnId="{2A036E74-EA1C-4320-A7E8-BE3D1A40275A}">
      <dgm:prSet/>
      <dgm:spPr/>
      <dgm:t>
        <a:bodyPr/>
        <a:lstStyle/>
        <a:p>
          <a:endParaRPr lang="en-US" dirty="0"/>
        </a:p>
      </dgm:t>
    </dgm:pt>
    <dgm:pt modelId="{BBB1E33F-2D12-4831-A369-3F73CAFEC73B}" type="sibTrans" cxnId="{2A036E74-EA1C-4320-A7E8-BE3D1A40275A}">
      <dgm:prSet/>
      <dgm:spPr/>
      <dgm:t>
        <a:bodyPr/>
        <a:lstStyle/>
        <a:p>
          <a:endParaRPr lang="en-US"/>
        </a:p>
      </dgm:t>
    </dgm:pt>
    <dgm:pt modelId="{7AD9ABAA-6F31-4FB8-ABC1-2EE9F3AAAD29}">
      <dgm:prSet phldrT="[Text]" custT="1"/>
      <dgm:spPr/>
      <dgm:t>
        <a:bodyPr/>
        <a:lstStyle/>
        <a:p>
          <a:r>
            <a:rPr lang="en-US" sz="1200" b="1" dirty="0" smtClean="0"/>
            <a:t>Mental Health</a:t>
          </a:r>
          <a:endParaRPr lang="en-US" sz="1200" b="1" dirty="0"/>
        </a:p>
      </dgm:t>
    </dgm:pt>
    <dgm:pt modelId="{6497A404-79D0-4D32-8DE6-1C932E78332A}" type="parTrans" cxnId="{565B618E-05E1-45EE-B2F8-20A78506E615}">
      <dgm:prSet/>
      <dgm:spPr/>
      <dgm:t>
        <a:bodyPr/>
        <a:lstStyle/>
        <a:p>
          <a:endParaRPr lang="en-US" dirty="0"/>
        </a:p>
      </dgm:t>
    </dgm:pt>
    <dgm:pt modelId="{F2082396-E369-4CBB-889D-4A0016724547}" type="sibTrans" cxnId="{565B618E-05E1-45EE-B2F8-20A78506E615}">
      <dgm:prSet/>
      <dgm:spPr/>
      <dgm:t>
        <a:bodyPr/>
        <a:lstStyle/>
        <a:p>
          <a:endParaRPr lang="en-US"/>
        </a:p>
      </dgm:t>
    </dgm:pt>
    <dgm:pt modelId="{80F879B1-FA41-40BE-B182-7E8FCDE56753}">
      <dgm:prSet phldrT="[Text]" custT="1"/>
      <dgm:spPr/>
      <dgm:t>
        <a:bodyPr/>
        <a:lstStyle/>
        <a:p>
          <a:r>
            <a:rPr lang="en-US" sz="1200" b="1" dirty="0" smtClean="0"/>
            <a:t>Child Care</a:t>
          </a:r>
          <a:endParaRPr lang="en-US" sz="1200" b="1" dirty="0"/>
        </a:p>
      </dgm:t>
    </dgm:pt>
    <dgm:pt modelId="{9CAAF755-1908-466D-9C8D-CE587938043F}" type="parTrans" cxnId="{FACAAEFE-6E1D-4895-AD0D-E07D59452B75}">
      <dgm:prSet/>
      <dgm:spPr/>
      <dgm:t>
        <a:bodyPr/>
        <a:lstStyle/>
        <a:p>
          <a:endParaRPr lang="en-US" dirty="0"/>
        </a:p>
      </dgm:t>
    </dgm:pt>
    <dgm:pt modelId="{626A76CE-DC3C-4CC2-AF38-F80590D3F5F7}" type="sibTrans" cxnId="{FACAAEFE-6E1D-4895-AD0D-E07D59452B75}">
      <dgm:prSet/>
      <dgm:spPr/>
      <dgm:t>
        <a:bodyPr/>
        <a:lstStyle/>
        <a:p>
          <a:endParaRPr lang="en-US"/>
        </a:p>
      </dgm:t>
    </dgm:pt>
    <dgm:pt modelId="{8E541109-BDA8-451A-A372-E9D6C4D83E54}">
      <dgm:prSet phldrT="[Text]" custT="1"/>
      <dgm:spPr/>
      <dgm:t>
        <a:bodyPr/>
        <a:lstStyle/>
        <a:p>
          <a:r>
            <a:rPr lang="en-US" sz="1200" b="1" dirty="0" smtClean="0"/>
            <a:t>Disability</a:t>
          </a:r>
          <a:endParaRPr lang="en-US" sz="1200" b="1" dirty="0"/>
        </a:p>
      </dgm:t>
    </dgm:pt>
    <dgm:pt modelId="{346B6A73-5DD7-4B8D-BC93-FED5D657D9F3}" type="parTrans" cxnId="{6D8F36C7-D3CB-4B2F-A99C-8AC6F1F30BD9}">
      <dgm:prSet/>
      <dgm:spPr/>
      <dgm:t>
        <a:bodyPr/>
        <a:lstStyle/>
        <a:p>
          <a:endParaRPr lang="en-US" dirty="0"/>
        </a:p>
      </dgm:t>
    </dgm:pt>
    <dgm:pt modelId="{55F5C464-C533-47C0-B79D-45A542ABB952}" type="sibTrans" cxnId="{6D8F36C7-D3CB-4B2F-A99C-8AC6F1F30BD9}">
      <dgm:prSet/>
      <dgm:spPr/>
      <dgm:t>
        <a:bodyPr/>
        <a:lstStyle/>
        <a:p>
          <a:endParaRPr lang="en-US"/>
        </a:p>
      </dgm:t>
    </dgm:pt>
    <dgm:pt modelId="{D9E8794D-2903-48CA-83B2-049EAEC209D2}">
      <dgm:prSet phldrT="[Text]" custT="1"/>
      <dgm:spPr/>
      <dgm:t>
        <a:bodyPr/>
        <a:lstStyle/>
        <a:p>
          <a:r>
            <a:rPr lang="en-US" sz="1100" b="1" dirty="0" smtClean="0"/>
            <a:t>Employment</a:t>
          </a:r>
          <a:endParaRPr lang="en-US" sz="1100" b="1" dirty="0"/>
        </a:p>
      </dgm:t>
    </dgm:pt>
    <dgm:pt modelId="{85905E3F-6576-477B-8C82-0FEA2D2D691B}" type="parTrans" cxnId="{CE53E54E-D9A2-4E37-8342-D5A8B40742BC}">
      <dgm:prSet/>
      <dgm:spPr/>
      <dgm:t>
        <a:bodyPr/>
        <a:lstStyle/>
        <a:p>
          <a:endParaRPr lang="en-US" dirty="0"/>
        </a:p>
      </dgm:t>
    </dgm:pt>
    <dgm:pt modelId="{3916943B-BEAE-433C-8972-AE0ECDAF585B}" type="sibTrans" cxnId="{CE53E54E-D9A2-4E37-8342-D5A8B40742BC}">
      <dgm:prSet/>
      <dgm:spPr/>
      <dgm:t>
        <a:bodyPr/>
        <a:lstStyle/>
        <a:p>
          <a:endParaRPr lang="en-US"/>
        </a:p>
      </dgm:t>
    </dgm:pt>
    <dgm:pt modelId="{B34DF46D-AFED-42A1-8BCC-EEF525F93020}">
      <dgm:prSet phldrT="[Text]" custT="1"/>
      <dgm:spPr/>
      <dgm:t>
        <a:bodyPr/>
        <a:lstStyle/>
        <a:p>
          <a:r>
            <a:rPr lang="en-US" sz="1200" b="1" dirty="0" smtClean="0"/>
            <a:t>Education</a:t>
          </a:r>
          <a:endParaRPr lang="en-US" sz="1200" b="1" dirty="0"/>
        </a:p>
      </dgm:t>
    </dgm:pt>
    <dgm:pt modelId="{535A187F-B5CA-40F2-96D7-DC1AC9231965}" type="parTrans" cxnId="{232AD17F-379E-4F71-BCE9-22096BD0C3AB}">
      <dgm:prSet/>
      <dgm:spPr/>
      <dgm:t>
        <a:bodyPr/>
        <a:lstStyle/>
        <a:p>
          <a:endParaRPr lang="en-US" dirty="0"/>
        </a:p>
      </dgm:t>
    </dgm:pt>
    <dgm:pt modelId="{7142FE3C-F782-4293-9806-08299EE5A8A9}" type="sibTrans" cxnId="{232AD17F-379E-4F71-BCE9-22096BD0C3AB}">
      <dgm:prSet/>
      <dgm:spPr/>
      <dgm:t>
        <a:bodyPr/>
        <a:lstStyle/>
        <a:p>
          <a:endParaRPr lang="en-US"/>
        </a:p>
      </dgm:t>
    </dgm:pt>
    <dgm:pt modelId="{853E2D82-80D9-4127-89AC-8C2C21FD6D9C}" type="pres">
      <dgm:prSet presAssocID="{ADFB05FA-2531-47A5-B536-64D07EDBE8E3}" presName="cycle" presStyleCnt="0">
        <dgm:presLayoutVars>
          <dgm:chMax val="1"/>
          <dgm:dir/>
          <dgm:animLvl val="ctr"/>
          <dgm:resizeHandles val="exact"/>
        </dgm:presLayoutVars>
      </dgm:prSet>
      <dgm:spPr/>
      <dgm:t>
        <a:bodyPr/>
        <a:lstStyle/>
        <a:p>
          <a:endParaRPr lang="en-US"/>
        </a:p>
      </dgm:t>
    </dgm:pt>
    <dgm:pt modelId="{BDC4D3B0-3D2D-44FB-8027-53CBE281F437}" type="pres">
      <dgm:prSet presAssocID="{D96BC653-E200-4565-AA85-0FD7E42538BD}" presName="centerShape" presStyleLbl="node0" presStyleIdx="0" presStyleCnt="1"/>
      <dgm:spPr/>
      <dgm:t>
        <a:bodyPr/>
        <a:lstStyle/>
        <a:p>
          <a:endParaRPr lang="en-US"/>
        </a:p>
      </dgm:t>
    </dgm:pt>
    <dgm:pt modelId="{BABAD762-5770-4F25-B155-54A4D53E958F}" type="pres">
      <dgm:prSet presAssocID="{D7867D0B-ACA0-45C3-B4D8-5023D6824054}" presName="Name9" presStyleLbl="parChTrans1D2" presStyleIdx="0" presStyleCnt="9"/>
      <dgm:spPr/>
      <dgm:t>
        <a:bodyPr/>
        <a:lstStyle/>
        <a:p>
          <a:endParaRPr lang="en-US"/>
        </a:p>
      </dgm:t>
    </dgm:pt>
    <dgm:pt modelId="{C8EE4E11-0949-4A1F-9FDF-3464C3AAB43A}" type="pres">
      <dgm:prSet presAssocID="{D7867D0B-ACA0-45C3-B4D8-5023D6824054}" presName="connTx" presStyleLbl="parChTrans1D2" presStyleIdx="0" presStyleCnt="9"/>
      <dgm:spPr/>
      <dgm:t>
        <a:bodyPr/>
        <a:lstStyle/>
        <a:p>
          <a:endParaRPr lang="en-US"/>
        </a:p>
      </dgm:t>
    </dgm:pt>
    <dgm:pt modelId="{F41BA826-FD93-4680-965C-A4A43122D984}" type="pres">
      <dgm:prSet presAssocID="{7A75E024-C78D-4323-8110-B18640D0A796}" presName="node" presStyleLbl="node1" presStyleIdx="0" presStyleCnt="9">
        <dgm:presLayoutVars>
          <dgm:bulletEnabled val="1"/>
        </dgm:presLayoutVars>
      </dgm:prSet>
      <dgm:spPr/>
      <dgm:t>
        <a:bodyPr/>
        <a:lstStyle/>
        <a:p>
          <a:endParaRPr lang="en-US"/>
        </a:p>
      </dgm:t>
    </dgm:pt>
    <dgm:pt modelId="{5D92259D-1ED1-42AC-A72A-0288BA38CE17}" type="pres">
      <dgm:prSet presAssocID="{6DE888B1-F12F-4667-A87D-1AFB920F5FAE}" presName="Name9" presStyleLbl="parChTrans1D2" presStyleIdx="1" presStyleCnt="9"/>
      <dgm:spPr/>
      <dgm:t>
        <a:bodyPr/>
        <a:lstStyle/>
        <a:p>
          <a:endParaRPr lang="en-US"/>
        </a:p>
      </dgm:t>
    </dgm:pt>
    <dgm:pt modelId="{2CE83190-4D93-49AA-99B1-BB885BCC645B}" type="pres">
      <dgm:prSet presAssocID="{6DE888B1-F12F-4667-A87D-1AFB920F5FAE}" presName="connTx" presStyleLbl="parChTrans1D2" presStyleIdx="1" presStyleCnt="9"/>
      <dgm:spPr/>
      <dgm:t>
        <a:bodyPr/>
        <a:lstStyle/>
        <a:p>
          <a:endParaRPr lang="en-US"/>
        </a:p>
      </dgm:t>
    </dgm:pt>
    <dgm:pt modelId="{8D69529A-DD8D-4DA5-9B88-8BC7F00B7696}" type="pres">
      <dgm:prSet presAssocID="{75113F0C-0C50-4872-8F4E-8D0AA27EEF29}" presName="node" presStyleLbl="node1" presStyleIdx="1" presStyleCnt="9">
        <dgm:presLayoutVars>
          <dgm:bulletEnabled val="1"/>
        </dgm:presLayoutVars>
      </dgm:prSet>
      <dgm:spPr/>
      <dgm:t>
        <a:bodyPr/>
        <a:lstStyle/>
        <a:p>
          <a:endParaRPr lang="en-US"/>
        </a:p>
      </dgm:t>
    </dgm:pt>
    <dgm:pt modelId="{88A28573-55D7-44FC-8060-58E126749AE8}" type="pres">
      <dgm:prSet presAssocID="{37C51B56-2420-4AB4-9B65-49CD707D3AAE}" presName="Name9" presStyleLbl="parChTrans1D2" presStyleIdx="2" presStyleCnt="9"/>
      <dgm:spPr/>
      <dgm:t>
        <a:bodyPr/>
        <a:lstStyle/>
        <a:p>
          <a:endParaRPr lang="en-US"/>
        </a:p>
      </dgm:t>
    </dgm:pt>
    <dgm:pt modelId="{5F923559-7F7A-4EBE-93DD-0F816F6817BF}" type="pres">
      <dgm:prSet presAssocID="{37C51B56-2420-4AB4-9B65-49CD707D3AAE}" presName="connTx" presStyleLbl="parChTrans1D2" presStyleIdx="2" presStyleCnt="9"/>
      <dgm:spPr/>
      <dgm:t>
        <a:bodyPr/>
        <a:lstStyle/>
        <a:p>
          <a:endParaRPr lang="en-US"/>
        </a:p>
      </dgm:t>
    </dgm:pt>
    <dgm:pt modelId="{E63AA95A-4912-4D34-B12D-10D2DD1F063D}" type="pres">
      <dgm:prSet presAssocID="{EEFE7EDA-2690-4EA7-9FEF-F6C5916781EB}" presName="node" presStyleLbl="node1" presStyleIdx="2" presStyleCnt="9">
        <dgm:presLayoutVars>
          <dgm:bulletEnabled val="1"/>
        </dgm:presLayoutVars>
      </dgm:prSet>
      <dgm:spPr/>
      <dgm:t>
        <a:bodyPr/>
        <a:lstStyle/>
        <a:p>
          <a:endParaRPr lang="en-US"/>
        </a:p>
      </dgm:t>
    </dgm:pt>
    <dgm:pt modelId="{4DB6F45E-2335-4173-8F6A-4D6DEE4904ED}" type="pres">
      <dgm:prSet presAssocID="{9CE56C3A-80BC-4190-BFC1-8AD644BA1599}" presName="Name9" presStyleLbl="parChTrans1D2" presStyleIdx="3" presStyleCnt="9"/>
      <dgm:spPr/>
      <dgm:t>
        <a:bodyPr/>
        <a:lstStyle/>
        <a:p>
          <a:endParaRPr lang="en-US"/>
        </a:p>
      </dgm:t>
    </dgm:pt>
    <dgm:pt modelId="{64A36901-E256-4A03-8BD5-4B843292B265}" type="pres">
      <dgm:prSet presAssocID="{9CE56C3A-80BC-4190-BFC1-8AD644BA1599}" presName="connTx" presStyleLbl="parChTrans1D2" presStyleIdx="3" presStyleCnt="9"/>
      <dgm:spPr/>
      <dgm:t>
        <a:bodyPr/>
        <a:lstStyle/>
        <a:p>
          <a:endParaRPr lang="en-US"/>
        </a:p>
      </dgm:t>
    </dgm:pt>
    <dgm:pt modelId="{86040D64-D311-479F-87DC-E5D815FF9A7D}" type="pres">
      <dgm:prSet presAssocID="{0EA6E7F6-C562-4FB4-A32E-EB7C91806102}" presName="node" presStyleLbl="node1" presStyleIdx="3" presStyleCnt="9">
        <dgm:presLayoutVars>
          <dgm:bulletEnabled val="1"/>
        </dgm:presLayoutVars>
      </dgm:prSet>
      <dgm:spPr/>
      <dgm:t>
        <a:bodyPr/>
        <a:lstStyle/>
        <a:p>
          <a:endParaRPr lang="en-US"/>
        </a:p>
      </dgm:t>
    </dgm:pt>
    <dgm:pt modelId="{436BA733-D75D-4965-AA04-51D02D0A82D9}" type="pres">
      <dgm:prSet presAssocID="{6497A404-79D0-4D32-8DE6-1C932E78332A}" presName="Name9" presStyleLbl="parChTrans1D2" presStyleIdx="4" presStyleCnt="9"/>
      <dgm:spPr/>
      <dgm:t>
        <a:bodyPr/>
        <a:lstStyle/>
        <a:p>
          <a:endParaRPr lang="en-US"/>
        </a:p>
      </dgm:t>
    </dgm:pt>
    <dgm:pt modelId="{FB4D6937-D263-4C31-B1B5-23CCC3314809}" type="pres">
      <dgm:prSet presAssocID="{6497A404-79D0-4D32-8DE6-1C932E78332A}" presName="connTx" presStyleLbl="parChTrans1D2" presStyleIdx="4" presStyleCnt="9"/>
      <dgm:spPr/>
      <dgm:t>
        <a:bodyPr/>
        <a:lstStyle/>
        <a:p>
          <a:endParaRPr lang="en-US"/>
        </a:p>
      </dgm:t>
    </dgm:pt>
    <dgm:pt modelId="{9B42AF86-4274-4002-B1F8-3B366BB75253}" type="pres">
      <dgm:prSet presAssocID="{7AD9ABAA-6F31-4FB8-ABC1-2EE9F3AAAD29}" presName="node" presStyleLbl="node1" presStyleIdx="4" presStyleCnt="9">
        <dgm:presLayoutVars>
          <dgm:bulletEnabled val="1"/>
        </dgm:presLayoutVars>
      </dgm:prSet>
      <dgm:spPr/>
      <dgm:t>
        <a:bodyPr/>
        <a:lstStyle/>
        <a:p>
          <a:endParaRPr lang="en-US"/>
        </a:p>
      </dgm:t>
    </dgm:pt>
    <dgm:pt modelId="{78686212-0906-4B72-B70B-2AF1F10BDF52}" type="pres">
      <dgm:prSet presAssocID="{9CAAF755-1908-466D-9C8D-CE587938043F}" presName="Name9" presStyleLbl="parChTrans1D2" presStyleIdx="5" presStyleCnt="9"/>
      <dgm:spPr/>
      <dgm:t>
        <a:bodyPr/>
        <a:lstStyle/>
        <a:p>
          <a:endParaRPr lang="en-US"/>
        </a:p>
      </dgm:t>
    </dgm:pt>
    <dgm:pt modelId="{1C8645ED-2B84-4942-AB2B-5B542A901424}" type="pres">
      <dgm:prSet presAssocID="{9CAAF755-1908-466D-9C8D-CE587938043F}" presName="connTx" presStyleLbl="parChTrans1D2" presStyleIdx="5" presStyleCnt="9"/>
      <dgm:spPr/>
      <dgm:t>
        <a:bodyPr/>
        <a:lstStyle/>
        <a:p>
          <a:endParaRPr lang="en-US"/>
        </a:p>
      </dgm:t>
    </dgm:pt>
    <dgm:pt modelId="{7B29DEC5-26C8-4404-9CF1-64A04DAB6A70}" type="pres">
      <dgm:prSet presAssocID="{80F879B1-FA41-40BE-B182-7E8FCDE56753}" presName="node" presStyleLbl="node1" presStyleIdx="5" presStyleCnt="9">
        <dgm:presLayoutVars>
          <dgm:bulletEnabled val="1"/>
        </dgm:presLayoutVars>
      </dgm:prSet>
      <dgm:spPr/>
      <dgm:t>
        <a:bodyPr/>
        <a:lstStyle/>
        <a:p>
          <a:endParaRPr lang="en-US"/>
        </a:p>
      </dgm:t>
    </dgm:pt>
    <dgm:pt modelId="{D1FDCE2C-B272-4C20-BEDC-AB1EC25FBD4C}" type="pres">
      <dgm:prSet presAssocID="{346B6A73-5DD7-4B8D-BC93-FED5D657D9F3}" presName="Name9" presStyleLbl="parChTrans1D2" presStyleIdx="6" presStyleCnt="9"/>
      <dgm:spPr/>
      <dgm:t>
        <a:bodyPr/>
        <a:lstStyle/>
        <a:p>
          <a:endParaRPr lang="en-US"/>
        </a:p>
      </dgm:t>
    </dgm:pt>
    <dgm:pt modelId="{DFDB5266-0CA7-47A4-AA7A-16497DB31678}" type="pres">
      <dgm:prSet presAssocID="{346B6A73-5DD7-4B8D-BC93-FED5D657D9F3}" presName="connTx" presStyleLbl="parChTrans1D2" presStyleIdx="6" presStyleCnt="9"/>
      <dgm:spPr/>
      <dgm:t>
        <a:bodyPr/>
        <a:lstStyle/>
        <a:p>
          <a:endParaRPr lang="en-US"/>
        </a:p>
      </dgm:t>
    </dgm:pt>
    <dgm:pt modelId="{0D26FA36-0AB6-4A11-9A7E-AD81894989F0}" type="pres">
      <dgm:prSet presAssocID="{8E541109-BDA8-451A-A372-E9D6C4D83E54}" presName="node" presStyleLbl="node1" presStyleIdx="6" presStyleCnt="9">
        <dgm:presLayoutVars>
          <dgm:bulletEnabled val="1"/>
        </dgm:presLayoutVars>
      </dgm:prSet>
      <dgm:spPr/>
      <dgm:t>
        <a:bodyPr/>
        <a:lstStyle/>
        <a:p>
          <a:endParaRPr lang="en-US"/>
        </a:p>
      </dgm:t>
    </dgm:pt>
    <dgm:pt modelId="{4BA280F5-0F5D-4708-A0B6-E5BF77AA2A32}" type="pres">
      <dgm:prSet presAssocID="{85905E3F-6576-477B-8C82-0FEA2D2D691B}" presName="Name9" presStyleLbl="parChTrans1D2" presStyleIdx="7" presStyleCnt="9"/>
      <dgm:spPr/>
      <dgm:t>
        <a:bodyPr/>
        <a:lstStyle/>
        <a:p>
          <a:endParaRPr lang="en-US"/>
        </a:p>
      </dgm:t>
    </dgm:pt>
    <dgm:pt modelId="{7DB73F31-219C-43DE-B728-BD87AFF4CD60}" type="pres">
      <dgm:prSet presAssocID="{85905E3F-6576-477B-8C82-0FEA2D2D691B}" presName="connTx" presStyleLbl="parChTrans1D2" presStyleIdx="7" presStyleCnt="9"/>
      <dgm:spPr/>
      <dgm:t>
        <a:bodyPr/>
        <a:lstStyle/>
        <a:p>
          <a:endParaRPr lang="en-US"/>
        </a:p>
      </dgm:t>
    </dgm:pt>
    <dgm:pt modelId="{CBA77AFE-76E8-4785-8C14-C69D12573247}" type="pres">
      <dgm:prSet presAssocID="{D9E8794D-2903-48CA-83B2-049EAEC209D2}" presName="node" presStyleLbl="node1" presStyleIdx="7" presStyleCnt="9" custScaleX="113393">
        <dgm:presLayoutVars>
          <dgm:bulletEnabled val="1"/>
        </dgm:presLayoutVars>
      </dgm:prSet>
      <dgm:spPr/>
      <dgm:t>
        <a:bodyPr/>
        <a:lstStyle/>
        <a:p>
          <a:endParaRPr lang="en-US"/>
        </a:p>
      </dgm:t>
    </dgm:pt>
    <dgm:pt modelId="{09022BE1-EDB2-4FE5-9E84-84BC5C3ED285}" type="pres">
      <dgm:prSet presAssocID="{535A187F-B5CA-40F2-96D7-DC1AC9231965}" presName="Name9" presStyleLbl="parChTrans1D2" presStyleIdx="8" presStyleCnt="9"/>
      <dgm:spPr/>
      <dgm:t>
        <a:bodyPr/>
        <a:lstStyle/>
        <a:p>
          <a:endParaRPr lang="en-US"/>
        </a:p>
      </dgm:t>
    </dgm:pt>
    <dgm:pt modelId="{12C4EA65-227B-44AF-9B79-93C90B5FF12C}" type="pres">
      <dgm:prSet presAssocID="{535A187F-B5CA-40F2-96D7-DC1AC9231965}" presName="connTx" presStyleLbl="parChTrans1D2" presStyleIdx="8" presStyleCnt="9"/>
      <dgm:spPr/>
      <dgm:t>
        <a:bodyPr/>
        <a:lstStyle/>
        <a:p>
          <a:endParaRPr lang="en-US"/>
        </a:p>
      </dgm:t>
    </dgm:pt>
    <dgm:pt modelId="{B108C3AA-6D62-428D-A234-CEA57006E18E}" type="pres">
      <dgm:prSet presAssocID="{B34DF46D-AFED-42A1-8BCC-EEF525F93020}" presName="node" presStyleLbl="node1" presStyleIdx="8" presStyleCnt="9">
        <dgm:presLayoutVars>
          <dgm:bulletEnabled val="1"/>
        </dgm:presLayoutVars>
      </dgm:prSet>
      <dgm:spPr/>
      <dgm:t>
        <a:bodyPr/>
        <a:lstStyle/>
        <a:p>
          <a:endParaRPr lang="en-US"/>
        </a:p>
      </dgm:t>
    </dgm:pt>
  </dgm:ptLst>
  <dgm:cxnLst>
    <dgm:cxn modelId="{56F0FC0B-87D2-4905-B980-9E2CA1F8A5F5}" srcId="{ADFB05FA-2531-47A5-B536-64D07EDBE8E3}" destId="{D96BC653-E200-4565-AA85-0FD7E42538BD}" srcOrd="0" destOrd="0" parTransId="{964BFAC8-02AE-4B62-B0F5-DDFFC8FD033F}" sibTransId="{551984EF-1D25-4DEC-85C9-27336713A9B4}"/>
    <dgm:cxn modelId="{232AD17F-379E-4F71-BCE9-22096BD0C3AB}" srcId="{D96BC653-E200-4565-AA85-0FD7E42538BD}" destId="{B34DF46D-AFED-42A1-8BCC-EEF525F93020}" srcOrd="8" destOrd="0" parTransId="{535A187F-B5CA-40F2-96D7-DC1AC9231965}" sibTransId="{7142FE3C-F782-4293-9806-08299EE5A8A9}"/>
    <dgm:cxn modelId="{41FDF159-8B02-40D1-82A1-757BDA57003C}" type="presOf" srcId="{8E541109-BDA8-451A-A372-E9D6C4D83E54}" destId="{0D26FA36-0AB6-4A11-9A7E-AD81894989F0}" srcOrd="0" destOrd="0" presId="urn:microsoft.com/office/officeart/2005/8/layout/radial1"/>
    <dgm:cxn modelId="{6C423A5C-4FE1-4792-923C-E2857A0ABC83}" type="presOf" srcId="{7A75E024-C78D-4323-8110-B18640D0A796}" destId="{F41BA826-FD93-4680-965C-A4A43122D984}" srcOrd="0" destOrd="0" presId="urn:microsoft.com/office/officeart/2005/8/layout/radial1"/>
    <dgm:cxn modelId="{DF8A654C-BA9E-465F-91A6-DB0F13B9624A}" type="presOf" srcId="{0EA6E7F6-C562-4FB4-A32E-EB7C91806102}" destId="{86040D64-D311-479F-87DC-E5D815FF9A7D}" srcOrd="0" destOrd="0" presId="urn:microsoft.com/office/officeart/2005/8/layout/radial1"/>
    <dgm:cxn modelId="{5D893753-6846-4749-9736-5AE734D8C285}" type="presOf" srcId="{6DE888B1-F12F-4667-A87D-1AFB920F5FAE}" destId="{5D92259D-1ED1-42AC-A72A-0288BA38CE17}" srcOrd="0" destOrd="0" presId="urn:microsoft.com/office/officeart/2005/8/layout/radial1"/>
    <dgm:cxn modelId="{6868A5E3-E840-44B7-B0C6-A1F499CAC949}" type="presOf" srcId="{7AD9ABAA-6F31-4FB8-ABC1-2EE9F3AAAD29}" destId="{9B42AF86-4274-4002-B1F8-3B366BB75253}" srcOrd="0" destOrd="0" presId="urn:microsoft.com/office/officeart/2005/8/layout/radial1"/>
    <dgm:cxn modelId="{374C2868-60CD-4130-8524-536BEB474FA2}" type="presOf" srcId="{85905E3F-6576-477B-8C82-0FEA2D2D691B}" destId="{4BA280F5-0F5D-4708-A0B6-E5BF77AA2A32}" srcOrd="0" destOrd="0" presId="urn:microsoft.com/office/officeart/2005/8/layout/radial1"/>
    <dgm:cxn modelId="{D2235967-E6CC-4562-93D9-877EFBFFAE6D}" type="presOf" srcId="{9CAAF755-1908-466D-9C8D-CE587938043F}" destId="{1C8645ED-2B84-4942-AB2B-5B542A901424}" srcOrd="1" destOrd="0" presId="urn:microsoft.com/office/officeart/2005/8/layout/radial1"/>
    <dgm:cxn modelId="{5614C12F-BB96-440C-8A99-168E4BBE8E34}" type="presOf" srcId="{6497A404-79D0-4D32-8DE6-1C932E78332A}" destId="{436BA733-D75D-4965-AA04-51D02D0A82D9}" srcOrd="0" destOrd="0" presId="urn:microsoft.com/office/officeart/2005/8/layout/radial1"/>
    <dgm:cxn modelId="{EC0BF1F5-0610-4D38-84CE-9A0110569187}" type="presOf" srcId="{535A187F-B5CA-40F2-96D7-DC1AC9231965}" destId="{12C4EA65-227B-44AF-9B79-93C90B5FF12C}" srcOrd="1" destOrd="0" presId="urn:microsoft.com/office/officeart/2005/8/layout/radial1"/>
    <dgm:cxn modelId="{C0854758-5877-4DFC-B67A-B8FBF429214B}" type="presOf" srcId="{37C51B56-2420-4AB4-9B65-49CD707D3AAE}" destId="{5F923559-7F7A-4EBE-93DD-0F816F6817BF}" srcOrd="1" destOrd="0" presId="urn:microsoft.com/office/officeart/2005/8/layout/radial1"/>
    <dgm:cxn modelId="{D37EA034-866A-49DE-A58E-CB3FB137C870}" type="presOf" srcId="{ADFB05FA-2531-47A5-B536-64D07EDBE8E3}" destId="{853E2D82-80D9-4127-89AC-8C2C21FD6D9C}" srcOrd="0" destOrd="0" presId="urn:microsoft.com/office/officeart/2005/8/layout/radial1"/>
    <dgm:cxn modelId="{30EA4559-EC0A-454B-B8B2-BB8DFAF1DAB0}" type="presOf" srcId="{80F879B1-FA41-40BE-B182-7E8FCDE56753}" destId="{7B29DEC5-26C8-4404-9CF1-64A04DAB6A70}" srcOrd="0" destOrd="0" presId="urn:microsoft.com/office/officeart/2005/8/layout/radial1"/>
    <dgm:cxn modelId="{6D8F36C7-D3CB-4B2F-A99C-8AC6F1F30BD9}" srcId="{D96BC653-E200-4565-AA85-0FD7E42538BD}" destId="{8E541109-BDA8-451A-A372-E9D6C4D83E54}" srcOrd="6" destOrd="0" parTransId="{346B6A73-5DD7-4B8D-BC93-FED5D657D9F3}" sibTransId="{55F5C464-C533-47C0-B79D-45A542ABB952}"/>
    <dgm:cxn modelId="{7E878CDA-14DA-454B-8AA6-E24F109CBDEB}" type="presOf" srcId="{75113F0C-0C50-4872-8F4E-8D0AA27EEF29}" destId="{8D69529A-DD8D-4DA5-9B88-8BC7F00B7696}" srcOrd="0" destOrd="0" presId="urn:microsoft.com/office/officeart/2005/8/layout/radial1"/>
    <dgm:cxn modelId="{F20E1859-C7B3-4E24-9848-3A91923E67B0}" type="presOf" srcId="{346B6A73-5DD7-4B8D-BC93-FED5D657D9F3}" destId="{DFDB5266-0CA7-47A4-AA7A-16497DB31678}" srcOrd="1" destOrd="0" presId="urn:microsoft.com/office/officeart/2005/8/layout/radial1"/>
    <dgm:cxn modelId="{4F246D5C-7818-4986-8743-9A3A229318B6}" type="presOf" srcId="{37C51B56-2420-4AB4-9B65-49CD707D3AAE}" destId="{88A28573-55D7-44FC-8060-58E126749AE8}" srcOrd="0" destOrd="0" presId="urn:microsoft.com/office/officeart/2005/8/layout/radial1"/>
    <dgm:cxn modelId="{7BFF84F7-C87C-45A4-854D-6E79579BCC2B}" type="presOf" srcId="{D96BC653-E200-4565-AA85-0FD7E42538BD}" destId="{BDC4D3B0-3D2D-44FB-8027-53CBE281F437}" srcOrd="0" destOrd="0" presId="urn:microsoft.com/office/officeart/2005/8/layout/radial1"/>
    <dgm:cxn modelId="{4D12051C-8190-4A53-8417-F2F1A01ADB87}" srcId="{D96BC653-E200-4565-AA85-0FD7E42538BD}" destId="{75113F0C-0C50-4872-8F4E-8D0AA27EEF29}" srcOrd="1" destOrd="0" parTransId="{6DE888B1-F12F-4667-A87D-1AFB920F5FAE}" sibTransId="{60B0F07A-B9C5-4BEB-9F55-C358BF87A227}"/>
    <dgm:cxn modelId="{04836408-7299-486B-818C-00230BDD4C1F}" type="presOf" srcId="{EEFE7EDA-2690-4EA7-9FEF-F6C5916781EB}" destId="{E63AA95A-4912-4D34-B12D-10D2DD1F063D}" srcOrd="0" destOrd="0" presId="urn:microsoft.com/office/officeart/2005/8/layout/radial1"/>
    <dgm:cxn modelId="{FACAAEFE-6E1D-4895-AD0D-E07D59452B75}" srcId="{D96BC653-E200-4565-AA85-0FD7E42538BD}" destId="{80F879B1-FA41-40BE-B182-7E8FCDE56753}" srcOrd="5" destOrd="0" parTransId="{9CAAF755-1908-466D-9C8D-CE587938043F}" sibTransId="{626A76CE-DC3C-4CC2-AF38-F80590D3F5F7}"/>
    <dgm:cxn modelId="{63642B9E-17A4-4A0C-8C63-BACDF2C14694}" type="presOf" srcId="{85905E3F-6576-477B-8C82-0FEA2D2D691B}" destId="{7DB73F31-219C-43DE-B728-BD87AFF4CD60}" srcOrd="1" destOrd="0" presId="urn:microsoft.com/office/officeart/2005/8/layout/radial1"/>
    <dgm:cxn modelId="{CE53E54E-D9A2-4E37-8342-D5A8B40742BC}" srcId="{D96BC653-E200-4565-AA85-0FD7E42538BD}" destId="{D9E8794D-2903-48CA-83B2-049EAEC209D2}" srcOrd="7" destOrd="0" parTransId="{85905E3F-6576-477B-8C82-0FEA2D2D691B}" sibTransId="{3916943B-BEAE-433C-8972-AE0ECDAF585B}"/>
    <dgm:cxn modelId="{03ECE8B6-2CE7-4801-9D5A-C28BC34444F2}" srcId="{D96BC653-E200-4565-AA85-0FD7E42538BD}" destId="{EEFE7EDA-2690-4EA7-9FEF-F6C5916781EB}" srcOrd="2" destOrd="0" parTransId="{37C51B56-2420-4AB4-9B65-49CD707D3AAE}" sibTransId="{F9395F6B-9967-4C9D-8024-1E9A40B7BA8F}"/>
    <dgm:cxn modelId="{600551D8-376E-4352-99D1-8858A7110F5D}" type="presOf" srcId="{D7867D0B-ACA0-45C3-B4D8-5023D6824054}" destId="{BABAD762-5770-4F25-B155-54A4D53E958F}" srcOrd="0" destOrd="0" presId="urn:microsoft.com/office/officeart/2005/8/layout/radial1"/>
    <dgm:cxn modelId="{58E865E8-23E1-403C-8258-CE52DEAC532B}" type="presOf" srcId="{9CAAF755-1908-466D-9C8D-CE587938043F}" destId="{78686212-0906-4B72-B70B-2AF1F10BDF52}" srcOrd="0" destOrd="0" presId="urn:microsoft.com/office/officeart/2005/8/layout/radial1"/>
    <dgm:cxn modelId="{328CCF66-71E2-48A0-BA3C-DCB401E6B004}" type="presOf" srcId="{9CE56C3A-80BC-4190-BFC1-8AD644BA1599}" destId="{64A36901-E256-4A03-8BD5-4B843292B265}" srcOrd="1" destOrd="0" presId="urn:microsoft.com/office/officeart/2005/8/layout/radial1"/>
    <dgm:cxn modelId="{B31FA23B-D752-4D5A-9173-94323AED7467}" type="presOf" srcId="{6DE888B1-F12F-4667-A87D-1AFB920F5FAE}" destId="{2CE83190-4D93-49AA-99B1-BB885BCC645B}" srcOrd="1" destOrd="0" presId="urn:microsoft.com/office/officeart/2005/8/layout/radial1"/>
    <dgm:cxn modelId="{6C329543-AD1F-4CA2-9438-D38AB61A55E7}" type="presOf" srcId="{535A187F-B5CA-40F2-96D7-DC1AC9231965}" destId="{09022BE1-EDB2-4FE5-9E84-84BC5C3ED285}" srcOrd="0" destOrd="0" presId="urn:microsoft.com/office/officeart/2005/8/layout/radial1"/>
    <dgm:cxn modelId="{62414C76-59C7-42DC-96B7-1A029000E432}" type="presOf" srcId="{9CE56C3A-80BC-4190-BFC1-8AD644BA1599}" destId="{4DB6F45E-2335-4173-8F6A-4D6DEE4904ED}" srcOrd="0" destOrd="0" presId="urn:microsoft.com/office/officeart/2005/8/layout/radial1"/>
    <dgm:cxn modelId="{CBDC8737-26BF-4270-A345-60EAE807EF00}" type="presOf" srcId="{6497A404-79D0-4D32-8DE6-1C932E78332A}" destId="{FB4D6937-D263-4C31-B1B5-23CCC3314809}" srcOrd="1" destOrd="0" presId="urn:microsoft.com/office/officeart/2005/8/layout/radial1"/>
    <dgm:cxn modelId="{0838E461-8073-4CE1-BCFB-22E6A85E0FBC}" srcId="{D96BC653-E200-4565-AA85-0FD7E42538BD}" destId="{7A75E024-C78D-4323-8110-B18640D0A796}" srcOrd="0" destOrd="0" parTransId="{D7867D0B-ACA0-45C3-B4D8-5023D6824054}" sibTransId="{9D6263F2-1E13-472E-ABDF-335013B4F204}"/>
    <dgm:cxn modelId="{6E1C616D-8273-41C9-A204-CE098111D492}" type="presOf" srcId="{346B6A73-5DD7-4B8D-BC93-FED5D657D9F3}" destId="{D1FDCE2C-B272-4C20-BEDC-AB1EC25FBD4C}" srcOrd="0" destOrd="0" presId="urn:microsoft.com/office/officeart/2005/8/layout/radial1"/>
    <dgm:cxn modelId="{31CFA1D6-E91E-4A9A-A7BD-DDC158A56C59}" type="presOf" srcId="{D7867D0B-ACA0-45C3-B4D8-5023D6824054}" destId="{C8EE4E11-0949-4A1F-9FDF-3464C3AAB43A}" srcOrd="1" destOrd="0" presId="urn:microsoft.com/office/officeart/2005/8/layout/radial1"/>
    <dgm:cxn modelId="{DF72BF5F-92E4-4D0E-9FD5-63B04CF134C6}" type="presOf" srcId="{B34DF46D-AFED-42A1-8BCC-EEF525F93020}" destId="{B108C3AA-6D62-428D-A234-CEA57006E18E}" srcOrd="0" destOrd="0" presId="urn:microsoft.com/office/officeart/2005/8/layout/radial1"/>
    <dgm:cxn modelId="{2A036E74-EA1C-4320-A7E8-BE3D1A40275A}" srcId="{D96BC653-E200-4565-AA85-0FD7E42538BD}" destId="{0EA6E7F6-C562-4FB4-A32E-EB7C91806102}" srcOrd="3" destOrd="0" parTransId="{9CE56C3A-80BC-4190-BFC1-8AD644BA1599}" sibTransId="{BBB1E33F-2D12-4831-A369-3F73CAFEC73B}"/>
    <dgm:cxn modelId="{565B618E-05E1-45EE-B2F8-20A78506E615}" srcId="{D96BC653-E200-4565-AA85-0FD7E42538BD}" destId="{7AD9ABAA-6F31-4FB8-ABC1-2EE9F3AAAD29}" srcOrd="4" destOrd="0" parTransId="{6497A404-79D0-4D32-8DE6-1C932E78332A}" sibTransId="{F2082396-E369-4CBB-889D-4A0016724547}"/>
    <dgm:cxn modelId="{85182577-988B-48F0-936E-F24D3EC2E334}" type="presOf" srcId="{D9E8794D-2903-48CA-83B2-049EAEC209D2}" destId="{CBA77AFE-76E8-4785-8C14-C69D12573247}" srcOrd="0" destOrd="0" presId="urn:microsoft.com/office/officeart/2005/8/layout/radial1"/>
    <dgm:cxn modelId="{1AACF076-FEA5-4739-96CF-952EA59A6C96}" type="presParOf" srcId="{853E2D82-80D9-4127-89AC-8C2C21FD6D9C}" destId="{BDC4D3B0-3D2D-44FB-8027-53CBE281F437}" srcOrd="0" destOrd="0" presId="urn:microsoft.com/office/officeart/2005/8/layout/radial1"/>
    <dgm:cxn modelId="{3C20DE09-EFA7-42A4-95B0-046DA43D8238}" type="presParOf" srcId="{853E2D82-80D9-4127-89AC-8C2C21FD6D9C}" destId="{BABAD762-5770-4F25-B155-54A4D53E958F}" srcOrd="1" destOrd="0" presId="urn:microsoft.com/office/officeart/2005/8/layout/radial1"/>
    <dgm:cxn modelId="{EC0087F7-106C-4700-8630-5ED7366933C0}" type="presParOf" srcId="{BABAD762-5770-4F25-B155-54A4D53E958F}" destId="{C8EE4E11-0949-4A1F-9FDF-3464C3AAB43A}" srcOrd="0" destOrd="0" presId="urn:microsoft.com/office/officeart/2005/8/layout/radial1"/>
    <dgm:cxn modelId="{7DD9F4D2-CA25-4E1F-B3CE-291C1CDE0A1A}" type="presParOf" srcId="{853E2D82-80D9-4127-89AC-8C2C21FD6D9C}" destId="{F41BA826-FD93-4680-965C-A4A43122D984}" srcOrd="2" destOrd="0" presId="urn:microsoft.com/office/officeart/2005/8/layout/radial1"/>
    <dgm:cxn modelId="{7BBFB0FD-DDE5-465C-8315-925CE85B9470}" type="presParOf" srcId="{853E2D82-80D9-4127-89AC-8C2C21FD6D9C}" destId="{5D92259D-1ED1-42AC-A72A-0288BA38CE17}" srcOrd="3" destOrd="0" presId="urn:microsoft.com/office/officeart/2005/8/layout/radial1"/>
    <dgm:cxn modelId="{28509716-13D9-4C7C-A04D-A992242BEB3F}" type="presParOf" srcId="{5D92259D-1ED1-42AC-A72A-0288BA38CE17}" destId="{2CE83190-4D93-49AA-99B1-BB885BCC645B}" srcOrd="0" destOrd="0" presId="urn:microsoft.com/office/officeart/2005/8/layout/radial1"/>
    <dgm:cxn modelId="{09B4E1DB-249D-4391-9075-D37A12E6B06A}" type="presParOf" srcId="{853E2D82-80D9-4127-89AC-8C2C21FD6D9C}" destId="{8D69529A-DD8D-4DA5-9B88-8BC7F00B7696}" srcOrd="4" destOrd="0" presId="urn:microsoft.com/office/officeart/2005/8/layout/radial1"/>
    <dgm:cxn modelId="{F5963445-CC8E-439D-A8A7-B2EBEA16A75A}" type="presParOf" srcId="{853E2D82-80D9-4127-89AC-8C2C21FD6D9C}" destId="{88A28573-55D7-44FC-8060-58E126749AE8}" srcOrd="5" destOrd="0" presId="urn:microsoft.com/office/officeart/2005/8/layout/radial1"/>
    <dgm:cxn modelId="{6AA10499-1A97-4A9C-A32D-68FBE77FFDDF}" type="presParOf" srcId="{88A28573-55D7-44FC-8060-58E126749AE8}" destId="{5F923559-7F7A-4EBE-93DD-0F816F6817BF}" srcOrd="0" destOrd="0" presId="urn:microsoft.com/office/officeart/2005/8/layout/radial1"/>
    <dgm:cxn modelId="{7C6C83AB-7D09-4752-803D-3B8D91717464}" type="presParOf" srcId="{853E2D82-80D9-4127-89AC-8C2C21FD6D9C}" destId="{E63AA95A-4912-4D34-B12D-10D2DD1F063D}" srcOrd="6" destOrd="0" presId="urn:microsoft.com/office/officeart/2005/8/layout/radial1"/>
    <dgm:cxn modelId="{CE7639D1-80BB-4BCD-A301-2E6F33900455}" type="presParOf" srcId="{853E2D82-80D9-4127-89AC-8C2C21FD6D9C}" destId="{4DB6F45E-2335-4173-8F6A-4D6DEE4904ED}" srcOrd="7" destOrd="0" presId="urn:microsoft.com/office/officeart/2005/8/layout/radial1"/>
    <dgm:cxn modelId="{D9A1B360-86A2-4CF0-8320-DF9B127561A3}" type="presParOf" srcId="{4DB6F45E-2335-4173-8F6A-4D6DEE4904ED}" destId="{64A36901-E256-4A03-8BD5-4B843292B265}" srcOrd="0" destOrd="0" presId="urn:microsoft.com/office/officeart/2005/8/layout/radial1"/>
    <dgm:cxn modelId="{08815BE3-D3E7-4C9C-B6A5-460EF3F93E64}" type="presParOf" srcId="{853E2D82-80D9-4127-89AC-8C2C21FD6D9C}" destId="{86040D64-D311-479F-87DC-E5D815FF9A7D}" srcOrd="8" destOrd="0" presId="urn:microsoft.com/office/officeart/2005/8/layout/radial1"/>
    <dgm:cxn modelId="{D264A268-3937-4842-9765-6794627F9096}" type="presParOf" srcId="{853E2D82-80D9-4127-89AC-8C2C21FD6D9C}" destId="{436BA733-D75D-4965-AA04-51D02D0A82D9}" srcOrd="9" destOrd="0" presId="urn:microsoft.com/office/officeart/2005/8/layout/radial1"/>
    <dgm:cxn modelId="{B8FB5BCD-0DB2-4591-BD83-1228F09419A1}" type="presParOf" srcId="{436BA733-D75D-4965-AA04-51D02D0A82D9}" destId="{FB4D6937-D263-4C31-B1B5-23CCC3314809}" srcOrd="0" destOrd="0" presId="urn:microsoft.com/office/officeart/2005/8/layout/radial1"/>
    <dgm:cxn modelId="{381C9314-6B3A-4758-904E-96AF4FF6B720}" type="presParOf" srcId="{853E2D82-80D9-4127-89AC-8C2C21FD6D9C}" destId="{9B42AF86-4274-4002-B1F8-3B366BB75253}" srcOrd="10" destOrd="0" presId="urn:microsoft.com/office/officeart/2005/8/layout/radial1"/>
    <dgm:cxn modelId="{C9BE2277-B591-4485-9707-D2D4A70020F7}" type="presParOf" srcId="{853E2D82-80D9-4127-89AC-8C2C21FD6D9C}" destId="{78686212-0906-4B72-B70B-2AF1F10BDF52}" srcOrd="11" destOrd="0" presId="urn:microsoft.com/office/officeart/2005/8/layout/radial1"/>
    <dgm:cxn modelId="{C61D0505-C3D7-4477-957A-E32A8E0A9F16}" type="presParOf" srcId="{78686212-0906-4B72-B70B-2AF1F10BDF52}" destId="{1C8645ED-2B84-4942-AB2B-5B542A901424}" srcOrd="0" destOrd="0" presId="urn:microsoft.com/office/officeart/2005/8/layout/radial1"/>
    <dgm:cxn modelId="{AB496370-59A2-45B7-8704-50B6362B76DD}" type="presParOf" srcId="{853E2D82-80D9-4127-89AC-8C2C21FD6D9C}" destId="{7B29DEC5-26C8-4404-9CF1-64A04DAB6A70}" srcOrd="12" destOrd="0" presId="urn:microsoft.com/office/officeart/2005/8/layout/radial1"/>
    <dgm:cxn modelId="{B0EDE6DC-366B-4988-9E04-7516C6FDC159}" type="presParOf" srcId="{853E2D82-80D9-4127-89AC-8C2C21FD6D9C}" destId="{D1FDCE2C-B272-4C20-BEDC-AB1EC25FBD4C}" srcOrd="13" destOrd="0" presId="urn:microsoft.com/office/officeart/2005/8/layout/radial1"/>
    <dgm:cxn modelId="{F6D13A82-2164-476C-AF62-6ECD2A3CF652}" type="presParOf" srcId="{D1FDCE2C-B272-4C20-BEDC-AB1EC25FBD4C}" destId="{DFDB5266-0CA7-47A4-AA7A-16497DB31678}" srcOrd="0" destOrd="0" presId="urn:microsoft.com/office/officeart/2005/8/layout/radial1"/>
    <dgm:cxn modelId="{67FAC785-F466-4A6D-8961-D5B3B2AEE550}" type="presParOf" srcId="{853E2D82-80D9-4127-89AC-8C2C21FD6D9C}" destId="{0D26FA36-0AB6-4A11-9A7E-AD81894989F0}" srcOrd="14" destOrd="0" presId="urn:microsoft.com/office/officeart/2005/8/layout/radial1"/>
    <dgm:cxn modelId="{BE2C5F60-4C2D-4B0E-BD95-6084F81F6BDF}" type="presParOf" srcId="{853E2D82-80D9-4127-89AC-8C2C21FD6D9C}" destId="{4BA280F5-0F5D-4708-A0B6-E5BF77AA2A32}" srcOrd="15" destOrd="0" presId="urn:microsoft.com/office/officeart/2005/8/layout/radial1"/>
    <dgm:cxn modelId="{D720DC0F-468C-41A0-8ED6-708236DAF6E4}" type="presParOf" srcId="{4BA280F5-0F5D-4708-A0B6-E5BF77AA2A32}" destId="{7DB73F31-219C-43DE-B728-BD87AFF4CD60}" srcOrd="0" destOrd="0" presId="urn:microsoft.com/office/officeart/2005/8/layout/radial1"/>
    <dgm:cxn modelId="{2283FB13-F30B-4EDE-B6A1-C0C117AF15D5}" type="presParOf" srcId="{853E2D82-80D9-4127-89AC-8C2C21FD6D9C}" destId="{CBA77AFE-76E8-4785-8C14-C69D12573247}" srcOrd="16" destOrd="0" presId="urn:microsoft.com/office/officeart/2005/8/layout/radial1"/>
    <dgm:cxn modelId="{C5917203-2A7E-4C1B-A5C1-A78BB0DCE8C8}" type="presParOf" srcId="{853E2D82-80D9-4127-89AC-8C2C21FD6D9C}" destId="{09022BE1-EDB2-4FE5-9E84-84BC5C3ED285}" srcOrd="17" destOrd="0" presId="urn:microsoft.com/office/officeart/2005/8/layout/radial1"/>
    <dgm:cxn modelId="{A7A3192E-0009-423E-ADF6-C18D772EE598}" type="presParOf" srcId="{09022BE1-EDB2-4FE5-9E84-84BC5C3ED285}" destId="{12C4EA65-227B-44AF-9B79-93C90B5FF12C}" srcOrd="0" destOrd="0" presId="urn:microsoft.com/office/officeart/2005/8/layout/radial1"/>
    <dgm:cxn modelId="{52C340A8-5B4D-44E4-B436-A4E9E8781812}" type="presParOf" srcId="{853E2D82-80D9-4127-89AC-8C2C21FD6D9C}" destId="{B108C3AA-6D62-428D-A234-CEA57006E18E}" srcOrd="18"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C4D3B0-3D2D-44FB-8027-53CBE281F437}">
      <dsp:nvSpPr>
        <dsp:cNvPr id="0" name=""/>
        <dsp:cNvSpPr/>
      </dsp:nvSpPr>
      <dsp:spPr>
        <a:xfrm>
          <a:off x="2051460" y="2191400"/>
          <a:ext cx="1074427" cy="1074427"/>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b="1" kern="1200" dirty="0" smtClean="0">
              <a:solidFill>
                <a:schemeClr val="bg1"/>
              </a:solidFill>
            </a:rPr>
            <a:t>Family</a:t>
          </a:r>
          <a:endParaRPr lang="en-US" sz="2100" b="1" kern="1200" dirty="0">
            <a:solidFill>
              <a:schemeClr val="bg1"/>
            </a:solidFill>
          </a:endParaRPr>
        </a:p>
      </dsp:txBody>
      <dsp:txXfrm>
        <a:off x="2208806" y="2348746"/>
        <a:ext cx="759735" cy="759735"/>
      </dsp:txXfrm>
    </dsp:sp>
    <dsp:sp modelId="{BABAD762-5770-4F25-B155-54A4D53E958F}">
      <dsp:nvSpPr>
        <dsp:cNvPr id="0" name=""/>
        <dsp:cNvSpPr/>
      </dsp:nvSpPr>
      <dsp:spPr>
        <a:xfrm rot="16200000">
          <a:off x="2104225" y="1688010"/>
          <a:ext cx="968897" cy="37880"/>
        </a:xfrm>
        <a:custGeom>
          <a:avLst/>
          <a:gdLst/>
          <a:ahLst/>
          <a:cxnLst/>
          <a:rect l="0" t="0" r="0" b="0"/>
          <a:pathLst>
            <a:path>
              <a:moveTo>
                <a:pt x="0" y="18940"/>
              </a:moveTo>
              <a:lnTo>
                <a:pt x="968897" y="18940"/>
              </a:lnTo>
            </a:path>
          </a:pathLst>
        </a:custGeom>
        <a:noFill/>
        <a:ln w="25400" cap="flat" cmpd="sng" algn="ctr">
          <a:solidFill>
            <a:schemeClr val="accent3">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2564452" y="1682728"/>
        <a:ext cx="48444" cy="48444"/>
      </dsp:txXfrm>
    </dsp:sp>
    <dsp:sp modelId="{F41BA826-FD93-4680-965C-A4A43122D984}">
      <dsp:nvSpPr>
        <dsp:cNvPr id="0" name=""/>
        <dsp:cNvSpPr/>
      </dsp:nvSpPr>
      <dsp:spPr>
        <a:xfrm>
          <a:off x="2051460" y="148075"/>
          <a:ext cx="1074427" cy="1074427"/>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US" sz="1050" b="1" kern="1200" dirty="0" smtClean="0"/>
            <a:t>Housing</a:t>
          </a:r>
          <a:endParaRPr lang="en-US" sz="1000" b="1" kern="1200" dirty="0"/>
        </a:p>
      </dsp:txBody>
      <dsp:txXfrm>
        <a:off x="2208806" y="305421"/>
        <a:ext cx="759735" cy="759735"/>
      </dsp:txXfrm>
    </dsp:sp>
    <dsp:sp modelId="{5D92259D-1ED1-42AC-A72A-0288BA38CE17}">
      <dsp:nvSpPr>
        <dsp:cNvPr id="0" name=""/>
        <dsp:cNvSpPr/>
      </dsp:nvSpPr>
      <dsp:spPr>
        <a:xfrm rot="18600000">
          <a:off x="2760937" y="1927034"/>
          <a:ext cx="968897" cy="37880"/>
        </a:xfrm>
        <a:custGeom>
          <a:avLst/>
          <a:gdLst/>
          <a:ahLst/>
          <a:cxnLst/>
          <a:rect l="0" t="0" r="0" b="0"/>
          <a:pathLst>
            <a:path>
              <a:moveTo>
                <a:pt x="0" y="18940"/>
              </a:moveTo>
              <a:lnTo>
                <a:pt x="968897" y="18940"/>
              </a:lnTo>
            </a:path>
          </a:pathLst>
        </a:custGeom>
        <a:noFill/>
        <a:ln w="25400" cap="flat" cmpd="sng" algn="ctr">
          <a:solidFill>
            <a:schemeClr val="accent3">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3221164" y="1921752"/>
        <a:ext cx="48444" cy="48444"/>
      </dsp:txXfrm>
    </dsp:sp>
    <dsp:sp modelId="{8D69529A-DD8D-4DA5-9B88-8BC7F00B7696}">
      <dsp:nvSpPr>
        <dsp:cNvPr id="0" name=""/>
        <dsp:cNvSpPr/>
      </dsp:nvSpPr>
      <dsp:spPr>
        <a:xfrm>
          <a:off x="3364884" y="626122"/>
          <a:ext cx="1074427" cy="1074427"/>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smtClean="0"/>
            <a:t>Violence</a:t>
          </a:r>
          <a:endParaRPr lang="en-US" sz="1200" b="1" kern="1200" dirty="0"/>
        </a:p>
      </dsp:txBody>
      <dsp:txXfrm>
        <a:off x="3522230" y="783468"/>
        <a:ext cx="759735" cy="759735"/>
      </dsp:txXfrm>
    </dsp:sp>
    <dsp:sp modelId="{88A28573-55D7-44FC-8060-58E126749AE8}">
      <dsp:nvSpPr>
        <dsp:cNvPr id="0" name=""/>
        <dsp:cNvSpPr/>
      </dsp:nvSpPr>
      <dsp:spPr>
        <a:xfrm rot="21000000">
          <a:off x="3110366" y="2532263"/>
          <a:ext cx="968897" cy="37880"/>
        </a:xfrm>
        <a:custGeom>
          <a:avLst/>
          <a:gdLst/>
          <a:ahLst/>
          <a:cxnLst/>
          <a:rect l="0" t="0" r="0" b="0"/>
          <a:pathLst>
            <a:path>
              <a:moveTo>
                <a:pt x="0" y="18940"/>
              </a:moveTo>
              <a:lnTo>
                <a:pt x="968897" y="18940"/>
              </a:lnTo>
            </a:path>
          </a:pathLst>
        </a:custGeom>
        <a:noFill/>
        <a:ln w="25400" cap="flat" cmpd="sng" algn="ctr">
          <a:solidFill>
            <a:schemeClr val="accent3">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3570593" y="2526981"/>
        <a:ext cx="48444" cy="48444"/>
      </dsp:txXfrm>
    </dsp:sp>
    <dsp:sp modelId="{E63AA95A-4912-4D34-B12D-10D2DD1F063D}">
      <dsp:nvSpPr>
        <dsp:cNvPr id="0" name=""/>
        <dsp:cNvSpPr/>
      </dsp:nvSpPr>
      <dsp:spPr>
        <a:xfrm>
          <a:off x="4063742" y="1836580"/>
          <a:ext cx="1074427" cy="1074427"/>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1" kern="1200" dirty="0" smtClean="0"/>
            <a:t>Finances</a:t>
          </a:r>
          <a:endParaRPr lang="en-US" sz="1050" b="1" kern="1200" dirty="0"/>
        </a:p>
      </dsp:txBody>
      <dsp:txXfrm>
        <a:off x="4221088" y="1993926"/>
        <a:ext cx="759735" cy="759735"/>
      </dsp:txXfrm>
    </dsp:sp>
    <dsp:sp modelId="{4DB6F45E-2335-4173-8F6A-4D6DEE4904ED}">
      <dsp:nvSpPr>
        <dsp:cNvPr id="0" name=""/>
        <dsp:cNvSpPr/>
      </dsp:nvSpPr>
      <dsp:spPr>
        <a:xfrm rot="1800000">
          <a:off x="2989011" y="3220504"/>
          <a:ext cx="968897" cy="37880"/>
        </a:xfrm>
        <a:custGeom>
          <a:avLst/>
          <a:gdLst/>
          <a:ahLst/>
          <a:cxnLst/>
          <a:rect l="0" t="0" r="0" b="0"/>
          <a:pathLst>
            <a:path>
              <a:moveTo>
                <a:pt x="0" y="18940"/>
              </a:moveTo>
              <a:lnTo>
                <a:pt x="968897" y="18940"/>
              </a:lnTo>
            </a:path>
          </a:pathLst>
        </a:custGeom>
        <a:noFill/>
        <a:ln w="25400" cap="flat" cmpd="sng" algn="ctr">
          <a:solidFill>
            <a:schemeClr val="accent3">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3449237" y="3215222"/>
        <a:ext cx="48444" cy="48444"/>
      </dsp:txXfrm>
    </dsp:sp>
    <dsp:sp modelId="{86040D64-D311-479F-87DC-E5D815FF9A7D}">
      <dsp:nvSpPr>
        <dsp:cNvPr id="0" name=""/>
        <dsp:cNvSpPr/>
      </dsp:nvSpPr>
      <dsp:spPr>
        <a:xfrm>
          <a:off x="3821032" y="3213062"/>
          <a:ext cx="1074427" cy="1074427"/>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1" kern="1200" dirty="0" smtClean="0"/>
            <a:t>Health Insurance</a:t>
          </a:r>
          <a:endParaRPr lang="en-US" sz="1100" b="1" kern="1200" dirty="0"/>
        </a:p>
      </dsp:txBody>
      <dsp:txXfrm>
        <a:off x="3978378" y="3370408"/>
        <a:ext cx="759735" cy="759735"/>
      </dsp:txXfrm>
    </dsp:sp>
    <dsp:sp modelId="{436BA733-D75D-4965-AA04-51D02D0A82D9}">
      <dsp:nvSpPr>
        <dsp:cNvPr id="0" name=""/>
        <dsp:cNvSpPr/>
      </dsp:nvSpPr>
      <dsp:spPr>
        <a:xfrm rot="4200000">
          <a:off x="2453654" y="3669721"/>
          <a:ext cx="968897" cy="37880"/>
        </a:xfrm>
        <a:custGeom>
          <a:avLst/>
          <a:gdLst/>
          <a:ahLst/>
          <a:cxnLst/>
          <a:rect l="0" t="0" r="0" b="0"/>
          <a:pathLst>
            <a:path>
              <a:moveTo>
                <a:pt x="0" y="18940"/>
              </a:moveTo>
              <a:lnTo>
                <a:pt x="968897" y="18940"/>
              </a:lnTo>
            </a:path>
          </a:pathLst>
        </a:custGeom>
        <a:noFill/>
        <a:ln w="25400" cap="flat" cmpd="sng" algn="ctr">
          <a:solidFill>
            <a:schemeClr val="accent3">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2913881" y="3664439"/>
        <a:ext cx="48444" cy="48444"/>
      </dsp:txXfrm>
    </dsp:sp>
    <dsp:sp modelId="{9B42AF86-4274-4002-B1F8-3B366BB75253}">
      <dsp:nvSpPr>
        <dsp:cNvPr id="0" name=""/>
        <dsp:cNvSpPr/>
      </dsp:nvSpPr>
      <dsp:spPr>
        <a:xfrm>
          <a:off x="2750319" y="4111497"/>
          <a:ext cx="1074427" cy="1074427"/>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smtClean="0"/>
            <a:t>Mental Health</a:t>
          </a:r>
          <a:endParaRPr lang="en-US" sz="1200" b="1" kern="1200" dirty="0"/>
        </a:p>
      </dsp:txBody>
      <dsp:txXfrm>
        <a:off x="2907665" y="4268843"/>
        <a:ext cx="759735" cy="759735"/>
      </dsp:txXfrm>
    </dsp:sp>
    <dsp:sp modelId="{78686212-0906-4B72-B70B-2AF1F10BDF52}">
      <dsp:nvSpPr>
        <dsp:cNvPr id="0" name=""/>
        <dsp:cNvSpPr/>
      </dsp:nvSpPr>
      <dsp:spPr>
        <a:xfrm rot="6600000">
          <a:off x="1754796" y="3669721"/>
          <a:ext cx="968897" cy="37880"/>
        </a:xfrm>
        <a:custGeom>
          <a:avLst/>
          <a:gdLst/>
          <a:ahLst/>
          <a:cxnLst/>
          <a:rect l="0" t="0" r="0" b="0"/>
          <a:pathLst>
            <a:path>
              <a:moveTo>
                <a:pt x="0" y="18940"/>
              </a:moveTo>
              <a:lnTo>
                <a:pt x="968897" y="18940"/>
              </a:lnTo>
            </a:path>
          </a:pathLst>
        </a:custGeom>
        <a:noFill/>
        <a:ln w="25400" cap="flat" cmpd="sng" algn="ctr">
          <a:solidFill>
            <a:schemeClr val="accent3">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10800000">
        <a:off x="2215022" y="3664439"/>
        <a:ext cx="48444" cy="48444"/>
      </dsp:txXfrm>
    </dsp:sp>
    <dsp:sp modelId="{7B29DEC5-26C8-4404-9CF1-64A04DAB6A70}">
      <dsp:nvSpPr>
        <dsp:cNvPr id="0" name=""/>
        <dsp:cNvSpPr/>
      </dsp:nvSpPr>
      <dsp:spPr>
        <a:xfrm>
          <a:off x="1352602" y="4111497"/>
          <a:ext cx="1074427" cy="1074427"/>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smtClean="0"/>
            <a:t>Child Care</a:t>
          </a:r>
          <a:endParaRPr lang="en-US" sz="1200" b="1" kern="1200" dirty="0"/>
        </a:p>
      </dsp:txBody>
      <dsp:txXfrm>
        <a:off x="1509948" y="4268843"/>
        <a:ext cx="759735" cy="759735"/>
      </dsp:txXfrm>
    </dsp:sp>
    <dsp:sp modelId="{D1FDCE2C-B272-4C20-BEDC-AB1EC25FBD4C}">
      <dsp:nvSpPr>
        <dsp:cNvPr id="0" name=""/>
        <dsp:cNvSpPr/>
      </dsp:nvSpPr>
      <dsp:spPr>
        <a:xfrm rot="9000000">
          <a:off x="1219440" y="3220504"/>
          <a:ext cx="968897" cy="37880"/>
        </a:xfrm>
        <a:custGeom>
          <a:avLst/>
          <a:gdLst/>
          <a:ahLst/>
          <a:cxnLst/>
          <a:rect l="0" t="0" r="0" b="0"/>
          <a:pathLst>
            <a:path>
              <a:moveTo>
                <a:pt x="0" y="18940"/>
              </a:moveTo>
              <a:lnTo>
                <a:pt x="968897" y="18940"/>
              </a:lnTo>
            </a:path>
          </a:pathLst>
        </a:custGeom>
        <a:noFill/>
        <a:ln w="25400" cap="flat" cmpd="sng" algn="ctr">
          <a:solidFill>
            <a:schemeClr val="accent3">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10800000">
        <a:off x="1679666" y="3215222"/>
        <a:ext cx="48444" cy="48444"/>
      </dsp:txXfrm>
    </dsp:sp>
    <dsp:sp modelId="{0D26FA36-0AB6-4A11-9A7E-AD81894989F0}">
      <dsp:nvSpPr>
        <dsp:cNvPr id="0" name=""/>
        <dsp:cNvSpPr/>
      </dsp:nvSpPr>
      <dsp:spPr>
        <a:xfrm>
          <a:off x="281889" y="3213062"/>
          <a:ext cx="1074427" cy="1074427"/>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smtClean="0"/>
            <a:t>Disability</a:t>
          </a:r>
          <a:endParaRPr lang="en-US" sz="1200" b="1" kern="1200" dirty="0"/>
        </a:p>
      </dsp:txBody>
      <dsp:txXfrm>
        <a:off x="439235" y="3370408"/>
        <a:ext cx="759735" cy="759735"/>
      </dsp:txXfrm>
    </dsp:sp>
    <dsp:sp modelId="{4BA280F5-0F5D-4708-A0B6-E5BF77AA2A32}">
      <dsp:nvSpPr>
        <dsp:cNvPr id="0" name=""/>
        <dsp:cNvSpPr/>
      </dsp:nvSpPr>
      <dsp:spPr>
        <a:xfrm rot="11400000">
          <a:off x="1166899" y="2538284"/>
          <a:ext cx="899556" cy="37880"/>
        </a:xfrm>
        <a:custGeom>
          <a:avLst/>
          <a:gdLst/>
          <a:ahLst/>
          <a:cxnLst/>
          <a:rect l="0" t="0" r="0" b="0"/>
          <a:pathLst>
            <a:path>
              <a:moveTo>
                <a:pt x="0" y="18940"/>
              </a:moveTo>
              <a:lnTo>
                <a:pt x="899556" y="18940"/>
              </a:lnTo>
            </a:path>
          </a:pathLst>
        </a:custGeom>
        <a:noFill/>
        <a:ln w="25400" cap="flat" cmpd="sng" algn="ctr">
          <a:solidFill>
            <a:schemeClr val="accent3">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10800000">
        <a:off x="1594188" y="2534735"/>
        <a:ext cx="44977" cy="44977"/>
      </dsp:txXfrm>
    </dsp:sp>
    <dsp:sp modelId="{CBA77AFE-76E8-4785-8C14-C69D12573247}">
      <dsp:nvSpPr>
        <dsp:cNvPr id="0" name=""/>
        <dsp:cNvSpPr/>
      </dsp:nvSpPr>
      <dsp:spPr>
        <a:xfrm>
          <a:off x="-32770" y="1836580"/>
          <a:ext cx="1218325" cy="1074427"/>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1" kern="1200" dirty="0" smtClean="0"/>
            <a:t>Employment</a:t>
          </a:r>
          <a:endParaRPr lang="en-US" sz="1100" b="1" kern="1200" dirty="0"/>
        </a:p>
      </dsp:txBody>
      <dsp:txXfrm>
        <a:off x="145650" y="1993926"/>
        <a:ext cx="861485" cy="759735"/>
      </dsp:txXfrm>
    </dsp:sp>
    <dsp:sp modelId="{09022BE1-EDB2-4FE5-9E84-84BC5C3ED285}">
      <dsp:nvSpPr>
        <dsp:cNvPr id="0" name=""/>
        <dsp:cNvSpPr/>
      </dsp:nvSpPr>
      <dsp:spPr>
        <a:xfrm rot="13800000">
          <a:off x="1447513" y="1927034"/>
          <a:ext cx="968897" cy="37880"/>
        </a:xfrm>
        <a:custGeom>
          <a:avLst/>
          <a:gdLst/>
          <a:ahLst/>
          <a:cxnLst/>
          <a:rect l="0" t="0" r="0" b="0"/>
          <a:pathLst>
            <a:path>
              <a:moveTo>
                <a:pt x="0" y="18940"/>
              </a:moveTo>
              <a:lnTo>
                <a:pt x="968897" y="18940"/>
              </a:lnTo>
            </a:path>
          </a:pathLst>
        </a:custGeom>
        <a:noFill/>
        <a:ln w="25400" cap="flat" cmpd="sng" algn="ctr">
          <a:solidFill>
            <a:schemeClr val="accent3">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10800000">
        <a:off x="1907740" y="1921752"/>
        <a:ext cx="48444" cy="48444"/>
      </dsp:txXfrm>
    </dsp:sp>
    <dsp:sp modelId="{B108C3AA-6D62-428D-A234-CEA57006E18E}">
      <dsp:nvSpPr>
        <dsp:cNvPr id="0" name=""/>
        <dsp:cNvSpPr/>
      </dsp:nvSpPr>
      <dsp:spPr>
        <a:xfrm>
          <a:off x="738036" y="626122"/>
          <a:ext cx="1074427" cy="1074427"/>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smtClean="0"/>
            <a:t>Education</a:t>
          </a:r>
          <a:endParaRPr lang="en-US" sz="1200" b="1" kern="1200" dirty="0"/>
        </a:p>
      </dsp:txBody>
      <dsp:txXfrm>
        <a:off x="895382" y="783468"/>
        <a:ext cx="759735" cy="759735"/>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atin typeface="Arial" charset="0"/>
                <a:cs typeface="Arial" charset="0"/>
              </a:defRPr>
            </a:lvl1pPr>
          </a:lstStyle>
          <a:p>
            <a:pPr>
              <a:defRPr/>
            </a:pPr>
            <a:fld id="{24CFF878-8D44-496B-A8D1-0E8D7D3FA7D1}" type="datetimeFigureOut">
              <a:rPr lang="en-US"/>
              <a:pPr>
                <a:defRPr/>
              </a:pPr>
              <a:t>11/21/2016</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A38AC1BC-E946-44FD-AEA8-A3ECDEFAD009}" type="slidenum">
              <a:rPr lang="en-US" altLang="en-US"/>
              <a:pPr>
                <a:defRPr/>
              </a:pPr>
              <a:t>‹#›</a:t>
            </a:fld>
            <a:endParaRPr lang="en-US" altLang="en-US"/>
          </a:p>
        </p:txBody>
      </p:sp>
    </p:spTree>
    <p:extLst>
      <p:ext uri="{BB962C8B-B14F-4D97-AF65-F5344CB8AC3E}">
        <p14:creationId xmlns:p14="http://schemas.microsoft.com/office/powerpoint/2010/main" val="39315503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eaLnBrk="1" fontAlgn="auto" hangingPunct="1">
              <a:spcBef>
                <a:spcPts val="0"/>
              </a:spcBef>
              <a:spcAft>
                <a:spcPts val="0"/>
              </a:spcAft>
              <a:defRPr sz="1200">
                <a:latin typeface="+mn-lt"/>
                <a:cs typeface="+mn-cs"/>
              </a:defRPr>
            </a:lvl1pPr>
          </a:lstStyle>
          <a:p>
            <a:pPr>
              <a:defRPr/>
            </a:pPr>
            <a:fld id="{083541AD-525F-4F12-93A9-CAFC15CDC409}" type="datetimeFigureOut">
              <a:rPr lang="en-US"/>
              <a:pPr>
                <a:defRPr/>
              </a:pPr>
              <a:t>11/21/2016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EB4D1DEC-2E4F-4FC3-BD7F-36009E224550}" type="slidenum">
              <a:rPr lang="en-US" altLang="en-US"/>
              <a:pPr>
                <a:defRPr/>
              </a:pPr>
              <a:t>‹#›</a:t>
            </a:fld>
            <a:endParaRPr lang="en-US" altLang="en-US"/>
          </a:p>
        </p:txBody>
      </p:sp>
    </p:spTree>
    <p:extLst>
      <p:ext uri="{BB962C8B-B14F-4D97-AF65-F5344CB8AC3E}">
        <p14:creationId xmlns:p14="http://schemas.microsoft.com/office/powerpoint/2010/main" val="35616914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are we discussing this?</a:t>
            </a:r>
          </a:p>
          <a:p>
            <a:pPr marL="171450" indent="-171450">
              <a:buFont typeface="Arial" panose="020B0604020202020204" pitchFamily="34" charset="0"/>
              <a:buChar char="•"/>
            </a:pPr>
            <a:r>
              <a:rPr lang="en-US" dirty="0" smtClean="0"/>
              <a:t>All of the types of cases we will review today—adoption, guardianship,</a:t>
            </a:r>
            <a:r>
              <a:rPr lang="en-US" baseline="0" dirty="0" smtClean="0"/>
              <a:t> and custody– are heard in the Family Court Division of D.C. Superior Court</a:t>
            </a:r>
            <a:endParaRPr lang="en-US" dirty="0"/>
          </a:p>
        </p:txBody>
      </p:sp>
      <p:sp>
        <p:nvSpPr>
          <p:cNvPr id="4" name="Slide Number Placeholder 3"/>
          <p:cNvSpPr>
            <a:spLocks noGrp="1"/>
          </p:cNvSpPr>
          <p:nvPr>
            <p:ph type="sldNum" sz="quarter" idx="10"/>
          </p:nvPr>
        </p:nvSpPr>
        <p:spPr/>
        <p:txBody>
          <a:bodyPr/>
          <a:lstStyle/>
          <a:p>
            <a:fld id="{DA710125-7DF2-456B-9D5E-0AE79E614C86}" type="slidenum">
              <a:rPr lang="en-US" smtClean="0"/>
              <a:pPr/>
              <a:t>6</a:t>
            </a:fld>
            <a:endParaRPr lang="en-US" dirty="0"/>
          </a:p>
        </p:txBody>
      </p:sp>
    </p:spTree>
    <p:extLst>
      <p:ext uri="{BB962C8B-B14F-4D97-AF65-F5344CB8AC3E}">
        <p14:creationId xmlns:p14="http://schemas.microsoft.com/office/powerpoint/2010/main" val="12790005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noProof="0" dirty="0" smtClean="0">
                <a:ln>
                  <a:noFill/>
                </a:ln>
                <a:solidFill>
                  <a:srgbClr val="0079C1"/>
                </a:solidFill>
                <a:effectLst/>
                <a:uLnTx/>
                <a:uFillTx/>
              </a:rPr>
              <a:t>Refresher: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noProof="0" dirty="0" smtClean="0">
              <a:ln>
                <a:noFill/>
              </a:ln>
              <a:solidFill>
                <a:srgbClr val="0079C1"/>
              </a:solidFill>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noProof="0" dirty="0" smtClean="0">
                <a:ln>
                  <a:noFill/>
                </a:ln>
                <a:solidFill>
                  <a:srgbClr val="0079C1"/>
                </a:solidFill>
                <a:effectLst/>
                <a:uLnTx/>
                <a:uFillTx/>
              </a:rPr>
              <a:t>party to neglect case pursuant to SCR-Neg. R. 10 (a)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srgbClr val="0079C1"/>
              </a:solidFill>
              <a:effectLst/>
              <a:uLnTx/>
              <a:uFillTx/>
            </a:endParaRPr>
          </a:p>
          <a:p>
            <a:r>
              <a:rPr kumimoji="0" lang="en-US" sz="1200" b="0" i="0" u="none" strike="noStrike" kern="1200" cap="none" spc="0" normalizeH="0" baseline="0" noProof="0" dirty="0" smtClean="0">
                <a:ln>
                  <a:noFill/>
                </a:ln>
                <a:solidFill>
                  <a:srgbClr val="0079C1"/>
                </a:solidFill>
                <a:effectLst/>
                <a:uLnTx/>
                <a:uFillTx/>
              </a:rPr>
              <a:t>SW from CFSA or from a private agency contracting with CFSA</a:t>
            </a:r>
            <a:endParaRPr lang="en-US" b="0" dirty="0"/>
          </a:p>
        </p:txBody>
      </p:sp>
      <p:sp>
        <p:nvSpPr>
          <p:cNvPr id="4" name="Slide Number Placeholder 3"/>
          <p:cNvSpPr>
            <a:spLocks noGrp="1"/>
          </p:cNvSpPr>
          <p:nvPr>
            <p:ph type="sldNum" sz="quarter" idx="10"/>
          </p:nvPr>
        </p:nvSpPr>
        <p:spPr/>
        <p:txBody>
          <a:bodyPr/>
          <a:lstStyle/>
          <a:p>
            <a:fld id="{DA710125-7DF2-456B-9D5E-0AE79E614C86}" type="slidenum">
              <a:rPr lang="en-US" smtClean="0"/>
              <a:pPr/>
              <a:t>15</a:t>
            </a:fld>
            <a:endParaRPr lang="en-US" dirty="0"/>
          </a:p>
        </p:txBody>
      </p:sp>
    </p:spTree>
    <p:extLst>
      <p:ext uri="{BB962C8B-B14F-4D97-AF65-F5344CB8AC3E}">
        <p14:creationId xmlns:p14="http://schemas.microsoft.com/office/powerpoint/2010/main" val="9430419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determination of whether the child is neglected is the “neglect adjudication”</a:t>
            </a:r>
            <a:endParaRPr lang="en-US" dirty="0"/>
          </a:p>
        </p:txBody>
      </p:sp>
      <p:sp>
        <p:nvSpPr>
          <p:cNvPr id="4" name="Slide Number Placeholder 3"/>
          <p:cNvSpPr>
            <a:spLocks noGrp="1"/>
          </p:cNvSpPr>
          <p:nvPr>
            <p:ph type="sldNum" sz="quarter" idx="10"/>
          </p:nvPr>
        </p:nvSpPr>
        <p:spPr/>
        <p:txBody>
          <a:bodyPr/>
          <a:lstStyle/>
          <a:p>
            <a:fld id="{DA710125-7DF2-456B-9D5E-0AE79E614C86}" type="slidenum">
              <a:rPr lang="en-US" smtClean="0"/>
              <a:pPr/>
              <a:t>16</a:t>
            </a:fld>
            <a:endParaRPr lang="en-US" dirty="0"/>
          </a:p>
        </p:txBody>
      </p:sp>
    </p:spTree>
    <p:extLst>
      <p:ext uri="{BB962C8B-B14F-4D97-AF65-F5344CB8AC3E}">
        <p14:creationId xmlns:p14="http://schemas.microsoft.com/office/powerpoint/2010/main" val="30013928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is often time that the child is in foster care.  The team should be working to get the child what he/she needs and work toward permanency.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But in the meantime, the court is holding a series of hearings to promote/oversee this process.  (Review hearings and permanency hearings).</a:t>
            </a:r>
          </a:p>
          <a:p>
            <a:pPr marL="171450" lvl="0" indent="-171450">
              <a:buFont typeface="Arial" panose="020B0604020202020204" pitchFamily="34" charset="0"/>
              <a:buChar char="•"/>
            </a:pPr>
            <a:r>
              <a:rPr lang="en-US" dirty="0" smtClean="0"/>
              <a:t>SW will</a:t>
            </a:r>
            <a:r>
              <a:rPr lang="en-US" baseline="0" dirty="0" smtClean="0"/>
              <a:t> submit reports before these hearings—located in the “social file”</a:t>
            </a:r>
          </a:p>
          <a:p>
            <a:pPr marL="171450" lvl="0" indent="-171450">
              <a:buFont typeface="Arial" panose="020B0604020202020204" pitchFamily="34" charset="0"/>
              <a:buChar char="•"/>
            </a:pPr>
            <a:r>
              <a:rPr lang="en-US" baseline="0" dirty="0" smtClean="0"/>
              <a:t>Parties will make oral reports at hearings &amp; file motions as necessary</a:t>
            </a:r>
          </a:p>
          <a:p>
            <a:pPr marL="171450" lvl="0" indent="-171450">
              <a:buFont typeface="Arial" panose="020B0604020202020204" pitchFamily="34" charset="0"/>
              <a:buChar char="•"/>
            </a:pPr>
            <a:r>
              <a:rPr lang="en-US" baseline="0" dirty="0" smtClean="0"/>
              <a:t>Judge will issue an order addressing the legal status of the child, visitation between parents &amp; child, permanency goal, services for the parent or child, etc.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ASFA establishes mandatory timelines for progress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Federal law codified in DC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imposes requirements on child welfare agencies and the court, including several related to appropriate planning for children in foster care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Goal is not to have children linger in foster care</a:t>
            </a:r>
          </a:p>
          <a:p>
            <a:pPr marL="0" lvl="0" indent="0">
              <a:buFont typeface="Arial" panose="020B0604020202020204" pitchFamily="34" charset="0"/>
              <a:buNone/>
            </a:pPr>
            <a:endParaRPr lang="en-US" baseline="0" dirty="0" smtClean="0"/>
          </a:p>
          <a:p>
            <a:pPr marL="0" lvl="0" indent="0">
              <a:buFont typeface="Arial" panose="020B0604020202020204" pitchFamily="34" charset="0"/>
              <a:buNone/>
            </a:pPr>
            <a:r>
              <a:rPr lang="en-US" baseline="0" dirty="0" smtClean="0"/>
              <a:t>We will talk about permanency goals—how the neglect case can close--on the next slide, but it is important to know that during this time the team should be working together to help the family move toward the permanency goal</a:t>
            </a:r>
          </a:p>
          <a:p>
            <a:pPr marL="0" lvl="0" indent="0">
              <a:buFont typeface="Arial" panose="020B0604020202020204" pitchFamily="34" charset="0"/>
              <a:buNone/>
            </a:pPr>
            <a:endParaRPr lang="en-US" baseline="0" dirty="0" smtClean="0"/>
          </a:p>
          <a:p>
            <a:pPr marL="0" lvl="0" indent="0">
              <a:buFont typeface="Arial" panose="020B0604020202020204" pitchFamily="34" charset="0"/>
              <a:buNone/>
            </a:pPr>
            <a:r>
              <a:rPr lang="en-US" baseline="0" dirty="0" smtClean="0"/>
              <a:t>Also, these hearings will continue until neglect case closure (i.e. final decree of adoption, guardianship order).  You will probably attend permanency hearings during the adoption/guardianship case.</a:t>
            </a:r>
          </a:p>
        </p:txBody>
      </p:sp>
      <p:sp>
        <p:nvSpPr>
          <p:cNvPr id="4" name="Slide Number Placeholder 3"/>
          <p:cNvSpPr>
            <a:spLocks noGrp="1"/>
          </p:cNvSpPr>
          <p:nvPr>
            <p:ph type="sldNum" sz="quarter" idx="10"/>
          </p:nvPr>
        </p:nvSpPr>
        <p:spPr/>
        <p:txBody>
          <a:bodyPr/>
          <a:lstStyle/>
          <a:p>
            <a:fld id="{DA710125-7DF2-456B-9D5E-0AE79E614C86}" type="slidenum">
              <a:rPr lang="en-US" smtClean="0"/>
              <a:pPr/>
              <a:t>17</a:t>
            </a:fld>
            <a:endParaRPr lang="en-US" dirty="0"/>
          </a:p>
        </p:txBody>
      </p:sp>
    </p:spTree>
    <p:extLst>
      <p:ext uri="{BB962C8B-B14F-4D97-AF65-F5344CB8AC3E}">
        <p14:creationId xmlns:p14="http://schemas.microsoft.com/office/powerpoint/2010/main" val="22632460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Reunification is usually the first resort.</a:t>
            </a:r>
            <a:r>
              <a:rPr lang="en-US" baseline="0" dirty="0" smtClean="0"/>
              <a:t> </a:t>
            </a:r>
          </a:p>
          <a:p>
            <a:endParaRPr lang="en-US" baseline="0" dirty="0" smtClean="0"/>
          </a:p>
          <a:p>
            <a:r>
              <a:rPr lang="en-US" baseline="0" dirty="0" smtClean="0"/>
              <a:t>Permanency goals are changeable.  Usually reunification </a:t>
            </a:r>
            <a:r>
              <a:rPr lang="en-US" baseline="0" dirty="0" smtClean="0">
                <a:sym typeface="Wingdings" panose="05000000000000000000" pitchFamily="2" charset="2"/>
              </a:rPr>
              <a:t> adoption/guardianship, but if reunification becomes viable again the goal can be changed.  Also can change between adoption, guardianship, etc.</a:t>
            </a:r>
          </a:p>
          <a:p>
            <a:endParaRPr lang="en-US" baseline="0" dirty="0" smtClean="0">
              <a:sym typeface="Wingdings" panose="05000000000000000000" pitchFamily="2" charset="2"/>
            </a:endParaRPr>
          </a:p>
          <a:p>
            <a:r>
              <a:rPr lang="en-US" baseline="0" dirty="0" smtClean="0">
                <a:sym typeface="Wingdings" panose="05000000000000000000" pitchFamily="2" charset="2"/>
              </a:rPr>
              <a:t>We’ll talk more about adoption and guardianship cases, but they generally are concurrent and run parallel with the neglect case.</a:t>
            </a:r>
          </a:p>
        </p:txBody>
      </p:sp>
      <p:sp>
        <p:nvSpPr>
          <p:cNvPr id="4" name="Slide Number Placeholder 3"/>
          <p:cNvSpPr>
            <a:spLocks noGrp="1"/>
          </p:cNvSpPr>
          <p:nvPr>
            <p:ph type="sldNum" sz="quarter" idx="10"/>
          </p:nvPr>
        </p:nvSpPr>
        <p:spPr/>
        <p:txBody>
          <a:bodyPr/>
          <a:lstStyle/>
          <a:p>
            <a:fld id="{DA710125-7DF2-456B-9D5E-0AE79E614C86}" type="slidenum">
              <a:rPr lang="en-US" smtClean="0"/>
              <a:pPr/>
              <a:t>18</a:t>
            </a:fld>
            <a:endParaRPr lang="en-US" dirty="0"/>
          </a:p>
        </p:txBody>
      </p:sp>
    </p:spTree>
    <p:extLst>
      <p:ext uri="{BB962C8B-B14F-4D97-AF65-F5344CB8AC3E}">
        <p14:creationId xmlns:p14="http://schemas.microsoft.com/office/powerpoint/2010/main" val="39507166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710125-7DF2-456B-9D5E-0AE79E614C86}" type="slidenum">
              <a:rPr lang="en-US" smtClean="0"/>
              <a:pPr/>
              <a:t>19</a:t>
            </a:fld>
            <a:endParaRPr lang="en-US" dirty="0"/>
          </a:p>
        </p:txBody>
      </p:sp>
    </p:spTree>
    <p:extLst>
      <p:ext uri="{BB962C8B-B14F-4D97-AF65-F5344CB8AC3E}">
        <p14:creationId xmlns:p14="http://schemas.microsoft.com/office/powerpoint/2010/main" val="3403543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p:spPr>
        <p:txBody>
          <a:bodyPr/>
          <a:lstStyle/>
          <a:p>
            <a:r>
              <a:rPr lang="en-US" b="1" dirty="0" smtClean="0"/>
              <a:t>Manual</a:t>
            </a:r>
            <a:r>
              <a:rPr lang="en-US" b="1" baseline="0" dirty="0" smtClean="0"/>
              <a:t> TAB 2 –AND A HANDOUT</a:t>
            </a:r>
          </a:p>
          <a:p>
            <a:endParaRPr lang="en-US" b="1" dirty="0" smtClean="0"/>
          </a:p>
          <a:p>
            <a:r>
              <a:rPr lang="en-US" b="0" dirty="0" smtClean="0"/>
              <a:t>For</a:t>
            </a:r>
            <a:r>
              <a:rPr lang="en-US" b="0" baseline="0" dirty="0" smtClean="0"/>
              <a:t> anyone who wants more detail</a:t>
            </a:r>
            <a:endParaRPr lang="en-US" b="0" dirty="0" smtClean="0"/>
          </a:p>
        </p:txBody>
      </p:sp>
      <p:sp>
        <p:nvSpPr>
          <p:cNvPr id="19460" name="Slide Number Placeholder 3"/>
          <p:cNvSpPr>
            <a:spLocks noGrp="1"/>
          </p:cNvSpPr>
          <p:nvPr>
            <p:ph type="sldNum" sz="quarter" idx="5"/>
          </p:nvPr>
        </p:nvSpPr>
        <p:spPr>
          <a:noFill/>
        </p:spPr>
        <p:txBody>
          <a:bodyPr/>
          <a:lstStyle/>
          <a:p>
            <a:fld id="{55890011-1F72-4152-AB40-BB5C578C3D27}" type="slidenum">
              <a:rPr lang="en-US" smtClean="0"/>
              <a:pPr/>
              <a:t>20</a:t>
            </a:fld>
            <a:endParaRPr lang="en-US" dirty="0" smtClean="0"/>
          </a:p>
        </p:txBody>
      </p:sp>
    </p:spTree>
    <p:extLst>
      <p:ext uri="{BB962C8B-B14F-4D97-AF65-F5344CB8AC3E}">
        <p14:creationId xmlns:p14="http://schemas.microsoft.com/office/powerpoint/2010/main" val="34029830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710125-7DF2-456B-9D5E-0AE79E614C86}" type="slidenum">
              <a:rPr lang="en-US" smtClean="0"/>
              <a:pPr/>
              <a:t>21</a:t>
            </a:fld>
            <a:endParaRPr lang="en-US" dirty="0"/>
          </a:p>
        </p:txBody>
      </p:sp>
    </p:spTree>
    <p:extLst>
      <p:ext uri="{BB962C8B-B14F-4D97-AF65-F5344CB8AC3E}">
        <p14:creationId xmlns:p14="http://schemas.microsoft.com/office/powerpoint/2010/main" val="24289382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Tab 6C: Never Married Parents handout</a:t>
            </a:r>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C651C03-E092-4040-87E8-ED3D4C80C0FB}" type="slidenum">
              <a:rPr lang="en-US" altLang="en-US" smtClean="0">
                <a:latin typeface="Calibri" panose="020F0502020204030204" pitchFamily="34" charset="0"/>
              </a:rPr>
              <a:pPr/>
              <a:t>30</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26319568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Tab 6.b: Children’s Mental Health in DC fact sheet; DC Kids by Ward factsheets</a:t>
            </a:r>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B990E04-F05B-438B-BA2C-500B632898D5}" type="slidenum">
              <a:rPr lang="en-US" altLang="en-US" smtClean="0">
                <a:latin typeface="Calibri" panose="020F0502020204030204" pitchFamily="34" charset="0"/>
              </a:rPr>
              <a:pPr/>
              <a:t>33</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9666545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Tab 6.b: DC Achievement Gap fact sheet</a:t>
            </a:r>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A69E065-01F3-4FBF-BDCB-486808AF844E}" type="slidenum">
              <a:rPr lang="en-US" altLang="en-US" smtClean="0">
                <a:latin typeface="Calibri" panose="020F0502020204030204" pitchFamily="34" charset="0"/>
              </a:rPr>
              <a:pPr/>
              <a:t>34</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3810456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those who are not familiar with Superior</a:t>
            </a:r>
            <a:r>
              <a:rPr lang="en-US" baseline="0" dirty="0" smtClean="0"/>
              <a:t> Court, it is located at 500 Indiana Ave NW near the Judiciary Square metro stop.</a:t>
            </a:r>
            <a:endParaRPr lang="en-US" dirty="0"/>
          </a:p>
        </p:txBody>
      </p:sp>
      <p:sp>
        <p:nvSpPr>
          <p:cNvPr id="4" name="Slide Number Placeholder 3"/>
          <p:cNvSpPr>
            <a:spLocks noGrp="1"/>
          </p:cNvSpPr>
          <p:nvPr>
            <p:ph type="sldNum" sz="quarter" idx="10"/>
          </p:nvPr>
        </p:nvSpPr>
        <p:spPr/>
        <p:txBody>
          <a:bodyPr/>
          <a:lstStyle/>
          <a:p>
            <a:fld id="{DA710125-7DF2-456B-9D5E-0AE79E614C86}" type="slidenum">
              <a:rPr lang="en-US" smtClean="0"/>
              <a:pPr/>
              <a:t>7</a:t>
            </a:fld>
            <a:endParaRPr lang="en-US" dirty="0"/>
          </a:p>
        </p:txBody>
      </p:sp>
    </p:spTree>
    <p:extLst>
      <p:ext uri="{BB962C8B-B14F-4D97-AF65-F5344CB8AC3E}">
        <p14:creationId xmlns:p14="http://schemas.microsoft.com/office/powerpoint/2010/main" val="40657388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Start</a:t>
            </a:r>
            <a:r>
              <a:rPr lang="en-US" baseline="0" dirty="0" smtClean="0"/>
              <a:t> by talking about who our clients are – grandparents, great-aunts and uncles, older brothers and sisters, godparents, etc.  We do intakes and take these cases based on best interests criteria, with goal of preventing children from going into foster care. These are really interesting, important and sometimes complicated cases.  </a:t>
            </a:r>
            <a:endParaRPr lang="en-US" dirty="0"/>
          </a:p>
        </p:txBody>
      </p:sp>
      <p:sp>
        <p:nvSpPr>
          <p:cNvPr id="4" name="Slide Number Placeholder 3"/>
          <p:cNvSpPr>
            <a:spLocks noGrp="1"/>
          </p:cNvSpPr>
          <p:nvPr>
            <p:ph type="sldNum" sz="quarter" idx="10"/>
          </p:nvPr>
        </p:nvSpPr>
        <p:spPr/>
        <p:txBody>
          <a:bodyPr/>
          <a:lstStyle/>
          <a:p>
            <a:fld id="{DA710125-7DF2-456B-9D5E-0AE79E614C86}" type="slidenum">
              <a:rPr lang="en-US" smtClean="0"/>
              <a:pPr/>
              <a:t>42</a:t>
            </a:fld>
            <a:endParaRPr lang="en-US" dirty="0"/>
          </a:p>
        </p:txBody>
      </p:sp>
    </p:spTree>
    <p:extLst>
      <p:ext uri="{BB962C8B-B14F-4D97-AF65-F5344CB8AC3E}">
        <p14:creationId xmlns:p14="http://schemas.microsoft.com/office/powerpoint/2010/main" val="6297766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Custody in DC – if you think of custody of a child as</a:t>
            </a:r>
            <a:r>
              <a:rPr lang="en-US" baseline="0" dirty="0" smtClean="0"/>
              <a:t> a bundle of rights – in custody cases, trying to work out how those rights will be apportioned between your clients and the other parties.  </a:t>
            </a:r>
            <a:endParaRPr lang="en-US" dirty="0"/>
          </a:p>
        </p:txBody>
      </p:sp>
      <p:sp>
        <p:nvSpPr>
          <p:cNvPr id="4" name="Slide Number Placeholder 3"/>
          <p:cNvSpPr>
            <a:spLocks noGrp="1"/>
          </p:cNvSpPr>
          <p:nvPr>
            <p:ph type="sldNum" sz="quarter" idx="10"/>
          </p:nvPr>
        </p:nvSpPr>
        <p:spPr/>
        <p:txBody>
          <a:bodyPr/>
          <a:lstStyle/>
          <a:p>
            <a:fld id="{DA710125-7DF2-456B-9D5E-0AE79E614C86}" type="slidenum">
              <a:rPr lang="en-US" smtClean="0"/>
              <a:pPr/>
              <a:t>43</a:t>
            </a:fld>
            <a:endParaRPr lang="en-US" dirty="0"/>
          </a:p>
        </p:txBody>
      </p:sp>
    </p:spTree>
    <p:extLst>
      <p:ext uri="{BB962C8B-B14F-4D97-AF65-F5344CB8AC3E}">
        <p14:creationId xmlns:p14="http://schemas.microsoft.com/office/powerpoint/2010/main" val="23399344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DC Code 18-831.01</a:t>
            </a:r>
            <a:r>
              <a:rPr lang="en-US" baseline="0" dirty="0" smtClean="0"/>
              <a:t> (3) and (4)</a:t>
            </a:r>
            <a:endParaRPr lang="en-US" dirty="0"/>
          </a:p>
        </p:txBody>
      </p:sp>
      <p:sp>
        <p:nvSpPr>
          <p:cNvPr id="4" name="Slide Number Placeholder 3"/>
          <p:cNvSpPr>
            <a:spLocks noGrp="1"/>
          </p:cNvSpPr>
          <p:nvPr>
            <p:ph type="sldNum" sz="quarter" idx="10"/>
          </p:nvPr>
        </p:nvSpPr>
        <p:spPr/>
        <p:txBody>
          <a:bodyPr/>
          <a:lstStyle/>
          <a:p>
            <a:fld id="{DA710125-7DF2-456B-9D5E-0AE79E614C86}" type="slidenum">
              <a:rPr lang="en-US" smtClean="0"/>
              <a:pPr/>
              <a:t>44</a:t>
            </a:fld>
            <a:endParaRPr lang="en-US" dirty="0"/>
          </a:p>
        </p:txBody>
      </p:sp>
    </p:spTree>
    <p:extLst>
      <p:ext uri="{BB962C8B-B14F-4D97-AF65-F5344CB8AC3E}">
        <p14:creationId xmlns:p14="http://schemas.microsoft.com/office/powerpoint/2010/main" val="2920002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defRPr/>
            </a:pPr>
            <a:r>
              <a:rPr lang="en-US" sz="1300" dirty="0">
                <a:latin typeface="Times New Roman" pitchFamily="18" charset="0"/>
                <a:cs typeface="Times New Roman" pitchFamily="18" charset="0"/>
              </a:rPr>
              <a:t>Lots of flexibility here and ability to craft sustainable solutions for the family you are working with</a:t>
            </a:r>
          </a:p>
          <a:p>
            <a:endParaRPr lang="en-US" dirty="0"/>
          </a:p>
        </p:txBody>
      </p:sp>
      <p:sp>
        <p:nvSpPr>
          <p:cNvPr id="4" name="Slide Number Placeholder 3"/>
          <p:cNvSpPr>
            <a:spLocks noGrp="1"/>
          </p:cNvSpPr>
          <p:nvPr>
            <p:ph type="sldNum" sz="quarter" idx="10"/>
          </p:nvPr>
        </p:nvSpPr>
        <p:spPr/>
        <p:txBody>
          <a:bodyPr/>
          <a:lstStyle/>
          <a:p>
            <a:fld id="{DA710125-7DF2-456B-9D5E-0AE79E614C86}" type="slidenum">
              <a:rPr lang="en-US" smtClean="0"/>
              <a:pPr/>
              <a:t>45</a:t>
            </a:fld>
            <a:endParaRPr lang="en-US" dirty="0"/>
          </a:p>
        </p:txBody>
      </p:sp>
    </p:spTree>
    <p:extLst>
      <p:ext uri="{BB962C8B-B14F-4D97-AF65-F5344CB8AC3E}">
        <p14:creationId xmlns:p14="http://schemas.microsoft.com/office/powerpoint/2010/main" val="34069396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Minimum - DC</a:t>
            </a:r>
            <a:r>
              <a:rPr lang="en-US" baseline="0" dirty="0" smtClean="0"/>
              <a:t> must be child’s home state (living in DC at least 6 months @ time of filing) </a:t>
            </a:r>
          </a:p>
          <a:p>
            <a:endParaRPr lang="en-US" baseline="0" dirty="0" smtClean="0"/>
          </a:p>
          <a:p>
            <a:r>
              <a:rPr lang="en-US" baseline="0" dirty="0" smtClean="0"/>
              <a:t>Other considerations : was a custody order previously issued in DC another jurisdiction—the court that makes </a:t>
            </a:r>
            <a:r>
              <a:rPr lang="en-US" baseline="0" smtClean="0"/>
              <a:t>the initial </a:t>
            </a:r>
            <a:r>
              <a:rPr lang="en-US" baseline="0" dirty="0" smtClean="0"/>
              <a:t>child custody determination generally retains exclusive continuing jurisdiction-- and does another state of significant contacts with the child?</a:t>
            </a:r>
          </a:p>
          <a:p>
            <a:endParaRPr lang="en-US" baseline="0" dirty="0" smtClean="0"/>
          </a:p>
          <a:p>
            <a:r>
              <a:rPr lang="en-US" baseline="0" dirty="0" smtClean="0"/>
              <a:t>We will have determined that DC has jurisdiction before placing a case with you. </a:t>
            </a:r>
          </a:p>
          <a:p>
            <a:endParaRPr lang="en-US" dirty="0"/>
          </a:p>
        </p:txBody>
      </p:sp>
      <p:sp>
        <p:nvSpPr>
          <p:cNvPr id="4" name="Slide Number Placeholder 3"/>
          <p:cNvSpPr>
            <a:spLocks noGrp="1"/>
          </p:cNvSpPr>
          <p:nvPr>
            <p:ph type="sldNum" sz="quarter" idx="10"/>
          </p:nvPr>
        </p:nvSpPr>
        <p:spPr/>
        <p:txBody>
          <a:bodyPr/>
          <a:lstStyle/>
          <a:p>
            <a:fld id="{DA710125-7DF2-456B-9D5E-0AE79E614C86}" type="slidenum">
              <a:rPr lang="en-US" smtClean="0"/>
              <a:pPr/>
              <a:t>46</a:t>
            </a:fld>
            <a:endParaRPr lang="en-US" dirty="0"/>
          </a:p>
        </p:txBody>
      </p:sp>
    </p:spTree>
    <p:extLst>
      <p:ext uri="{BB962C8B-B14F-4D97-AF65-F5344CB8AC3E}">
        <p14:creationId xmlns:p14="http://schemas.microsoft.com/office/powerpoint/2010/main" val="8382515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Separate</a:t>
            </a:r>
            <a:r>
              <a:rPr lang="en-US" baseline="0" dirty="0" smtClean="0"/>
              <a:t> code sections for parent v. parent and parent v. third party custody. </a:t>
            </a:r>
          </a:p>
          <a:p>
            <a:endParaRPr lang="en-US" dirty="0" smtClean="0"/>
          </a:p>
          <a:p>
            <a:r>
              <a:rPr lang="en-US" dirty="0" smtClean="0"/>
              <a:t>Third</a:t>
            </a:r>
            <a:r>
              <a:rPr lang="en-US" baseline="0" dirty="0" smtClean="0"/>
              <a:t> party custody used to be governed by common law.  This Act was passed in 2007 and now is part of the D.C. Code.  </a:t>
            </a:r>
          </a:p>
        </p:txBody>
      </p:sp>
      <p:sp>
        <p:nvSpPr>
          <p:cNvPr id="4" name="Slide Number Placeholder 3"/>
          <p:cNvSpPr>
            <a:spLocks noGrp="1"/>
          </p:cNvSpPr>
          <p:nvPr>
            <p:ph type="sldNum" sz="quarter" idx="10"/>
          </p:nvPr>
        </p:nvSpPr>
        <p:spPr/>
        <p:txBody>
          <a:bodyPr/>
          <a:lstStyle/>
          <a:p>
            <a:fld id="{DA710125-7DF2-456B-9D5E-0AE79E614C86}" type="slidenum">
              <a:rPr lang="en-US" smtClean="0"/>
              <a:pPr/>
              <a:t>47</a:t>
            </a:fld>
            <a:endParaRPr lang="en-US" dirty="0"/>
          </a:p>
        </p:txBody>
      </p:sp>
    </p:spTree>
    <p:extLst>
      <p:ext uri="{BB962C8B-B14F-4D97-AF65-F5344CB8AC3E}">
        <p14:creationId xmlns:p14="http://schemas.microsoft.com/office/powerpoint/2010/main" val="40269897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We will have screened for standing, but  you will need to be prepared to make arguments about why.</a:t>
            </a:r>
          </a:p>
          <a:p>
            <a:endParaRPr lang="en-US" baseline="0" dirty="0" smtClean="0"/>
          </a:p>
          <a:p>
            <a:r>
              <a:rPr lang="en-US" baseline="0" dirty="0" smtClean="0"/>
              <a:t>This is coming up more often in our cases and there is currently no case law.  </a:t>
            </a:r>
          </a:p>
          <a:p>
            <a:endParaRPr lang="en-US" baseline="0" dirty="0" smtClean="0"/>
          </a:p>
          <a:p>
            <a:r>
              <a:rPr lang="en-US" baseline="0" dirty="0" smtClean="0"/>
              <a:t>Especially if you are arguing exceptional circumstances, need to make arguments about what the exceptional circumstances are.  Needs to be articulated in writing in the complaint –may need to amend the complaints filed pro se. </a:t>
            </a:r>
          </a:p>
          <a:p>
            <a:endParaRPr lang="en-US" baseline="0" dirty="0" smtClean="0"/>
          </a:p>
          <a:p>
            <a:r>
              <a:rPr lang="en-US" baseline="0" dirty="0" smtClean="0"/>
              <a:t>De Facto parent = if client meets definition, custody analyzed under the parent v. parent statute. </a:t>
            </a:r>
            <a:endParaRPr lang="en-US" dirty="0"/>
          </a:p>
        </p:txBody>
      </p:sp>
      <p:sp>
        <p:nvSpPr>
          <p:cNvPr id="4" name="Slide Number Placeholder 3"/>
          <p:cNvSpPr>
            <a:spLocks noGrp="1"/>
          </p:cNvSpPr>
          <p:nvPr>
            <p:ph type="sldNum" sz="quarter" idx="10"/>
          </p:nvPr>
        </p:nvSpPr>
        <p:spPr/>
        <p:txBody>
          <a:bodyPr/>
          <a:lstStyle/>
          <a:p>
            <a:fld id="{DA710125-7DF2-456B-9D5E-0AE79E614C86}" type="slidenum">
              <a:rPr lang="en-US" smtClean="0"/>
              <a:pPr/>
              <a:t>48</a:t>
            </a:fld>
            <a:endParaRPr lang="en-US" dirty="0"/>
          </a:p>
        </p:txBody>
      </p:sp>
    </p:spTree>
    <p:extLst>
      <p:ext uri="{BB962C8B-B14F-4D97-AF65-F5344CB8AC3E}">
        <p14:creationId xmlns:p14="http://schemas.microsoft.com/office/powerpoint/2010/main" val="36584172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A710125-7DF2-456B-9D5E-0AE79E614C86}" type="slidenum">
              <a:rPr lang="en-US" smtClean="0"/>
              <a:pPr/>
              <a:t>49</a:t>
            </a:fld>
            <a:endParaRPr lang="en-US" dirty="0"/>
          </a:p>
        </p:txBody>
      </p:sp>
    </p:spTree>
    <p:extLst>
      <p:ext uri="{BB962C8B-B14F-4D97-AF65-F5344CB8AC3E}">
        <p14:creationId xmlns:p14="http://schemas.microsoft.com/office/powerpoint/2010/main" val="22908177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r>
            <a:br>
              <a:rPr lang="en-US" dirty="0" smtClean="0"/>
            </a:br>
            <a:r>
              <a:rPr lang="en-US" dirty="0" smtClean="0"/>
              <a:t> </a:t>
            </a:r>
            <a:br>
              <a:rPr lang="en-US" dirty="0" smtClean="0"/>
            </a:br>
            <a:r>
              <a:rPr lang="en-US" dirty="0" smtClean="0"/>
              <a:t>for rebuttal:</a:t>
            </a:r>
            <a:r>
              <a:rPr lang="en-US" baseline="0" dirty="0" smtClean="0"/>
              <a:t> </a:t>
            </a:r>
            <a:r>
              <a:rPr lang="en-US" dirty="0" smtClean="0"/>
              <a:t>(b) The court shall not consider a parent's lack of financial means</a:t>
            </a:r>
            <a:br>
              <a:rPr lang="en-US" dirty="0" smtClean="0"/>
            </a:br>
            <a:r>
              <a:rPr lang="en-US" dirty="0" smtClean="0"/>
              <a:t> </a:t>
            </a:r>
            <a:br>
              <a:rPr lang="en-US" dirty="0" smtClean="0"/>
            </a:br>
            <a:r>
              <a:rPr lang="en-US" dirty="0" smtClean="0"/>
              <a:t>(c) The court shall not use the fact that a parent has been the victim of an intrafamily offense against the parent</a:t>
            </a:r>
            <a:endParaRPr lang="en-US" dirty="0"/>
          </a:p>
        </p:txBody>
      </p:sp>
      <p:sp>
        <p:nvSpPr>
          <p:cNvPr id="4" name="Slide Number Placeholder 3"/>
          <p:cNvSpPr>
            <a:spLocks noGrp="1"/>
          </p:cNvSpPr>
          <p:nvPr>
            <p:ph type="sldNum" sz="quarter" idx="10"/>
          </p:nvPr>
        </p:nvSpPr>
        <p:spPr/>
        <p:txBody>
          <a:bodyPr/>
          <a:lstStyle/>
          <a:p>
            <a:fld id="{DA710125-7DF2-456B-9D5E-0AE79E614C86}" type="slidenum">
              <a:rPr lang="en-US" smtClean="0"/>
              <a:pPr/>
              <a:t>50</a:t>
            </a:fld>
            <a:endParaRPr lang="en-US" dirty="0"/>
          </a:p>
        </p:txBody>
      </p:sp>
    </p:spTree>
    <p:extLst>
      <p:ext uri="{BB962C8B-B14F-4D97-AF65-F5344CB8AC3E}">
        <p14:creationId xmlns:p14="http://schemas.microsoft.com/office/powerpoint/2010/main" val="16221151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5826" indent="-165826">
              <a:buFont typeface="Arial" panose="020B0604020202020204" pitchFamily="34" charset="0"/>
              <a:buChar char="•"/>
            </a:pPr>
            <a:r>
              <a:rPr lang="en-US" dirty="0" smtClean="0"/>
              <a:t>Impact</a:t>
            </a:r>
            <a:r>
              <a:rPr lang="en-US" baseline="0" dirty="0" smtClean="0"/>
              <a:t> of consent probably won’t be felt until parent seeks to get child back. </a:t>
            </a:r>
            <a:endParaRPr lang="en-US" dirty="0" smtClean="0"/>
          </a:p>
          <a:p>
            <a:pPr marL="165826" indent="-165826">
              <a:buFont typeface="Arial" panose="020B0604020202020204" pitchFamily="34" charset="0"/>
              <a:buChar char="•"/>
            </a:pPr>
            <a:r>
              <a:rPr lang="en-US" dirty="0" smtClean="0"/>
              <a:t>Pro</a:t>
            </a:r>
            <a:r>
              <a:rPr lang="en-US" baseline="0" dirty="0" smtClean="0"/>
              <a:t> Se consent forms (and our sample consent answer and waiver of service in tab 12) do no explain this distinction or allow space for the parent to specify revocable or irrevocable. </a:t>
            </a:r>
          </a:p>
          <a:p>
            <a:pPr marL="165826" indent="-165826">
              <a:buFont typeface="Arial" panose="020B0604020202020204" pitchFamily="34" charset="0"/>
              <a:buChar char="•"/>
            </a:pPr>
            <a:r>
              <a:rPr lang="en-US" baseline="0" dirty="0" smtClean="0"/>
              <a:t>Consider whether it is in your client’s interests to affirmatively raise this distinction even if the Court does not.</a:t>
            </a:r>
          </a:p>
          <a:p>
            <a:pPr marL="165826" indent="-165826">
              <a:buFont typeface="Arial" panose="020B0604020202020204" pitchFamily="34" charset="0"/>
              <a:buChar char="•"/>
            </a:pPr>
            <a:r>
              <a:rPr lang="en-US" baseline="0" dirty="0" smtClean="0"/>
              <a:t>Not all judges seem to be addressing this distinction at this time, but be prepared (Krauthamer seems to address in all cases where a parent consents)</a:t>
            </a:r>
          </a:p>
          <a:p>
            <a:pPr marL="165826" indent="-165826">
              <a:buFont typeface="Arial" panose="020B0604020202020204" pitchFamily="34" charset="0"/>
              <a:buChar char="•"/>
            </a:pPr>
            <a:r>
              <a:rPr lang="en-US" baseline="0" dirty="0" smtClean="0"/>
              <a:t>Consider whether it’s best to have a revocable consent or would it be better to go to trial and get findings?</a:t>
            </a:r>
            <a:endParaRPr lang="en-US" dirty="0" smtClean="0"/>
          </a:p>
        </p:txBody>
      </p:sp>
      <p:sp>
        <p:nvSpPr>
          <p:cNvPr id="4" name="Slide Number Placeholder 3"/>
          <p:cNvSpPr>
            <a:spLocks noGrp="1"/>
          </p:cNvSpPr>
          <p:nvPr>
            <p:ph type="sldNum" sz="quarter" idx="10"/>
          </p:nvPr>
        </p:nvSpPr>
        <p:spPr/>
        <p:txBody>
          <a:bodyPr/>
          <a:lstStyle/>
          <a:p>
            <a:fld id="{DA710125-7DF2-456B-9D5E-0AE79E614C86}" type="slidenum">
              <a:rPr lang="en-US" smtClean="0"/>
              <a:pPr/>
              <a:t>51</a:t>
            </a:fld>
            <a:endParaRPr lang="en-US" dirty="0"/>
          </a:p>
        </p:txBody>
      </p:sp>
    </p:spTree>
    <p:extLst>
      <p:ext uri="{BB962C8B-B14F-4D97-AF65-F5344CB8AC3E}">
        <p14:creationId xmlns:p14="http://schemas.microsoft.com/office/powerpoint/2010/main" val="4950410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dirty="0" smtClean="0"/>
              <a:t>They’re</a:t>
            </a:r>
            <a:r>
              <a:rPr lang="en-US" baseline="0" dirty="0" smtClean="0"/>
              <a:t> all civil cases (incl. neglect)</a:t>
            </a:r>
            <a:endParaRPr lang="en-US" dirty="0" smtClean="0"/>
          </a:p>
          <a:p>
            <a:endParaRPr lang="en-US" dirty="0" smtClean="0"/>
          </a:p>
          <a:p>
            <a:r>
              <a:rPr lang="en-US" dirty="0" smtClean="0"/>
              <a:t>Custody cases</a:t>
            </a:r>
          </a:p>
          <a:p>
            <a:pPr marL="171450" indent="-171450">
              <a:buFont typeface="Arial" panose="020B0604020202020204" pitchFamily="34" charset="0"/>
              <a:buChar char="•"/>
            </a:pPr>
            <a:r>
              <a:rPr lang="en-US" dirty="0" smtClean="0"/>
              <a:t>Focus on kids who are at risk of entering foster care.</a:t>
            </a:r>
            <a:r>
              <a:rPr lang="en-US" baseline="0" dirty="0" smtClean="0"/>
              <a:t>  We often work with caregivers in custody cases who step up to care for a child so he doesn’t end up in foster care.</a:t>
            </a:r>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Adoption/Guardianship cases</a:t>
            </a:r>
          </a:p>
          <a:p>
            <a:pPr marL="171450" indent="-171450">
              <a:buFont typeface="Arial" panose="020B0604020202020204" pitchFamily="34" charset="0"/>
              <a:buChar char="•"/>
            </a:pPr>
            <a:r>
              <a:rPr lang="en-US" baseline="0" dirty="0" smtClean="0"/>
              <a:t>Child is already in foster care</a:t>
            </a:r>
          </a:p>
          <a:p>
            <a:pPr marL="0" indent="0">
              <a:buFont typeface="Arial" panose="020B0604020202020204" pitchFamily="34" charset="0"/>
              <a:buNone/>
            </a:pPr>
            <a:endParaRPr lang="en-US" dirty="0" smtClean="0"/>
          </a:p>
          <a:p>
            <a:pPr marL="0" indent="0">
              <a:buFont typeface="Arial" panose="020B0604020202020204" pitchFamily="34" charset="0"/>
              <a:buNone/>
            </a:pPr>
            <a:endParaRPr lang="en-US" dirty="0" smtClean="0"/>
          </a:p>
          <a:p>
            <a:pPr marL="0" indent="0">
              <a:buFont typeface="Arial" panose="020B0604020202020204" pitchFamily="34" charset="0"/>
              <a:buNone/>
            </a:pPr>
            <a:r>
              <a:rPr lang="en-US" dirty="0" smtClean="0"/>
              <a:t>DR</a:t>
            </a:r>
            <a:r>
              <a:rPr lang="en-US" baseline="0" dirty="0" smtClean="0"/>
              <a:t> Branch—also hears divorce (&amp; some others)</a:t>
            </a:r>
          </a:p>
          <a:p>
            <a:pPr marL="0" indent="0">
              <a:buFont typeface="Arial" panose="020B0604020202020204" pitchFamily="34" charset="0"/>
              <a:buNone/>
            </a:pPr>
            <a:r>
              <a:rPr lang="en-US" baseline="0" dirty="0" smtClean="0"/>
              <a:t>JUVENILE &amp; NEGLECT—also hears juvenile (&amp; some others)</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For those who are visual, there is a flow chart of the </a:t>
            </a:r>
            <a:r>
              <a:rPr lang="en-US" baseline="0" smtClean="0"/>
              <a:t>court’s organization in your </a:t>
            </a:r>
            <a:r>
              <a:rPr lang="en-US" baseline="0" dirty="0" smtClean="0"/>
              <a:t>binder at TAB 14</a:t>
            </a:r>
          </a:p>
          <a:p>
            <a:pPr marL="0" indent="0">
              <a:buFont typeface="Arial" panose="020B0604020202020204" pitchFamily="34" charset="0"/>
              <a:buNone/>
            </a:pPr>
            <a:endParaRPr lang="en-US" baseline="0" dirty="0" smtClean="0"/>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Associate vs. Magistrate—difference in expertise/focus; matters for appeal (to be discussed later)</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Parties in our custody cases—generally mom, dad, &amp; our third party client (&amp; sometimes GAL)</a:t>
            </a:r>
          </a:p>
          <a:p>
            <a:pPr marL="171450" indent="-171450">
              <a:buFont typeface="Arial" panose="020B0604020202020204" pitchFamily="34" charset="0"/>
              <a:buChar char="•"/>
            </a:pPr>
            <a:r>
              <a:rPr lang="en-US" baseline="0" dirty="0" smtClean="0"/>
              <a:t>Often pro-se; not appointed counsel</a:t>
            </a:r>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r>
              <a:rPr lang="en-US" baseline="0" dirty="0" smtClean="0"/>
              <a:t>Parties in adoption/guardianship cases—SCR Neg. R 10(a)</a:t>
            </a:r>
          </a:p>
          <a:p>
            <a:pPr marL="171450" indent="-171450">
              <a:buFont typeface="Arial" panose="020B0604020202020204" pitchFamily="34" charset="0"/>
              <a:buChar char="•"/>
            </a:pPr>
            <a:r>
              <a:rPr lang="en-US" baseline="0" dirty="0" smtClean="0"/>
              <a:t>Government—CFSA rep by OAG</a:t>
            </a:r>
          </a:p>
          <a:p>
            <a:pPr marL="171450" indent="-171450">
              <a:buFont typeface="Arial" panose="020B0604020202020204" pitchFamily="34" charset="0"/>
              <a:buChar char="•"/>
            </a:pPr>
            <a:r>
              <a:rPr lang="en-US" baseline="0" dirty="0" smtClean="0"/>
              <a:t>Parents—entitled to counsel; if they qualify for CCAN (&amp; they usually do) will be represented by a lawyer on the panel</a:t>
            </a:r>
          </a:p>
          <a:p>
            <a:pPr marL="171450" indent="-171450">
              <a:buFont typeface="Arial" panose="020B0604020202020204" pitchFamily="34" charset="0"/>
              <a:buChar char="•"/>
            </a:pPr>
            <a:r>
              <a:rPr lang="en-US" baseline="0" dirty="0" smtClean="0"/>
              <a:t>Child—respondent, BI rep by GAL appointed by court</a:t>
            </a:r>
          </a:p>
          <a:p>
            <a:pPr marL="171450" indent="-171450">
              <a:buFont typeface="Arial" panose="020B0604020202020204" pitchFamily="34" charset="0"/>
              <a:buChar char="•"/>
            </a:pPr>
            <a:r>
              <a:rPr lang="en-US" baseline="0" dirty="0" smtClean="0"/>
              <a:t>[Educational Attorney?]</a:t>
            </a:r>
          </a:p>
          <a:p>
            <a:pPr marL="171450" indent="-171450">
              <a:buFont typeface="Arial" panose="020B0604020202020204" pitchFamily="34" charset="0"/>
              <a:buChar char="•"/>
            </a:pPr>
            <a:r>
              <a:rPr lang="en-US" baseline="0" dirty="0" smtClean="0"/>
              <a:t>Our client—</a:t>
            </a:r>
            <a:r>
              <a:rPr lang="en-US" sz="1200" dirty="0" smtClean="0"/>
              <a:t>§16-2304(b)(4)(B)) –-</a:t>
            </a:r>
            <a:r>
              <a:rPr lang="en-US" baseline="0" dirty="0" smtClean="0"/>
              <a:t>foster parent, family member, etc.—no right to counsel, which is why pro bono representation is so important!</a:t>
            </a:r>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DA710125-7DF2-456B-9D5E-0AE79E614C86}" type="slidenum">
              <a:rPr lang="en-US" smtClean="0"/>
              <a:pPr/>
              <a:t>8</a:t>
            </a:fld>
            <a:endParaRPr lang="en-US" dirty="0"/>
          </a:p>
        </p:txBody>
      </p:sp>
    </p:spTree>
    <p:extLst>
      <p:ext uri="{BB962C8B-B14F-4D97-AF65-F5344CB8AC3E}">
        <p14:creationId xmlns:p14="http://schemas.microsoft.com/office/powerpoint/2010/main" val="18401504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5826" indent="-165826">
              <a:buFont typeface="Arial" panose="020B0604020202020204" pitchFamily="34" charset="0"/>
              <a:buChar char="•"/>
            </a:pPr>
            <a:endParaRPr lang="en-US" dirty="0" smtClean="0"/>
          </a:p>
        </p:txBody>
      </p:sp>
      <p:sp>
        <p:nvSpPr>
          <p:cNvPr id="4" name="Slide Number Placeholder 3"/>
          <p:cNvSpPr>
            <a:spLocks noGrp="1"/>
          </p:cNvSpPr>
          <p:nvPr>
            <p:ph type="sldNum" sz="quarter" idx="10"/>
          </p:nvPr>
        </p:nvSpPr>
        <p:spPr/>
        <p:txBody>
          <a:bodyPr/>
          <a:lstStyle/>
          <a:p>
            <a:fld id="{DA710125-7DF2-456B-9D5E-0AE79E614C86}" type="slidenum">
              <a:rPr lang="en-US" smtClean="0"/>
              <a:pPr/>
              <a:t>52</a:t>
            </a:fld>
            <a:endParaRPr lang="en-US" dirty="0"/>
          </a:p>
        </p:txBody>
      </p:sp>
    </p:spTree>
    <p:extLst>
      <p:ext uri="{BB962C8B-B14F-4D97-AF65-F5344CB8AC3E}">
        <p14:creationId xmlns:p14="http://schemas.microsoft.com/office/powerpoint/2010/main" val="37943395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4408">
              <a:defRPr/>
            </a:pPr>
            <a:r>
              <a:rPr lang="en-US" dirty="0" smtClean="0"/>
              <a:t>File</a:t>
            </a:r>
            <a:r>
              <a:rPr lang="en-US" baseline="0" dirty="0" smtClean="0"/>
              <a:t> at </a:t>
            </a:r>
            <a:r>
              <a:rPr lang="en-US" b="1" dirty="0">
                <a:solidFill>
                  <a:srgbClr val="0079C1"/>
                </a:solidFill>
              </a:rPr>
              <a:t>Family Court Central Intake Center, Room JM-520; Family Court c</a:t>
            </a:r>
            <a:r>
              <a:rPr lang="en-US" b="1" dirty="0">
                <a:solidFill>
                  <a:srgbClr val="0079C1"/>
                </a:solidFill>
                <a:cs typeface="Times New Roman" pitchFamily="18" charset="0"/>
              </a:rPr>
              <a:t>lerk’s office/file room:  Room JM-300</a:t>
            </a:r>
          </a:p>
          <a:p>
            <a:pPr defTabSz="884408">
              <a:defRPr/>
            </a:pPr>
            <a:r>
              <a:rPr lang="en-US" dirty="0" smtClean="0"/>
              <a:t>Summons forms and cross references forms available</a:t>
            </a:r>
            <a:r>
              <a:rPr lang="en-US" baseline="0" dirty="0" smtClean="0"/>
              <a:t> from central intake in advance or at the time of filing. </a:t>
            </a:r>
            <a:endParaRPr lang="en-US" dirty="0" smtClean="0"/>
          </a:p>
          <a:p>
            <a:endParaRPr lang="en-US" dirty="0"/>
          </a:p>
        </p:txBody>
      </p:sp>
      <p:sp>
        <p:nvSpPr>
          <p:cNvPr id="4" name="Slide Number Placeholder 3"/>
          <p:cNvSpPr>
            <a:spLocks noGrp="1"/>
          </p:cNvSpPr>
          <p:nvPr>
            <p:ph type="sldNum" sz="quarter" idx="10"/>
          </p:nvPr>
        </p:nvSpPr>
        <p:spPr/>
        <p:txBody>
          <a:bodyPr/>
          <a:lstStyle/>
          <a:p>
            <a:fld id="{DA710125-7DF2-456B-9D5E-0AE79E614C86}" type="slidenum">
              <a:rPr lang="en-US" smtClean="0"/>
              <a:pPr/>
              <a:t>53</a:t>
            </a:fld>
            <a:endParaRPr lang="en-US" dirty="0"/>
          </a:p>
        </p:txBody>
      </p:sp>
    </p:spTree>
    <p:extLst>
      <p:ext uri="{BB962C8B-B14F-4D97-AF65-F5344CB8AC3E}">
        <p14:creationId xmlns:p14="http://schemas.microsoft.com/office/powerpoint/2010/main" val="42409796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4408">
              <a:defRPr/>
            </a:pPr>
            <a:r>
              <a:rPr lang="en-US" dirty="0">
                <a:latin typeface="+mj-lt"/>
              </a:rPr>
              <a:t>Birth and death certificates can be obtained from the Vital Records Division at the </a:t>
            </a:r>
            <a:r>
              <a:rPr lang="en-US" dirty="0"/>
              <a:t>DC </a:t>
            </a:r>
            <a:r>
              <a:rPr lang="en-US" dirty="0">
                <a:latin typeface="+mj-lt"/>
              </a:rPr>
              <a:t>Department of Health (if the birth or death occurred in DC).</a:t>
            </a:r>
          </a:p>
          <a:p>
            <a:endParaRPr lang="en-US" dirty="0"/>
          </a:p>
        </p:txBody>
      </p:sp>
      <p:sp>
        <p:nvSpPr>
          <p:cNvPr id="4" name="Slide Number Placeholder 3"/>
          <p:cNvSpPr>
            <a:spLocks noGrp="1"/>
          </p:cNvSpPr>
          <p:nvPr>
            <p:ph type="sldNum" sz="quarter" idx="10"/>
          </p:nvPr>
        </p:nvSpPr>
        <p:spPr/>
        <p:txBody>
          <a:bodyPr/>
          <a:lstStyle/>
          <a:p>
            <a:fld id="{DA710125-7DF2-456B-9D5E-0AE79E614C86}" type="slidenum">
              <a:rPr lang="en-US" smtClean="0"/>
              <a:pPr/>
              <a:t>54</a:t>
            </a:fld>
            <a:endParaRPr lang="en-US" dirty="0"/>
          </a:p>
        </p:txBody>
      </p:sp>
    </p:spTree>
    <p:extLst>
      <p:ext uri="{BB962C8B-B14F-4D97-AF65-F5344CB8AC3E}">
        <p14:creationId xmlns:p14="http://schemas.microsoft.com/office/powerpoint/2010/main" val="14353722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$80 for</a:t>
            </a:r>
            <a:r>
              <a:rPr lang="en-US" baseline="0" dirty="0" smtClean="0"/>
              <a:t> initial complaint</a:t>
            </a:r>
          </a:p>
          <a:p>
            <a:r>
              <a:rPr lang="en-US" baseline="0" dirty="0" smtClean="0"/>
              <a:t>$20 for  motions </a:t>
            </a:r>
          </a:p>
          <a:p>
            <a:endParaRPr lang="en-US" baseline="0" dirty="0" smtClean="0"/>
          </a:p>
          <a:p>
            <a:r>
              <a:rPr lang="en-US" baseline="0" dirty="0" smtClean="0"/>
              <a:t>Clients that get any type of public benefit are typically eligible for IFP status under DC law. There is a pro se form or contact CLC for samples.  </a:t>
            </a:r>
            <a:endParaRPr lang="en-US" dirty="0"/>
          </a:p>
        </p:txBody>
      </p:sp>
      <p:sp>
        <p:nvSpPr>
          <p:cNvPr id="4" name="Slide Number Placeholder 3"/>
          <p:cNvSpPr>
            <a:spLocks noGrp="1"/>
          </p:cNvSpPr>
          <p:nvPr>
            <p:ph type="sldNum" sz="quarter" idx="10"/>
          </p:nvPr>
        </p:nvSpPr>
        <p:spPr/>
        <p:txBody>
          <a:bodyPr/>
          <a:lstStyle/>
          <a:p>
            <a:fld id="{DA710125-7DF2-456B-9D5E-0AE79E614C86}" type="slidenum">
              <a:rPr lang="en-US" smtClean="0"/>
              <a:pPr/>
              <a:t>55</a:t>
            </a:fld>
            <a:endParaRPr lang="en-US" dirty="0"/>
          </a:p>
        </p:txBody>
      </p:sp>
    </p:spTree>
    <p:extLst>
      <p:ext uri="{BB962C8B-B14F-4D97-AF65-F5344CB8AC3E}">
        <p14:creationId xmlns:p14="http://schemas.microsoft.com/office/powerpoint/2010/main" val="33866727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884408">
              <a:defRPr/>
            </a:pPr>
            <a:r>
              <a:rPr lang="en-US" sz="1900" dirty="0">
                <a:cs typeface="Tahoma"/>
              </a:rPr>
              <a:t>You will not be able to pick your judge or your initial hearing date or time</a:t>
            </a:r>
          </a:p>
          <a:p>
            <a:endParaRPr lang="en-US" dirty="0"/>
          </a:p>
        </p:txBody>
      </p:sp>
      <p:sp>
        <p:nvSpPr>
          <p:cNvPr id="4" name="Slide Number Placeholder 3"/>
          <p:cNvSpPr>
            <a:spLocks noGrp="1"/>
          </p:cNvSpPr>
          <p:nvPr>
            <p:ph type="sldNum" sz="quarter" idx="10"/>
          </p:nvPr>
        </p:nvSpPr>
        <p:spPr/>
        <p:txBody>
          <a:bodyPr/>
          <a:lstStyle/>
          <a:p>
            <a:fld id="{DA710125-7DF2-456B-9D5E-0AE79E614C86}" type="slidenum">
              <a:rPr lang="en-US" smtClean="0"/>
              <a:pPr/>
              <a:t>56</a:t>
            </a:fld>
            <a:endParaRPr lang="en-US" dirty="0"/>
          </a:p>
        </p:txBody>
      </p:sp>
    </p:spTree>
    <p:extLst>
      <p:ext uri="{BB962C8B-B14F-4D97-AF65-F5344CB8AC3E}">
        <p14:creationId xmlns:p14="http://schemas.microsoft.com/office/powerpoint/2010/main" val="3772004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710125-7DF2-456B-9D5E-0AE79E614C86}" type="slidenum">
              <a:rPr lang="en-US" smtClean="0"/>
              <a:pPr/>
              <a:t>57</a:t>
            </a:fld>
            <a:endParaRPr lang="en-US" dirty="0"/>
          </a:p>
        </p:txBody>
      </p:sp>
    </p:spTree>
    <p:extLst>
      <p:ext uri="{BB962C8B-B14F-4D97-AF65-F5344CB8AC3E}">
        <p14:creationId xmlns:p14="http://schemas.microsoft.com/office/powerpoint/2010/main" val="26152620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Plaintiff can’t personally serve (at home left with</a:t>
            </a:r>
            <a:r>
              <a:rPr lang="en-US" baseline="0" dirty="0" smtClean="0"/>
              <a:t> person of suitable age and discretion)</a:t>
            </a:r>
            <a:endParaRPr lang="en-US" dirty="0" smtClean="0"/>
          </a:p>
          <a:p>
            <a:endParaRPr lang="en-US" dirty="0" smtClean="0"/>
          </a:p>
          <a:p>
            <a:r>
              <a:rPr lang="en-US" dirty="0" smtClean="0"/>
              <a:t>Personal service or certified</a:t>
            </a:r>
            <a:r>
              <a:rPr lang="en-US" baseline="0" dirty="0" smtClean="0"/>
              <a:t> mail, return receipt requested </a:t>
            </a:r>
            <a:endParaRPr lang="en-US" dirty="0"/>
          </a:p>
        </p:txBody>
      </p:sp>
      <p:sp>
        <p:nvSpPr>
          <p:cNvPr id="4" name="Slide Number Placeholder 3"/>
          <p:cNvSpPr>
            <a:spLocks noGrp="1"/>
          </p:cNvSpPr>
          <p:nvPr>
            <p:ph type="sldNum" sz="quarter" idx="10"/>
          </p:nvPr>
        </p:nvSpPr>
        <p:spPr/>
        <p:txBody>
          <a:bodyPr/>
          <a:lstStyle/>
          <a:p>
            <a:fld id="{DA710125-7DF2-456B-9D5E-0AE79E614C86}" type="slidenum">
              <a:rPr lang="en-US" smtClean="0"/>
              <a:pPr/>
              <a:t>58</a:t>
            </a:fld>
            <a:endParaRPr lang="en-US" dirty="0"/>
          </a:p>
        </p:txBody>
      </p:sp>
    </p:spTree>
    <p:extLst>
      <p:ext uri="{BB962C8B-B14F-4D97-AF65-F5344CB8AC3E}">
        <p14:creationId xmlns:p14="http://schemas.microsoft.com/office/powerpoint/2010/main" val="341717501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400" baseline="30000" dirty="0"/>
          </a:p>
          <a:p>
            <a:r>
              <a:rPr lang="en-US" sz="1400" baseline="30000" dirty="0"/>
              <a:t>Some Superior Court Domestic Relations judges interpret the statutes to say that posting is </a:t>
            </a:r>
            <a:r>
              <a:rPr lang="en-US" sz="1400" i="1" baseline="30000" dirty="0"/>
              <a:t>not </a:t>
            </a:r>
            <a:r>
              <a:rPr lang="en-US" sz="1400" baseline="30000" dirty="0"/>
              <a:t>available in custody matters. Those judges are ordering publication at a cost even when clients have been granted </a:t>
            </a:r>
            <a:r>
              <a:rPr lang="en-US" sz="1400" i="1" baseline="30000" dirty="0"/>
              <a:t>In Forma </a:t>
            </a:r>
            <a:r>
              <a:rPr lang="en-US" sz="1400" i="1" baseline="30000" dirty="0" err="1"/>
              <a:t>Pauperis</a:t>
            </a:r>
            <a:r>
              <a:rPr lang="en-US" sz="1400" baseline="30000" dirty="0"/>
              <a:t> (IFP) status and therefore do not have to pay court filing fees. If this issue arises in your case, please contact a mentor at Children’s Law Center. </a:t>
            </a:r>
            <a:endParaRPr lang="en-US" sz="1400" dirty="0"/>
          </a:p>
        </p:txBody>
      </p:sp>
      <p:sp>
        <p:nvSpPr>
          <p:cNvPr id="4" name="Slide Number Placeholder 3"/>
          <p:cNvSpPr>
            <a:spLocks noGrp="1"/>
          </p:cNvSpPr>
          <p:nvPr>
            <p:ph type="sldNum" sz="quarter" idx="10"/>
          </p:nvPr>
        </p:nvSpPr>
        <p:spPr/>
        <p:txBody>
          <a:bodyPr/>
          <a:lstStyle/>
          <a:p>
            <a:fld id="{DA710125-7DF2-456B-9D5E-0AE79E614C86}" type="slidenum">
              <a:rPr lang="en-US" smtClean="0"/>
              <a:pPr/>
              <a:t>59</a:t>
            </a:fld>
            <a:endParaRPr lang="en-US" dirty="0"/>
          </a:p>
        </p:txBody>
      </p:sp>
    </p:spTree>
    <p:extLst>
      <p:ext uri="{BB962C8B-B14F-4D97-AF65-F5344CB8AC3E}">
        <p14:creationId xmlns:p14="http://schemas.microsoft.com/office/powerpoint/2010/main" val="97523266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Judges</a:t>
            </a:r>
            <a:r>
              <a:rPr lang="en-US" baseline="0" dirty="0" smtClean="0"/>
              <a:t> have expressed distaste for electronic signatures </a:t>
            </a:r>
            <a:endParaRPr lang="en-US" dirty="0"/>
          </a:p>
        </p:txBody>
      </p:sp>
      <p:sp>
        <p:nvSpPr>
          <p:cNvPr id="4" name="Slide Number Placeholder 3"/>
          <p:cNvSpPr>
            <a:spLocks noGrp="1"/>
          </p:cNvSpPr>
          <p:nvPr>
            <p:ph type="sldNum" sz="quarter" idx="10"/>
          </p:nvPr>
        </p:nvSpPr>
        <p:spPr/>
        <p:txBody>
          <a:bodyPr/>
          <a:lstStyle/>
          <a:p>
            <a:fld id="{DA710125-7DF2-456B-9D5E-0AE79E614C86}" type="slidenum">
              <a:rPr lang="en-US" smtClean="0"/>
              <a:pPr/>
              <a:t>60</a:t>
            </a:fld>
            <a:endParaRPr lang="en-US" dirty="0"/>
          </a:p>
        </p:txBody>
      </p:sp>
    </p:spTree>
    <p:extLst>
      <p:ext uri="{BB962C8B-B14F-4D97-AF65-F5344CB8AC3E}">
        <p14:creationId xmlns:p14="http://schemas.microsoft.com/office/powerpoint/2010/main" val="21801147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Mediation—client</a:t>
            </a:r>
            <a:r>
              <a:rPr lang="en-US" baseline="0" dirty="0" smtClean="0"/>
              <a:t> does intake with </a:t>
            </a:r>
            <a:r>
              <a:rPr lang="en-US" baseline="0" dirty="0" err="1" smtClean="0"/>
              <a:t>multidoor</a:t>
            </a:r>
            <a:r>
              <a:rPr lang="en-US" baseline="0" dirty="0" smtClean="0"/>
              <a:t>.  Can request you, as client’s attorney, be present for mediation.</a:t>
            </a:r>
          </a:p>
          <a:p>
            <a:endParaRPr lang="en-US" dirty="0" smtClean="0"/>
          </a:p>
          <a:p>
            <a:r>
              <a:rPr lang="en-US" dirty="0" smtClean="0"/>
              <a:t>Third party custody statute</a:t>
            </a:r>
            <a:r>
              <a:rPr lang="en-US" baseline="0" dirty="0" smtClean="0"/>
              <a:t> outlines timelines for PL hearings, if requested.</a:t>
            </a:r>
          </a:p>
          <a:p>
            <a:endParaRPr lang="en-US" baseline="0" dirty="0" smtClean="0"/>
          </a:p>
          <a:p>
            <a:r>
              <a:rPr lang="en-US" baseline="0" dirty="0" smtClean="0"/>
              <a:t>Judges differ on practices with PL hearings</a:t>
            </a:r>
            <a:endParaRPr lang="en-US" dirty="0"/>
          </a:p>
        </p:txBody>
      </p:sp>
      <p:sp>
        <p:nvSpPr>
          <p:cNvPr id="4" name="Slide Number Placeholder 3"/>
          <p:cNvSpPr>
            <a:spLocks noGrp="1"/>
          </p:cNvSpPr>
          <p:nvPr>
            <p:ph type="sldNum" sz="quarter" idx="10"/>
          </p:nvPr>
        </p:nvSpPr>
        <p:spPr/>
        <p:txBody>
          <a:bodyPr/>
          <a:lstStyle/>
          <a:p>
            <a:fld id="{DA710125-7DF2-456B-9D5E-0AE79E614C86}" type="slidenum">
              <a:rPr lang="en-US" smtClean="0"/>
              <a:pPr/>
              <a:t>64</a:t>
            </a:fld>
            <a:endParaRPr lang="en-US" dirty="0"/>
          </a:p>
        </p:txBody>
      </p:sp>
    </p:spTree>
    <p:extLst>
      <p:ext uri="{BB962C8B-B14F-4D97-AF65-F5344CB8AC3E}">
        <p14:creationId xmlns:p14="http://schemas.microsoft.com/office/powerpoint/2010/main" val="25259292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possible for custody cases to be heard by</a:t>
            </a:r>
            <a:r>
              <a:rPr lang="en-US" baseline="0" dirty="0" smtClean="0"/>
              <a:t> magistrates, for cases to be consolidated, etc.</a:t>
            </a:r>
          </a:p>
          <a:p>
            <a:endParaRPr lang="en-US" baseline="0" dirty="0" smtClean="0"/>
          </a:p>
          <a:p>
            <a:r>
              <a:rPr lang="en-US" baseline="0" dirty="0" smtClean="0"/>
              <a:t>Goal is consistency for the family, improved </a:t>
            </a:r>
            <a:r>
              <a:rPr lang="en-US" baseline="0" dirty="0" err="1" smtClean="0"/>
              <a:t>decisionmaking</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DA710125-7DF2-456B-9D5E-0AE79E614C86}" type="slidenum">
              <a:rPr lang="en-US" smtClean="0"/>
              <a:pPr/>
              <a:t>9</a:t>
            </a:fld>
            <a:endParaRPr lang="en-US" dirty="0"/>
          </a:p>
        </p:txBody>
      </p:sp>
    </p:spTree>
    <p:extLst>
      <p:ext uri="{BB962C8B-B14F-4D97-AF65-F5344CB8AC3E}">
        <p14:creationId xmlns:p14="http://schemas.microsoft.com/office/powerpoint/2010/main" val="66607834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Should offer</a:t>
            </a:r>
            <a:r>
              <a:rPr lang="en-US" baseline="0" dirty="0" smtClean="0"/>
              <a:t> to draft findings of fact – include facts sufficient to support the conclusions of law on standing, rebuttal of parental presumption (statutory requirement that these findings be detailed in writing) and best interests.  </a:t>
            </a:r>
          </a:p>
          <a:p>
            <a:endParaRPr lang="en-US" baseline="0" dirty="0" smtClean="0"/>
          </a:p>
          <a:p>
            <a:r>
              <a:rPr lang="en-US" baseline="0" dirty="0" smtClean="0"/>
              <a:t>The court had issued administrative guidance about timelines for issuing written findings and conclusions (i.e. 60 days).  Call CLC mentor if there is a delay in issuing a final order.</a:t>
            </a:r>
            <a:endParaRPr lang="en-US" dirty="0"/>
          </a:p>
        </p:txBody>
      </p:sp>
      <p:sp>
        <p:nvSpPr>
          <p:cNvPr id="4" name="Slide Number Placeholder 3"/>
          <p:cNvSpPr>
            <a:spLocks noGrp="1"/>
          </p:cNvSpPr>
          <p:nvPr>
            <p:ph type="sldNum" sz="quarter" idx="10"/>
          </p:nvPr>
        </p:nvSpPr>
        <p:spPr/>
        <p:txBody>
          <a:bodyPr/>
          <a:lstStyle/>
          <a:p>
            <a:fld id="{DA710125-7DF2-456B-9D5E-0AE79E614C86}" type="slidenum">
              <a:rPr lang="en-US" smtClean="0"/>
              <a:pPr/>
              <a:t>66</a:t>
            </a:fld>
            <a:endParaRPr lang="en-US" dirty="0"/>
          </a:p>
        </p:txBody>
      </p:sp>
    </p:spTree>
    <p:extLst>
      <p:ext uri="{BB962C8B-B14F-4D97-AF65-F5344CB8AC3E}">
        <p14:creationId xmlns:p14="http://schemas.microsoft.com/office/powerpoint/2010/main" val="203385634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Should offer</a:t>
            </a:r>
            <a:r>
              <a:rPr lang="en-US" baseline="0" dirty="0" smtClean="0"/>
              <a:t> to draft findings of fact – include facts sufficient to support the conclusions of law on standing, rebuttal of parental presumption (statutory requirement that these findings be detailed in writing) and best interests.  </a:t>
            </a:r>
          </a:p>
          <a:p>
            <a:endParaRPr lang="en-US" baseline="0" dirty="0" smtClean="0"/>
          </a:p>
          <a:p>
            <a:r>
              <a:rPr lang="en-US" baseline="0" dirty="0" smtClean="0"/>
              <a:t>The court had issued administrative guidance about timelines for issuing written findings and conclusions (i.e. 60 days).  Call CLC mentor if there is a delay in issuing a final order.</a:t>
            </a:r>
            <a:endParaRPr lang="en-US" dirty="0"/>
          </a:p>
        </p:txBody>
      </p:sp>
      <p:sp>
        <p:nvSpPr>
          <p:cNvPr id="4" name="Slide Number Placeholder 3"/>
          <p:cNvSpPr>
            <a:spLocks noGrp="1"/>
          </p:cNvSpPr>
          <p:nvPr>
            <p:ph type="sldNum" sz="quarter" idx="10"/>
          </p:nvPr>
        </p:nvSpPr>
        <p:spPr/>
        <p:txBody>
          <a:bodyPr/>
          <a:lstStyle/>
          <a:p>
            <a:fld id="{DA710125-7DF2-456B-9D5E-0AE79E614C86}" type="slidenum">
              <a:rPr lang="en-US" smtClean="0"/>
              <a:pPr/>
              <a:t>67</a:t>
            </a:fld>
            <a:endParaRPr lang="en-US" dirty="0"/>
          </a:p>
        </p:txBody>
      </p:sp>
    </p:spTree>
    <p:extLst>
      <p:ext uri="{BB962C8B-B14F-4D97-AF65-F5344CB8AC3E}">
        <p14:creationId xmlns:p14="http://schemas.microsoft.com/office/powerpoint/2010/main" val="12733900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can</a:t>
            </a:r>
            <a:r>
              <a:rPr lang="en-US" baseline="0" dirty="0" smtClean="0"/>
              <a:t> be helpful as a stopgap measure while waiting to get full custody.  In some cases, this may make more sense for families than going to court. These should be accepted by schools, doctors, etc.  However, sometimes schools or doctor’s offices are unfamiliar with the form and may push back.  You can try to help your client, for example by calling the school and explaining to the staff that the form is a legal document, and where to find the authority in the Code.  </a:t>
            </a:r>
            <a:endParaRPr lang="en-US" dirty="0"/>
          </a:p>
        </p:txBody>
      </p:sp>
      <p:sp>
        <p:nvSpPr>
          <p:cNvPr id="4" name="Slide Number Placeholder 3"/>
          <p:cNvSpPr>
            <a:spLocks noGrp="1"/>
          </p:cNvSpPr>
          <p:nvPr>
            <p:ph type="sldNum" sz="quarter" idx="10"/>
          </p:nvPr>
        </p:nvSpPr>
        <p:spPr/>
        <p:txBody>
          <a:bodyPr/>
          <a:lstStyle/>
          <a:p>
            <a:fld id="{DA710125-7DF2-456B-9D5E-0AE79E614C86}" type="slidenum">
              <a:rPr lang="en-US" smtClean="0"/>
              <a:pPr/>
              <a:t>68</a:t>
            </a:fld>
            <a:endParaRPr lang="en-US" dirty="0"/>
          </a:p>
        </p:txBody>
      </p:sp>
    </p:spTree>
    <p:extLst>
      <p:ext uri="{BB962C8B-B14F-4D97-AF65-F5344CB8AC3E}">
        <p14:creationId xmlns:p14="http://schemas.microsoft.com/office/powerpoint/2010/main" val="158545365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client has not</a:t>
            </a:r>
            <a:r>
              <a:rPr lang="en-US" baseline="0" dirty="0" smtClean="0"/>
              <a:t> yet applied, give them application right away, as sometimes there is a waitlist. Subsidies are usually around $600/month, so can substantially improve a caregiver’s ability to provide for child.  While a final custody order is not required, grandparent will need to show some proof that the child is living with them.  Requirement that caregiver lived with child 6 months is also lifted if parent consents and child at risk of entry into foster care. </a:t>
            </a:r>
          </a:p>
          <a:p>
            <a:endParaRPr lang="en-US" baseline="0" dirty="0" smtClean="0"/>
          </a:p>
          <a:p>
            <a:r>
              <a:rPr lang="en-US" baseline="0" dirty="0" smtClean="0"/>
              <a:t>Application for TANF/Medicaid too. </a:t>
            </a:r>
            <a:endParaRPr lang="en-US" dirty="0"/>
          </a:p>
        </p:txBody>
      </p:sp>
      <p:sp>
        <p:nvSpPr>
          <p:cNvPr id="4" name="Slide Number Placeholder 3"/>
          <p:cNvSpPr>
            <a:spLocks noGrp="1"/>
          </p:cNvSpPr>
          <p:nvPr>
            <p:ph type="sldNum" sz="quarter" idx="10"/>
          </p:nvPr>
        </p:nvSpPr>
        <p:spPr/>
        <p:txBody>
          <a:bodyPr/>
          <a:lstStyle/>
          <a:p>
            <a:fld id="{DA710125-7DF2-456B-9D5E-0AE79E614C86}" type="slidenum">
              <a:rPr lang="en-US" smtClean="0"/>
              <a:pPr/>
              <a:t>69</a:t>
            </a:fld>
            <a:endParaRPr lang="en-US" dirty="0"/>
          </a:p>
        </p:txBody>
      </p:sp>
    </p:spTree>
    <p:extLst>
      <p:ext uri="{BB962C8B-B14F-4D97-AF65-F5344CB8AC3E}">
        <p14:creationId xmlns:p14="http://schemas.microsoft.com/office/powerpoint/2010/main" val="15587361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Tab 5</a:t>
            </a:r>
            <a:endParaRPr lang="en-US" dirty="0"/>
          </a:p>
        </p:txBody>
      </p:sp>
      <p:sp>
        <p:nvSpPr>
          <p:cNvPr id="4" name="Slide Number Placeholder 3"/>
          <p:cNvSpPr>
            <a:spLocks noGrp="1"/>
          </p:cNvSpPr>
          <p:nvPr>
            <p:ph type="sldNum" sz="quarter" idx="10"/>
          </p:nvPr>
        </p:nvSpPr>
        <p:spPr/>
        <p:txBody>
          <a:bodyPr/>
          <a:lstStyle/>
          <a:p>
            <a:fld id="{DA710125-7DF2-456B-9D5E-0AE79E614C86}" type="slidenum">
              <a:rPr lang="en-US" smtClean="0"/>
              <a:pPr/>
              <a:t>72</a:t>
            </a:fld>
            <a:endParaRPr lang="en-US"/>
          </a:p>
        </p:txBody>
      </p:sp>
    </p:spTree>
    <p:extLst>
      <p:ext uri="{BB962C8B-B14F-4D97-AF65-F5344CB8AC3E}">
        <p14:creationId xmlns:p14="http://schemas.microsoft.com/office/powerpoint/2010/main" val="309862718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a:defRPr/>
            </a:pPr>
            <a:r>
              <a:rPr lang="en-US" sz="1300" b="1" dirty="0" smtClean="0"/>
              <a:t>One adoptions calendar under the Domestic Relations Branch (Current Judge: The Honorable Jennifer </a:t>
            </a:r>
            <a:r>
              <a:rPr lang="en-US" sz="1300" b="1" dirty="0" err="1" smtClean="0"/>
              <a:t>Ditoro</a:t>
            </a:r>
            <a:r>
              <a:rPr lang="en-US" sz="1300" b="1" dirty="0" smtClean="0"/>
              <a:t>)</a:t>
            </a:r>
          </a:p>
          <a:p>
            <a:pPr defTabSz="966612">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DA710125-7DF2-456B-9D5E-0AE79E614C86}" type="slidenum">
              <a:rPr lang="en-US" smtClean="0"/>
              <a:pPr/>
              <a:t>73</a:t>
            </a:fld>
            <a:endParaRPr lang="en-US"/>
          </a:p>
        </p:txBody>
      </p:sp>
    </p:spTree>
    <p:extLst>
      <p:ext uri="{BB962C8B-B14F-4D97-AF65-F5344CB8AC3E}">
        <p14:creationId xmlns:p14="http://schemas.microsoft.com/office/powerpoint/2010/main" val="269926982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One family,</a:t>
            </a:r>
            <a:r>
              <a:rPr lang="en-US" baseline="0" dirty="0" smtClean="0"/>
              <a:t> one judge</a:t>
            </a:r>
            <a:endParaRPr lang="en-US" dirty="0"/>
          </a:p>
        </p:txBody>
      </p:sp>
      <p:sp>
        <p:nvSpPr>
          <p:cNvPr id="4" name="Slide Number Placeholder 3"/>
          <p:cNvSpPr>
            <a:spLocks noGrp="1"/>
          </p:cNvSpPr>
          <p:nvPr>
            <p:ph type="sldNum" sz="quarter" idx="10"/>
          </p:nvPr>
        </p:nvSpPr>
        <p:spPr/>
        <p:txBody>
          <a:bodyPr/>
          <a:lstStyle/>
          <a:p>
            <a:fld id="{DA710125-7DF2-456B-9D5E-0AE79E614C86}" type="slidenum">
              <a:rPr lang="en-US" smtClean="0"/>
              <a:pPr/>
              <a:t>74</a:t>
            </a:fld>
            <a:endParaRPr lang="en-US"/>
          </a:p>
        </p:txBody>
      </p:sp>
    </p:spTree>
    <p:extLst>
      <p:ext uri="{BB962C8B-B14F-4D97-AF65-F5344CB8AC3E}">
        <p14:creationId xmlns:p14="http://schemas.microsoft.com/office/powerpoint/2010/main" val="177577816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1"/>
            <a:endParaRPr lang="en-US" sz="2100" b="1" dirty="0" smtClean="0">
              <a:latin typeface="Times New Roman" pitchFamily="18" charset="0"/>
            </a:endParaRPr>
          </a:p>
        </p:txBody>
      </p:sp>
      <p:sp>
        <p:nvSpPr>
          <p:cNvPr id="4" name="Slide Number Placeholder 3"/>
          <p:cNvSpPr>
            <a:spLocks noGrp="1"/>
          </p:cNvSpPr>
          <p:nvPr>
            <p:ph type="sldNum" sz="quarter" idx="10"/>
          </p:nvPr>
        </p:nvSpPr>
        <p:spPr/>
        <p:txBody>
          <a:bodyPr/>
          <a:lstStyle/>
          <a:p>
            <a:fld id="{DA710125-7DF2-456B-9D5E-0AE79E614C86}" type="slidenum">
              <a:rPr lang="en-US" smtClean="0"/>
              <a:pPr/>
              <a:t>75</a:t>
            </a:fld>
            <a:endParaRPr lang="en-US"/>
          </a:p>
        </p:txBody>
      </p:sp>
    </p:spTree>
    <p:extLst>
      <p:ext uri="{BB962C8B-B14F-4D97-AF65-F5344CB8AC3E}">
        <p14:creationId xmlns:p14="http://schemas.microsoft.com/office/powerpoint/2010/main" val="82791751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several rules on procedure,</a:t>
            </a:r>
            <a:r>
              <a:rPr lang="en-US" baseline="0" dirty="0" smtClean="0"/>
              <a:t> what pre-trial and trial will look like.  Gen. Fam. Rules are umbrella for all family cases, adoption rules more specific.</a:t>
            </a:r>
            <a:endParaRPr lang="en-US" dirty="0" smtClean="0"/>
          </a:p>
        </p:txBody>
      </p:sp>
      <p:sp>
        <p:nvSpPr>
          <p:cNvPr id="4" name="Slide Number Placeholder 3"/>
          <p:cNvSpPr>
            <a:spLocks noGrp="1"/>
          </p:cNvSpPr>
          <p:nvPr>
            <p:ph type="sldNum" sz="quarter" idx="10"/>
          </p:nvPr>
        </p:nvSpPr>
        <p:spPr/>
        <p:txBody>
          <a:bodyPr/>
          <a:lstStyle/>
          <a:p>
            <a:fld id="{DA710125-7DF2-456B-9D5E-0AE79E614C86}" type="slidenum">
              <a:rPr lang="en-US" smtClean="0"/>
              <a:pPr/>
              <a:t>76</a:t>
            </a:fld>
            <a:endParaRPr lang="en-US"/>
          </a:p>
        </p:txBody>
      </p:sp>
    </p:spTree>
    <p:extLst>
      <p:ext uri="{BB962C8B-B14F-4D97-AF65-F5344CB8AC3E}">
        <p14:creationId xmlns:p14="http://schemas.microsoft.com/office/powerpoint/2010/main" val="11382545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Alyssa</a:t>
            </a:r>
            <a:endParaRPr lang="en-US" dirty="0"/>
          </a:p>
        </p:txBody>
      </p:sp>
      <p:sp>
        <p:nvSpPr>
          <p:cNvPr id="4" name="Slide Number Placeholder 3"/>
          <p:cNvSpPr>
            <a:spLocks noGrp="1"/>
          </p:cNvSpPr>
          <p:nvPr>
            <p:ph type="sldNum" sz="quarter" idx="10"/>
          </p:nvPr>
        </p:nvSpPr>
        <p:spPr/>
        <p:txBody>
          <a:bodyPr/>
          <a:lstStyle/>
          <a:p>
            <a:fld id="{DA710125-7DF2-456B-9D5E-0AE79E614C86}" type="slidenum">
              <a:rPr lang="en-US" smtClean="0"/>
              <a:pPr/>
              <a:t>77</a:t>
            </a:fld>
            <a:endParaRPr lang="en-US"/>
          </a:p>
        </p:txBody>
      </p:sp>
    </p:spTree>
    <p:extLst>
      <p:ext uri="{BB962C8B-B14F-4D97-AF65-F5344CB8AC3E}">
        <p14:creationId xmlns:p14="http://schemas.microsoft.com/office/powerpoint/2010/main" val="32519400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a:t>
            </a:r>
            <a:r>
              <a:rPr lang="en-US" baseline="0" dirty="0" smtClean="0"/>
              <a:t> are we discussing abuse and neglect in DC ?</a:t>
            </a:r>
          </a:p>
          <a:p>
            <a:pPr marL="171450" indent="-171450">
              <a:buFont typeface="Arial" panose="020B0604020202020204" pitchFamily="34" charset="0"/>
              <a:buChar char="•"/>
            </a:pPr>
            <a:r>
              <a:rPr lang="en-US" baseline="0" dirty="0" smtClean="0"/>
              <a:t>For a few reasons:</a:t>
            </a:r>
          </a:p>
          <a:p>
            <a:pPr marL="628650" lvl="1" indent="-171450">
              <a:buFont typeface="Arial" panose="020B0604020202020204" pitchFamily="34" charset="0"/>
              <a:buChar char="•"/>
            </a:pPr>
            <a:r>
              <a:rPr lang="en-US" baseline="0" dirty="0" smtClean="0"/>
              <a:t>Allegations of abuse and neglect are very common in all the cases that we see at CLC</a:t>
            </a:r>
          </a:p>
          <a:p>
            <a:pPr marL="1085850" lvl="2" indent="-171450">
              <a:buFont typeface="Arial" panose="020B0604020202020204" pitchFamily="34" charset="0"/>
              <a:buChar char="•"/>
            </a:pPr>
            <a:r>
              <a:rPr lang="en-US" baseline="0" dirty="0" smtClean="0"/>
              <a:t>They crop up in Domestic Relations cases</a:t>
            </a:r>
          </a:p>
          <a:p>
            <a:pPr marL="1543050" lvl="3" indent="-171450">
              <a:buFont typeface="Arial" panose="020B0604020202020204" pitchFamily="34" charset="0"/>
              <a:buChar char="•"/>
            </a:pPr>
            <a:r>
              <a:rPr lang="en-US" baseline="0" dirty="0" smtClean="0"/>
              <a:t>Legitimate reasons</a:t>
            </a:r>
          </a:p>
          <a:p>
            <a:pPr marL="1543050" lvl="3" indent="-171450">
              <a:buFont typeface="Arial" panose="020B0604020202020204" pitchFamily="34" charset="0"/>
              <a:buChar char="•"/>
            </a:pPr>
            <a:r>
              <a:rPr lang="en-US" baseline="0" dirty="0" smtClean="0"/>
              <a:t>And also used as a sword – as a finding of child abuse/neglect can shift presumptions in our custody matters</a:t>
            </a:r>
          </a:p>
          <a:p>
            <a:pPr marL="628650" lvl="1" indent="-171450">
              <a:buFont typeface="Arial" panose="020B0604020202020204" pitchFamily="34" charset="0"/>
              <a:buChar char="•"/>
            </a:pPr>
            <a:r>
              <a:rPr lang="en-US" baseline="0" dirty="0" smtClean="0"/>
              <a:t>The adoption and guardianship cases that you will handle involve a child who is in the neglect system.  </a:t>
            </a:r>
          </a:p>
          <a:p>
            <a:pPr marL="1085850" lvl="2" indent="-171450">
              <a:buFont typeface="Arial" panose="020B0604020202020204" pitchFamily="34" charset="0"/>
              <a:buChar char="•"/>
            </a:pPr>
            <a:r>
              <a:rPr lang="en-US" baseline="0" dirty="0" smtClean="0"/>
              <a:t>i.e. has an open, active neglect case</a:t>
            </a:r>
          </a:p>
          <a:p>
            <a:pPr marL="171450" indent="-171450">
              <a:buFont typeface="Arial" panose="020B0604020202020204" pitchFamily="34" charset="0"/>
              <a:buChar char="•"/>
            </a:pPr>
            <a:r>
              <a:rPr lang="en-US" baseline="0" dirty="0" smtClean="0"/>
              <a:t>This means that by the case comes to you, there has likely been a lot of case development.</a:t>
            </a:r>
          </a:p>
          <a:p>
            <a:pPr marL="171450" indent="-171450">
              <a:buFont typeface="Arial" panose="020B0604020202020204" pitchFamily="34" charset="0"/>
              <a:buChar char="•"/>
            </a:pPr>
            <a:r>
              <a:rPr lang="en-US" baseline="0" dirty="0" smtClean="0"/>
              <a:t>It is important to understand what has happened in the neglect case so that you can build your adoption/guardianship case</a:t>
            </a:r>
          </a:p>
          <a:p>
            <a:pPr marL="171450" indent="-171450">
              <a:buFont typeface="Arial" panose="020B0604020202020204" pitchFamily="34" charset="0"/>
              <a:buChar char="•"/>
            </a:pPr>
            <a:r>
              <a:rPr lang="en-US" baseline="0" dirty="0" smtClean="0"/>
              <a:t>Neglect cases are complex, and many of them close before reaching the stage of adoption guardianship.  We’ll go through the most typical scenarios you’ll see by the time a case reaches you</a:t>
            </a:r>
            <a:endParaRPr lang="en-US" dirty="0"/>
          </a:p>
        </p:txBody>
      </p:sp>
      <p:sp>
        <p:nvSpPr>
          <p:cNvPr id="4" name="Slide Number Placeholder 3"/>
          <p:cNvSpPr>
            <a:spLocks noGrp="1"/>
          </p:cNvSpPr>
          <p:nvPr>
            <p:ph type="sldNum" sz="quarter" idx="10"/>
          </p:nvPr>
        </p:nvSpPr>
        <p:spPr/>
        <p:txBody>
          <a:bodyPr/>
          <a:lstStyle/>
          <a:p>
            <a:fld id="{DA710125-7DF2-456B-9D5E-0AE79E614C86}" type="slidenum">
              <a:rPr lang="en-US" smtClean="0"/>
              <a:pPr/>
              <a:t>10</a:t>
            </a:fld>
            <a:endParaRPr lang="en-US" dirty="0"/>
          </a:p>
        </p:txBody>
      </p:sp>
    </p:spTree>
    <p:extLst>
      <p:ext uri="{BB962C8B-B14F-4D97-AF65-F5344CB8AC3E}">
        <p14:creationId xmlns:p14="http://schemas.microsoft.com/office/powerpoint/2010/main" val="21507232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Alyssa</a:t>
            </a:r>
            <a:endParaRPr lang="en-US" dirty="0"/>
          </a:p>
        </p:txBody>
      </p:sp>
      <p:sp>
        <p:nvSpPr>
          <p:cNvPr id="4" name="Slide Number Placeholder 3"/>
          <p:cNvSpPr>
            <a:spLocks noGrp="1"/>
          </p:cNvSpPr>
          <p:nvPr>
            <p:ph type="sldNum" sz="quarter" idx="10"/>
          </p:nvPr>
        </p:nvSpPr>
        <p:spPr/>
        <p:txBody>
          <a:bodyPr/>
          <a:lstStyle/>
          <a:p>
            <a:fld id="{DA710125-7DF2-456B-9D5E-0AE79E614C86}" type="slidenum">
              <a:rPr lang="en-US" smtClean="0"/>
              <a:pPr/>
              <a:t>78</a:t>
            </a:fld>
            <a:endParaRPr lang="en-US"/>
          </a:p>
        </p:txBody>
      </p:sp>
    </p:spTree>
    <p:extLst>
      <p:ext uri="{BB962C8B-B14F-4D97-AF65-F5344CB8AC3E}">
        <p14:creationId xmlns:p14="http://schemas.microsoft.com/office/powerpoint/2010/main" val="63522510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a:defRPr/>
            </a:pPr>
            <a:r>
              <a:rPr lang="en-US" dirty="0" smtClean="0"/>
              <a:t>Allison</a:t>
            </a:r>
            <a:r>
              <a:rPr lang="en-US" baseline="0" dirty="0"/>
              <a:t> </a:t>
            </a:r>
            <a:r>
              <a:rPr lang="en-US" baseline="0" dirty="0" smtClean="0"/>
              <a:t>– GAL will have to talk to their client; be mindful not to talk to the client without permission or presence of GAL.</a:t>
            </a:r>
            <a:endParaRPr lang="en-US" dirty="0" smtClean="0"/>
          </a:p>
        </p:txBody>
      </p:sp>
      <p:sp>
        <p:nvSpPr>
          <p:cNvPr id="4" name="Slide Number Placeholder 3"/>
          <p:cNvSpPr>
            <a:spLocks noGrp="1"/>
          </p:cNvSpPr>
          <p:nvPr>
            <p:ph type="sldNum" sz="quarter" idx="10"/>
          </p:nvPr>
        </p:nvSpPr>
        <p:spPr/>
        <p:txBody>
          <a:bodyPr/>
          <a:lstStyle/>
          <a:p>
            <a:fld id="{DA710125-7DF2-456B-9D5E-0AE79E614C86}" type="slidenum">
              <a:rPr lang="en-US" smtClean="0"/>
              <a:pPr/>
              <a:t>79</a:t>
            </a:fld>
            <a:endParaRPr lang="en-US"/>
          </a:p>
        </p:txBody>
      </p:sp>
    </p:spTree>
    <p:extLst>
      <p:ext uri="{BB962C8B-B14F-4D97-AF65-F5344CB8AC3E}">
        <p14:creationId xmlns:p14="http://schemas.microsoft.com/office/powerpoint/2010/main" val="42723504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Allison – pull out and pass around vital</a:t>
            </a:r>
            <a:r>
              <a:rPr lang="en-US" baseline="0" dirty="0" smtClean="0"/>
              <a:t> records and adoption information sheet. Quick and easy!</a:t>
            </a:r>
          </a:p>
          <a:p>
            <a:endParaRPr lang="en-US" baseline="0" dirty="0" smtClean="0"/>
          </a:p>
          <a:p>
            <a:r>
              <a:rPr lang="en-US" baseline="0" dirty="0" smtClean="0"/>
              <a:t>Petitioners name is listed in initial petition and these forms, which are not served on all parties. Thereafter, initials will be used.</a:t>
            </a:r>
            <a:endParaRPr lang="en-US" dirty="0"/>
          </a:p>
        </p:txBody>
      </p:sp>
      <p:sp>
        <p:nvSpPr>
          <p:cNvPr id="4" name="Slide Number Placeholder 3"/>
          <p:cNvSpPr>
            <a:spLocks noGrp="1"/>
          </p:cNvSpPr>
          <p:nvPr>
            <p:ph type="sldNum" sz="quarter" idx="10"/>
          </p:nvPr>
        </p:nvSpPr>
        <p:spPr/>
        <p:txBody>
          <a:bodyPr/>
          <a:lstStyle/>
          <a:p>
            <a:fld id="{DA710125-7DF2-456B-9D5E-0AE79E614C86}" type="slidenum">
              <a:rPr lang="en-US" smtClean="0"/>
              <a:pPr/>
              <a:t>80</a:t>
            </a:fld>
            <a:endParaRPr lang="en-US"/>
          </a:p>
        </p:txBody>
      </p:sp>
    </p:spTree>
    <p:extLst>
      <p:ext uri="{BB962C8B-B14F-4D97-AF65-F5344CB8AC3E}">
        <p14:creationId xmlns:p14="http://schemas.microsoft.com/office/powerpoint/2010/main" val="394635574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THINGS ARE NOT FILED ELECTRONICALLY IN ADA CASE – can be confusing!</a:t>
            </a:r>
            <a:r>
              <a:rPr lang="en-US" baseline="0" dirty="0" smtClean="0"/>
              <a:t> </a:t>
            </a:r>
          </a:p>
          <a:p>
            <a:endParaRPr lang="en-US" baseline="0" dirty="0" smtClean="0"/>
          </a:p>
          <a:p>
            <a:r>
              <a:rPr lang="en-US" baseline="0" dirty="0" smtClean="0"/>
              <a:t>Circulation of adoption petition is a common mistake. </a:t>
            </a:r>
            <a:endParaRPr lang="en-US" dirty="0"/>
          </a:p>
        </p:txBody>
      </p:sp>
      <p:sp>
        <p:nvSpPr>
          <p:cNvPr id="4" name="Slide Number Placeholder 3"/>
          <p:cNvSpPr>
            <a:spLocks noGrp="1"/>
          </p:cNvSpPr>
          <p:nvPr>
            <p:ph type="sldNum" sz="quarter" idx="10"/>
          </p:nvPr>
        </p:nvSpPr>
        <p:spPr/>
        <p:txBody>
          <a:bodyPr/>
          <a:lstStyle/>
          <a:p>
            <a:fld id="{DA710125-7DF2-456B-9D5E-0AE79E614C86}" type="slidenum">
              <a:rPr lang="en-US" smtClean="0"/>
              <a:pPr/>
              <a:t>81</a:t>
            </a:fld>
            <a:endParaRPr lang="en-US"/>
          </a:p>
        </p:txBody>
      </p:sp>
    </p:spTree>
    <p:extLst>
      <p:ext uri="{BB962C8B-B14F-4D97-AF65-F5344CB8AC3E}">
        <p14:creationId xmlns:p14="http://schemas.microsoft.com/office/powerpoint/2010/main" val="87863305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1" defTabSz="966612">
              <a:defRPr/>
            </a:pPr>
            <a:r>
              <a:rPr lang="en-US" sz="2500" b="1" dirty="0" smtClean="0"/>
              <a:t>Includes date of first Court hearing (the “Initial Show Cause” hearing).</a:t>
            </a:r>
          </a:p>
          <a:p>
            <a:pPr marL="0" lvl="1" defTabSz="966612">
              <a:defRPr/>
            </a:pPr>
            <a:r>
              <a:rPr lang="en-US" sz="2500" b="1" dirty="0" smtClean="0"/>
              <a:t>After initial directives are issued by Judge </a:t>
            </a:r>
            <a:r>
              <a:rPr lang="en-US" sz="2500" b="1" dirty="0" err="1" smtClean="0"/>
              <a:t>DiToro</a:t>
            </a:r>
            <a:r>
              <a:rPr lang="en-US" sz="2500" b="1" dirty="0" smtClean="0"/>
              <a:t>, neglect and adoption cases will be consolidated and heard by the judge in the original neglect case.</a:t>
            </a:r>
          </a:p>
          <a:p>
            <a:pPr marL="0" lvl="1" defTabSz="966612">
              <a:defRPr/>
            </a:pPr>
            <a:r>
              <a:rPr lang="en-US" sz="2500" b="1" dirty="0" smtClean="0"/>
              <a:t>The Court provides a deadline for CFSA to file an affidavit of efforts to effect service. </a:t>
            </a:r>
          </a:p>
          <a:p>
            <a:endParaRPr lang="en-US" dirty="0"/>
          </a:p>
        </p:txBody>
      </p:sp>
      <p:sp>
        <p:nvSpPr>
          <p:cNvPr id="4" name="Slide Number Placeholder 3"/>
          <p:cNvSpPr>
            <a:spLocks noGrp="1"/>
          </p:cNvSpPr>
          <p:nvPr>
            <p:ph type="sldNum" sz="quarter" idx="10"/>
          </p:nvPr>
        </p:nvSpPr>
        <p:spPr/>
        <p:txBody>
          <a:bodyPr/>
          <a:lstStyle/>
          <a:p>
            <a:fld id="{DA710125-7DF2-456B-9D5E-0AE79E614C86}" type="slidenum">
              <a:rPr lang="en-US" smtClean="0"/>
              <a:pPr/>
              <a:t>82</a:t>
            </a:fld>
            <a:endParaRPr lang="en-US"/>
          </a:p>
        </p:txBody>
      </p:sp>
    </p:spTree>
    <p:extLst>
      <p:ext uri="{BB962C8B-B14F-4D97-AF65-F5344CB8AC3E}">
        <p14:creationId xmlns:p14="http://schemas.microsoft.com/office/powerpoint/2010/main" val="349106022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a:defRPr/>
            </a:pPr>
            <a:r>
              <a:rPr lang="en-US" dirty="0" smtClean="0"/>
              <a:t>ALLISON– Discovery schedule may be set as well as Show Cause (trial) date;</a:t>
            </a:r>
          </a:p>
          <a:p>
            <a:pPr defTabSz="966612">
              <a:defRPr/>
            </a:pPr>
            <a:endParaRPr lang="en-US" dirty="0" smtClean="0"/>
          </a:p>
          <a:p>
            <a:pPr defTabSz="966612">
              <a:defRPr/>
            </a:pPr>
            <a:r>
              <a:rPr lang="en-US" dirty="0" smtClean="0"/>
              <a:t>Take close look at paternity and when/ how</a:t>
            </a:r>
            <a:r>
              <a:rPr lang="en-US" baseline="0" dirty="0" smtClean="0"/>
              <a:t> it was established. </a:t>
            </a:r>
            <a:endParaRPr lang="en-US" dirty="0" smtClean="0"/>
          </a:p>
          <a:p>
            <a:endParaRPr lang="en-US" dirty="0"/>
          </a:p>
        </p:txBody>
      </p:sp>
      <p:sp>
        <p:nvSpPr>
          <p:cNvPr id="4" name="Slide Number Placeholder 3"/>
          <p:cNvSpPr>
            <a:spLocks noGrp="1"/>
          </p:cNvSpPr>
          <p:nvPr>
            <p:ph type="sldNum" sz="quarter" idx="10"/>
          </p:nvPr>
        </p:nvSpPr>
        <p:spPr/>
        <p:txBody>
          <a:bodyPr/>
          <a:lstStyle/>
          <a:p>
            <a:fld id="{DA710125-7DF2-456B-9D5E-0AE79E614C86}" type="slidenum">
              <a:rPr lang="en-US" smtClean="0"/>
              <a:pPr/>
              <a:t>83</a:t>
            </a:fld>
            <a:endParaRPr lang="en-US"/>
          </a:p>
        </p:txBody>
      </p:sp>
    </p:spTree>
    <p:extLst>
      <p:ext uri="{BB962C8B-B14F-4D97-AF65-F5344CB8AC3E}">
        <p14:creationId xmlns:p14="http://schemas.microsoft.com/office/powerpoint/2010/main" val="127700023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A710125-7DF2-456B-9D5E-0AE79E614C86}" type="slidenum">
              <a:rPr lang="en-US" smtClean="0"/>
              <a:pPr/>
              <a:t>84</a:t>
            </a:fld>
            <a:endParaRPr lang="en-US"/>
          </a:p>
        </p:txBody>
      </p:sp>
    </p:spTree>
    <p:extLst>
      <p:ext uri="{BB962C8B-B14F-4D97-AF65-F5344CB8AC3E}">
        <p14:creationId xmlns:p14="http://schemas.microsoft.com/office/powerpoint/2010/main" val="257428001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Alyssa</a:t>
            </a:r>
            <a:endParaRPr lang="en-US" dirty="0"/>
          </a:p>
        </p:txBody>
      </p:sp>
      <p:sp>
        <p:nvSpPr>
          <p:cNvPr id="4" name="Slide Number Placeholder 3"/>
          <p:cNvSpPr>
            <a:spLocks noGrp="1"/>
          </p:cNvSpPr>
          <p:nvPr>
            <p:ph type="sldNum" sz="quarter" idx="10"/>
          </p:nvPr>
        </p:nvSpPr>
        <p:spPr/>
        <p:txBody>
          <a:bodyPr/>
          <a:lstStyle/>
          <a:p>
            <a:fld id="{DA710125-7DF2-456B-9D5E-0AE79E614C86}" type="slidenum">
              <a:rPr lang="en-US" smtClean="0"/>
              <a:pPr/>
              <a:t>85</a:t>
            </a:fld>
            <a:endParaRPr lang="en-US"/>
          </a:p>
        </p:txBody>
      </p:sp>
    </p:spTree>
    <p:extLst>
      <p:ext uri="{BB962C8B-B14F-4D97-AF65-F5344CB8AC3E}">
        <p14:creationId xmlns:p14="http://schemas.microsoft.com/office/powerpoint/2010/main" val="19245867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Alyssa</a:t>
            </a:r>
            <a:endParaRPr lang="en-US" dirty="0"/>
          </a:p>
        </p:txBody>
      </p:sp>
      <p:sp>
        <p:nvSpPr>
          <p:cNvPr id="4" name="Slide Number Placeholder 3"/>
          <p:cNvSpPr>
            <a:spLocks noGrp="1"/>
          </p:cNvSpPr>
          <p:nvPr>
            <p:ph type="sldNum" sz="quarter" idx="10"/>
          </p:nvPr>
        </p:nvSpPr>
        <p:spPr/>
        <p:txBody>
          <a:bodyPr/>
          <a:lstStyle/>
          <a:p>
            <a:fld id="{DA710125-7DF2-456B-9D5E-0AE79E614C86}" type="slidenum">
              <a:rPr lang="en-US" smtClean="0"/>
              <a:pPr/>
              <a:t>86</a:t>
            </a:fld>
            <a:endParaRPr lang="en-US"/>
          </a:p>
        </p:txBody>
      </p:sp>
    </p:spTree>
    <p:extLst>
      <p:ext uri="{BB962C8B-B14F-4D97-AF65-F5344CB8AC3E}">
        <p14:creationId xmlns:p14="http://schemas.microsoft.com/office/powerpoint/2010/main" val="406095676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supported by case law that you look at these factors.  </a:t>
            </a:r>
          </a:p>
          <a:p>
            <a:endParaRPr lang="en-US" dirty="0" smtClean="0"/>
          </a:p>
          <a:p>
            <a:r>
              <a:rPr lang="en-US" dirty="0" smtClean="0"/>
              <a:t>This is really the standard.</a:t>
            </a:r>
            <a:r>
              <a:rPr lang="en-US" baseline="0" dirty="0" smtClean="0"/>
              <a:t>  How would you prove each of these things? This is the fun part!! As you are interviewing your client, always have these things in your mind.  Pretty straightforward, not rocket science. </a:t>
            </a:r>
          </a:p>
          <a:p>
            <a:r>
              <a:rPr lang="en-US" baseline="0" dirty="0" smtClean="0"/>
              <a:t>Exhibits</a:t>
            </a:r>
          </a:p>
          <a:p>
            <a:r>
              <a:rPr lang="en-US" baseline="0" dirty="0" smtClean="0"/>
              <a:t>Witness testimony – experts from the court, social worker, service providers, (Child testimony?), parent testimony, caregiver testimony, child therapist, relatives….</a:t>
            </a:r>
          </a:p>
          <a:p>
            <a:endParaRPr lang="en-US" baseline="0" dirty="0" smtClean="0"/>
          </a:p>
          <a:p>
            <a:r>
              <a:rPr lang="en-US" baseline="0" dirty="0" smtClean="0"/>
              <a:t>Some things may not be relevant at all (#5 if not a drug case; #4 if child is an infant). Important to develop a trial strategy that incorporates each of these.  </a:t>
            </a:r>
            <a:endParaRPr lang="en-US" dirty="0" smtClean="0"/>
          </a:p>
        </p:txBody>
      </p:sp>
      <p:sp>
        <p:nvSpPr>
          <p:cNvPr id="4" name="Slide Number Placeholder 3"/>
          <p:cNvSpPr>
            <a:spLocks noGrp="1"/>
          </p:cNvSpPr>
          <p:nvPr>
            <p:ph type="sldNum" sz="quarter" idx="10"/>
          </p:nvPr>
        </p:nvSpPr>
        <p:spPr/>
        <p:txBody>
          <a:bodyPr/>
          <a:lstStyle/>
          <a:p>
            <a:fld id="{DA710125-7DF2-456B-9D5E-0AE79E614C86}" type="slidenum">
              <a:rPr lang="en-US" smtClean="0"/>
              <a:pPr/>
              <a:t>87</a:t>
            </a:fld>
            <a:endParaRPr lang="en-US"/>
          </a:p>
        </p:txBody>
      </p:sp>
    </p:spTree>
    <p:extLst>
      <p:ext uri="{BB962C8B-B14F-4D97-AF65-F5344CB8AC3E}">
        <p14:creationId xmlns:p14="http://schemas.microsoft.com/office/powerpoint/2010/main" val="25479857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noProof="0" dirty="0" smtClean="0">
                <a:ln>
                  <a:noFill/>
                </a:ln>
                <a:solidFill>
                  <a:srgbClr val="0079C1"/>
                </a:solidFill>
                <a:effectLst/>
                <a:uLnTx/>
                <a:uFillTx/>
              </a:rPr>
              <a:t>Report</a:t>
            </a:r>
            <a:r>
              <a:rPr kumimoji="0" lang="en-US" sz="1200" b="0" i="0" u="none" strike="noStrike" kern="1200" cap="none" spc="0" normalizeH="0" baseline="0" noProof="0" dirty="0" smtClean="0">
                <a:ln>
                  <a:noFill/>
                </a:ln>
                <a:solidFill>
                  <a:srgbClr val="0079C1"/>
                </a:solidFill>
                <a:effectLst/>
                <a:uLnTx/>
                <a:uFillTx/>
              </a:rPr>
              <a:t> can come from anyone, including mandatory reporters.  Lawyers are NOT mandatory reporters.</a:t>
            </a:r>
            <a:endParaRPr kumimoji="0" lang="en-US" sz="1200" b="0" i="0" u="none" strike="noStrike" kern="1200" cap="none" spc="0" normalizeH="0" noProof="0" dirty="0" smtClean="0">
              <a:ln>
                <a:noFill/>
              </a:ln>
              <a:solidFill>
                <a:srgbClr val="0079C1"/>
              </a:solidFill>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noProof="0" dirty="0" smtClean="0">
              <a:ln>
                <a:noFill/>
              </a:ln>
              <a:solidFill>
                <a:srgbClr val="0079C1"/>
              </a:solidFill>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noProof="0" dirty="0" smtClean="0">
                <a:ln>
                  <a:noFill/>
                </a:ln>
                <a:solidFill>
                  <a:srgbClr val="0079C1"/>
                </a:solidFill>
                <a:effectLst/>
                <a:uLnTx/>
                <a:uFillTx/>
              </a:rPr>
              <a:t>DC Code 4-1301.1</a:t>
            </a:r>
            <a:r>
              <a:rPr kumimoji="0" lang="en-US" sz="1200" b="0" i="0" u="none" strike="noStrike" kern="1200" cap="none" spc="0" normalizeH="0" baseline="0" noProof="0" dirty="0" smtClean="0">
                <a:ln>
                  <a:noFill/>
                </a:ln>
                <a:solidFill>
                  <a:srgbClr val="0079C1"/>
                </a:solidFill>
                <a:effectLst/>
                <a:uLnTx/>
                <a:uFillTx/>
              </a:rPr>
              <a:t> et seq.</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srgbClr val="0079C1"/>
              </a:solidFill>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79C1"/>
                </a:solidFill>
                <a:effectLst/>
                <a:uLnTx/>
                <a:uFillTx/>
              </a:rPr>
              <a:t>Agency must commence investigation as soon as possible, but not later than 24 hours after report—DC Code 4-1301.04</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srgbClr val="0079C1"/>
                </a:solidFill>
                <a:effectLst/>
                <a:uLnTx/>
                <a:uFillTx/>
              </a:rPr>
              <a:t>Initial phase of investigation includes: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smtClean="0">
                <a:ln>
                  <a:noFill/>
                </a:ln>
                <a:solidFill>
                  <a:srgbClr val="0079C1"/>
                </a:solidFill>
                <a:effectLst/>
                <a:uLnTx/>
                <a:uFillTx/>
              </a:rPr>
              <a:t>Seeing the children w/o caretakers,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smtClean="0">
                <a:ln>
                  <a:noFill/>
                </a:ln>
                <a:solidFill>
                  <a:srgbClr val="0079C1"/>
                </a:solidFill>
                <a:effectLst/>
                <a:uLnTx/>
                <a:uFillTx/>
              </a:rPr>
              <a:t>Talking to reporting source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smtClean="0">
                <a:ln>
                  <a:noFill/>
                </a:ln>
                <a:solidFill>
                  <a:srgbClr val="0079C1"/>
                </a:solidFill>
                <a:effectLst/>
                <a:uLnTx/>
                <a:uFillTx/>
              </a:rPr>
              <a:t>Assessing safety of the child</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smtClean="0">
                <a:ln>
                  <a:noFill/>
                </a:ln>
                <a:solidFill>
                  <a:srgbClr val="0079C1"/>
                </a:solidFill>
                <a:effectLst/>
                <a:uLnTx/>
                <a:uFillTx/>
              </a:rPr>
              <a:t>Assessing safety of other children in the care of the alleged abuser</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b="0" i="0" u="none" strike="noStrike" kern="1200" cap="none" spc="0" normalizeH="0" baseline="0" noProof="0" dirty="0" smtClean="0">
              <a:ln>
                <a:noFill/>
              </a:ln>
              <a:solidFill>
                <a:srgbClr val="0079C1"/>
              </a:solidFill>
              <a:effectLst/>
              <a:uLnTx/>
              <a:uFillTx/>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b="0" i="0" u="none" strike="noStrike" kern="1200" cap="none" spc="0" normalizeH="0" baseline="0" noProof="0" dirty="0" smtClean="0">
                <a:ln>
                  <a:noFill/>
                </a:ln>
                <a:solidFill>
                  <a:srgbClr val="0079C1"/>
                </a:solidFill>
                <a:effectLst/>
                <a:uLnTx/>
                <a:uFillTx/>
              </a:rPr>
              <a:t>Investigation must be completed within 30 days of report—DC Code 4-1301.06.  Includes: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smtClean="0">
                <a:ln>
                  <a:noFill/>
                </a:ln>
                <a:solidFill>
                  <a:srgbClr val="0079C1"/>
                </a:solidFill>
                <a:effectLst/>
                <a:uLnTx/>
                <a:uFillTx/>
              </a:rPr>
              <a:t>Nature/extent/cause of abuse or neglect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smtClean="0">
                <a:ln>
                  <a:noFill/>
                </a:ln>
                <a:solidFill>
                  <a:srgbClr val="0079C1"/>
                </a:solidFill>
                <a:effectLst/>
                <a:uLnTx/>
                <a:uFillTx/>
              </a:rPr>
              <a:t>Assessment of mental injury</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smtClean="0">
                <a:ln>
                  <a:noFill/>
                </a:ln>
                <a:solidFill>
                  <a:srgbClr val="0079C1"/>
                </a:solidFill>
                <a:effectLst/>
                <a:uLnTx/>
                <a:uFillTx/>
              </a:rPr>
              <a:t>If abuse is substantiated: person responsible for the abuse, identifying info about all children in the home, conditions of the home, safety risk</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b="0" i="0" u="none" strike="noStrike" kern="1200" cap="none" spc="0" normalizeH="0" baseline="0" noProof="0" dirty="0" smtClean="0">
              <a:ln>
                <a:noFill/>
              </a:ln>
              <a:solidFill>
                <a:srgbClr val="0079C1"/>
              </a:solidFill>
              <a:effectLst/>
              <a:uLnTx/>
              <a:uFillTx/>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b="0" i="0" u="none" strike="noStrike" kern="1200" cap="none" spc="0" normalizeH="0" baseline="0" noProof="0" dirty="0" smtClean="0">
                <a:ln>
                  <a:noFill/>
                </a:ln>
                <a:solidFill>
                  <a:srgbClr val="0079C1"/>
                </a:solidFill>
                <a:effectLst/>
                <a:uLnTx/>
                <a:uFillTx/>
              </a:rPr>
              <a:t>Differential Response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smtClean="0">
                <a:ln>
                  <a:noFill/>
                </a:ln>
                <a:solidFill>
                  <a:srgbClr val="0079C1"/>
                </a:solidFill>
                <a:effectLst/>
                <a:uLnTx/>
                <a:uFillTx/>
              </a:rPr>
              <a:t>Goal is to maintain child safety and provide services for families without involving them in the child welfare system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smtClean="0">
                <a:ln>
                  <a:noFill/>
                </a:ln>
                <a:solidFill>
                  <a:srgbClr val="0079C1"/>
                </a:solidFill>
                <a:effectLst/>
                <a:uLnTx/>
                <a:uFillTx/>
              </a:rPr>
              <a:t>Family Assessment worker evaluates safety risks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smtClean="0">
                <a:ln>
                  <a:noFill/>
                </a:ln>
                <a:solidFill>
                  <a:srgbClr val="0079C1"/>
                </a:solidFill>
                <a:effectLst/>
                <a:uLnTx/>
                <a:uFillTx/>
              </a:rPr>
              <a:t>“Partnering Together”--CFSA, Department of Human Services, and Community </a:t>
            </a:r>
            <a:r>
              <a:rPr kumimoji="0" lang="en-US" b="0" i="0" u="none" strike="noStrike" kern="1200" cap="none" spc="0" normalizeH="0" baseline="0" noProof="0" dirty="0" err="1" smtClean="0">
                <a:ln>
                  <a:noFill/>
                </a:ln>
                <a:solidFill>
                  <a:srgbClr val="0079C1"/>
                </a:solidFill>
                <a:effectLst/>
                <a:uLnTx/>
                <a:uFillTx/>
              </a:rPr>
              <a:t>Collaboratives</a:t>
            </a:r>
            <a:r>
              <a:rPr kumimoji="0" lang="en-US" b="0" i="0" u="none" strike="noStrike" kern="1200" cap="none" spc="0" normalizeH="0" baseline="0" noProof="0" dirty="0" smtClean="0">
                <a:ln>
                  <a:noFill/>
                </a:ln>
                <a:solidFill>
                  <a:srgbClr val="0079C1"/>
                </a:solidFill>
                <a:effectLst/>
                <a:uLnTx/>
                <a:uFillTx/>
              </a:rPr>
              <a:t> work together on case management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dirty="0"/>
          </a:p>
        </p:txBody>
      </p:sp>
      <p:sp>
        <p:nvSpPr>
          <p:cNvPr id="4" name="Slide Number Placeholder 3"/>
          <p:cNvSpPr>
            <a:spLocks noGrp="1"/>
          </p:cNvSpPr>
          <p:nvPr>
            <p:ph type="sldNum" sz="quarter" idx="10"/>
          </p:nvPr>
        </p:nvSpPr>
        <p:spPr/>
        <p:txBody>
          <a:bodyPr/>
          <a:lstStyle/>
          <a:p>
            <a:fld id="{DA710125-7DF2-456B-9D5E-0AE79E614C86}" type="slidenum">
              <a:rPr lang="en-US" smtClean="0"/>
              <a:pPr/>
              <a:t>11</a:t>
            </a:fld>
            <a:endParaRPr lang="en-US" dirty="0"/>
          </a:p>
        </p:txBody>
      </p:sp>
    </p:spTree>
    <p:extLst>
      <p:ext uri="{BB962C8B-B14F-4D97-AF65-F5344CB8AC3E}">
        <p14:creationId xmlns:p14="http://schemas.microsoft.com/office/powerpoint/2010/main" val="285023137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Allison </a:t>
            </a:r>
            <a:endParaRPr lang="en-US" dirty="0"/>
          </a:p>
        </p:txBody>
      </p:sp>
      <p:sp>
        <p:nvSpPr>
          <p:cNvPr id="4" name="Slide Number Placeholder 3"/>
          <p:cNvSpPr>
            <a:spLocks noGrp="1"/>
          </p:cNvSpPr>
          <p:nvPr>
            <p:ph type="sldNum" sz="quarter" idx="10"/>
          </p:nvPr>
        </p:nvSpPr>
        <p:spPr/>
        <p:txBody>
          <a:bodyPr/>
          <a:lstStyle/>
          <a:p>
            <a:fld id="{DA710125-7DF2-456B-9D5E-0AE79E614C86}" type="slidenum">
              <a:rPr lang="en-US" smtClean="0"/>
              <a:pPr/>
              <a:t>88</a:t>
            </a:fld>
            <a:endParaRPr lang="en-US"/>
          </a:p>
        </p:txBody>
      </p:sp>
    </p:spTree>
    <p:extLst>
      <p:ext uri="{BB962C8B-B14F-4D97-AF65-F5344CB8AC3E}">
        <p14:creationId xmlns:p14="http://schemas.microsoft.com/office/powerpoint/2010/main" val="55621732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dirty="0" smtClean="0"/>
              <a:t>Pre-trial statement -</a:t>
            </a:r>
            <a:r>
              <a:rPr lang="en-US" baseline="0" dirty="0" smtClean="0"/>
              <a:t> - burden is on petitioner’s counsel to draft and circulate.</a:t>
            </a:r>
          </a:p>
          <a:p>
            <a:endParaRPr lang="en-US" baseline="0" dirty="0" smtClean="0"/>
          </a:p>
          <a:p>
            <a:r>
              <a:rPr lang="en-US" baseline="0" dirty="0" smtClean="0"/>
              <a:t>How do you get adoption subpoenas? Email the law clerk!!!</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Tab</a:t>
            </a:r>
            <a:r>
              <a:rPr lang="en-US" baseline="0" dirty="0" smtClean="0"/>
              <a:t> 4.c – Practical Tips for Discovery</a:t>
            </a:r>
            <a:endParaRPr lang="en-US" dirty="0" smtClean="0"/>
          </a:p>
          <a:p>
            <a:endParaRPr lang="en-US" dirty="0"/>
          </a:p>
        </p:txBody>
      </p:sp>
      <p:sp>
        <p:nvSpPr>
          <p:cNvPr id="4" name="Slide Number Placeholder 3"/>
          <p:cNvSpPr>
            <a:spLocks noGrp="1"/>
          </p:cNvSpPr>
          <p:nvPr>
            <p:ph type="sldNum" sz="quarter" idx="10"/>
          </p:nvPr>
        </p:nvSpPr>
        <p:spPr/>
        <p:txBody>
          <a:bodyPr/>
          <a:lstStyle/>
          <a:p>
            <a:fld id="{DA710125-7DF2-456B-9D5E-0AE79E614C86}" type="slidenum">
              <a:rPr lang="en-US" smtClean="0"/>
              <a:pPr/>
              <a:t>89</a:t>
            </a:fld>
            <a:endParaRPr lang="en-US"/>
          </a:p>
        </p:txBody>
      </p:sp>
    </p:spTree>
    <p:extLst>
      <p:ext uri="{BB962C8B-B14F-4D97-AF65-F5344CB8AC3E}">
        <p14:creationId xmlns:p14="http://schemas.microsoft.com/office/powerpoint/2010/main" val="360940671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en-US" sz="1900" b="1" dirty="0" smtClean="0">
              <a:latin typeface="Times New Roman" pitchFamily="18" charset="0"/>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900" b="1" dirty="0" smtClean="0">
                <a:latin typeface="Times New Roman" pitchFamily="18" charset="0"/>
              </a:rPr>
              <a:t>In the past, DC has not allowed for so-called “Open Adoptions” which may incorporate into the final decree of adoption provisions allowing for or ordering visitation or information sharing with the biological parents or other legally enforceable rights.   </a:t>
            </a:r>
            <a:endParaRPr lang="en-US" sz="2100" b="1" dirty="0" smtClean="0">
              <a:latin typeface="Times New Roman" pitchFamily="18" charset="0"/>
            </a:endParaRPr>
          </a:p>
          <a:p>
            <a:endParaRPr lang="en-US" dirty="0"/>
          </a:p>
        </p:txBody>
      </p:sp>
      <p:sp>
        <p:nvSpPr>
          <p:cNvPr id="4" name="Slide Number Placeholder 3"/>
          <p:cNvSpPr>
            <a:spLocks noGrp="1"/>
          </p:cNvSpPr>
          <p:nvPr>
            <p:ph type="sldNum" sz="quarter" idx="10"/>
          </p:nvPr>
        </p:nvSpPr>
        <p:spPr/>
        <p:txBody>
          <a:bodyPr/>
          <a:lstStyle/>
          <a:p>
            <a:fld id="{DA710125-7DF2-456B-9D5E-0AE79E614C86}" type="slidenum">
              <a:rPr lang="en-US" smtClean="0"/>
              <a:pPr/>
              <a:t>90</a:t>
            </a:fld>
            <a:endParaRPr lang="en-US"/>
          </a:p>
        </p:txBody>
      </p:sp>
    </p:spTree>
    <p:extLst>
      <p:ext uri="{BB962C8B-B14F-4D97-AF65-F5344CB8AC3E}">
        <p14:creationId xmlns:p14="http://schemas.microsoft.com/office/powerpoint/2010/main" val="174322046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dirty="0" smtClean="0"/>
              <a:t>Judge may ask you to draft FOF, COL. </a:t>
            </a:r>
            <a:r>
              <a:rPr lang="en-US" baseline="0" dirty="0" smtClean="0"/>
              <a:t> Thus, it is important to take really good notes during trial! May be good to have a second person with a laptop (or fast handwriting) into trial.  </a:t>
            </a:r>
          </a:p>
          <a:p>
            <a:endParaRPr lang="en-US" baseline="0" dirty="0" smtClean="0"/>
          </a:p>
        </p:txBody>
      </p:sp>
      <p:sp>
        <p:nvSpPr>
          <p:cNvPr id="4" name="Slide Number Placeholder 3"/>
          <p:cNvSpPr>
            <a:spLocks noGrp="1"/>
          </p:cNvSpPr>
          <p:nvPr>
            <p:ph type="sldNum" sz="quarter" idx="10"/>
          </p:nvPr>
        </p:nvSpPr>
        <p:spPr/>
        <p:txBody>
          <a:bodyPr/>
          <a:lstStyle/>
          <a:p>
            <a:fld id="{DA710125-7DF2-456B-9D5E-0AE79E614C86}" type="slidenum">
              <a:rPr lang="en-US" smtClean="0"/>
              <a:pPr/>
              <a:t>91</a:t>
            </a:fld>
            <a:endParaRPr lang="en-US"/>
          </a:p>
        </p:txBody>
      </p:sp>
    </p:spTree>
    <p:extLst>
      <p:ext uri="{BB962C8B-B14F-4D97-AF65-F5344CB8AC3E}">
        <p14:creationId xmlns:p14="http://schemas.microsoft.com/office/powerpoint/2010/main" val="356947207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dirty="0" smtClean="0"/>
              <a:t>Private courtroom ceremony versus Adoption</a:t>
            </a:r>
            <a:r>
              <a:rPr lang="en-US" baseline="0" dirty="0" smtClean="0"/>
              <a:t> Day versus finalization from chambers. CUPCAKES!</a:t>
            </a:r>
            <a:endParaRPr lang="en-US" dirty="0"/>
          </a:p>
        </p:txBody>
      </p:sp>
      <p:sp>
        <p:nvSpPr>
          <p:cNvPr id="4" name="Slide Number Placeholder 3"/>
          <p:cNvSpPr>
            <a:spLocks noGrp="1"/>
          </p:cNvSpPr>
          <p:nvPr>
            <p:ph type="sldNum" sz="quarter" idx="10"/>
          </p:nvPr>
        </p:nvSpPr>
        <p:spPr/>
        <p:txBody>
          <a:bodyPr/>
          <a:lstStyle/>
          <a:p>
            <a:fld id="{DA710125-7DF2-456B-9D5E-0AE79E614C86}" type="slidenum">
              <a:rPr lang="en-US" smtClean="0"/>
              <a:pPr/>
              <a:t>92</a:t>
            </a:fld>
            <a:endParaRPr lang="en-US"/>
          </a:p>
        </p:txBody>
      </p:sp>
    </p:spTree>
    <p:extLst>
      <p:ext uri="{BB962C8B-B14F-4D97-AF65-F5344CB8AC3E}">
        <p14:creationId xmlns:p14="http://schemas.microsoft.com/office/powerpoint/2010/main" val="402406885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A710125-7DF2-456B-9D5E-0AE79E614C86}" type="slidenum">
              <a:rPr lang="en-US" smtClean="0"/>
              <a:pPr/>
              <a:t>93</a:t>
            </a:fld>
            <a:endParaRPr lang="en-US"/>
          </a:p>
        </p:txBody>
      </p:sp>
    </p:spTree>
    <p:extLst>
      <p:ext uri="{BB962C8B-B14F-4D97-AF65-F5344CB8AC3E}">
        <p14:creationId xmlns:p14="http://schemas.microsoft.com/office/powerpoint/2010/main" val="31168971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a:defRPr/>
            </a:pPr>
            <a:endParaRPr lang="en-US" sz="1300" b="1" dirty="0" smtClean="0"/>
          </a:p>
          <a:p>
            <a:pPr marL="0" marR="0" indent="0" algn="l" defTabSz="966612" rtl="0" eaLnBrk="1" fontAlgn="auto" latinLnBrk="0" hangingPunct="1">
              <a:lnSpc>
                <a:spcPct val="100000"/>
              </a:lnSpc>
              <a:spcBef>
                <a:spcPts val="0"/>
              </a:spcBef>
              <a:spcAft>
                <a:spcPts val="0"/>
              </a:spcAft>
              <a:buClrTx/>
              <a:buSzTx/>
              <a:buFontTx/>
              <a:buNone/>
              <a:tabLst/>
              <a:defRPr/>
            </a:pPr>
            <a:r>
              <a:rPr lang="en-US" sz="1300" b="1" dirty="0" smtClean="0"/>
              <a:t>Tab 8: Statute citation</a:t>
            </a:r>
            <a:r>
              <a:rPr lang="en-US" sz="1300" b="1" baseline="0" dirty="0" smtClean="0"/>
              <a:t> and</a:t>
            </a:r>
            <a:r>
              <a:rPr lang="en-US" sz="1300" b="1" dirty="0" smtClean="0"/>
              <a:t> guardianship primer</a:t>
            </a:r>
          </a:p>
          <a:p>
            <a:pPr defTabSz="966612">
              <a:defRPr/>
            </a:pPr>
            <a:endParaRPr lang="en-US" sz="1300" b="1" dirty="0" smtClean="0"/>
          </a:p>
          <a:p>
            <a:pPr defTabSz="966612">
              <a:defRPr/>
            </a:pPr>
            <a:r>
              <a:rPr lang="en-US" sz="1300" b="1" dirty="0" smtClean="0"/>
              <a:t>Parents retain certain rights,</a:t>
            </a:r>
            <a:r>
              <a:rPr lang="en-US" sz="1300" b="1" baseline="0" dirty="0" smtClean="0"/>
              <a:t> including reasonable visitation, choose religion of the child, responsibility to $ support, inheritance</a:t>
            </a:r>
            <a:endParaRPr lang="en-US" sz="1300" b="1" dirty="0" smtClean="0"/>
          </a:p>
          <a:p>
            <a:pPr defTabSz="966612">
              <a:defRPr/>
            </a:pPr>
            <a:r>
              <a:rPr lang="en-US" sz="1300" b="1" dirty="0" smtClean="0"/>
              <a:t>A successor guardian is often designated.</a:t>
            </a:r>
          </a:p>
          <a:p>
            <a:pPr defTabSz="966612">
              <a:defRPr/>
            </a:pPr>
            <a:r>
              <a:rPr lang="en-US" sz="1300" b="1" dirty="0" smtClean="0"/>
              <a:t>Guardian may not relocate over 100 miles from residence at time order entered w/o notice to court and parties</a:t>
            </a:r>
          </a:p>
          <a:p>
            <a:pPr defTabSz="966612">
              <a:defRPr/>
            </a:pPr>
            <a:endParaRPr lang="en-US" sz="1300" b="1" dirty="0" smtClean="0"/>
          </a:p>
          <a:p>
            <a:endParaRPr lang="en-US" dirty="0"/>
          </a:p>
        </p:txBody>
      </p:sp>
      <p:sp>
        <p:nvSpPr>
          <p:cNvPr id="4" name="Slide Number Placeholder 3"/>
          <p:cNvSpPr>
            <a:spLocks noGrp="1"/>
          </p:cNvSpPr>
          <p:nvPr>
            <p:ph type="sldNum" sz="quarter" idx="10"/>
          </p:nvPr>
        </p:nvSpPr>
        <p:spPr/>
        <p:txBody>
          <a:bodyPr/>
          <a:lstStyle/>
          <a:p>
            <a:fld id="{DA710125-7DF2-456B-9D5E-0AE79E614C86}" type="slidenum">
              <a:rPr lang="en-US" smtClean="0"/>
              <a:pPr/>
              <a:t>95</a:t>
            </a:fld>
            <a:endParaRPr lang="en-US"/>
          </a:p>
        </p:txBody>
      </p:sp>
    </p:spTree>
    <p:extLst>
      <p:ext uri="{BB962C8B-B14F-4D97-AF65-F5344CB8AC3E}">
        <p14:creationId xmlns:p14="http://schemas.microsoft.com/office/powerpoint/2010/main" val="275472616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Allison</a:t>
            </a:r>
          </a:p>
          <a:p>
            <a:endParaRPr lang="en-US" dirty="0" smtClean="0"/>
          </a:p>
          <a:p>
            <a:r>
              <a:rPr lang="en-US" dirty="0" smtClean="0"/>
              <a:t>Can’t re-enter foster</a:t>
            </a:r>
            <a:r>
              <a:rPr lang="en-US" baseline="0" dirty="0" smtClean="0"/>
              <a:t> care after 18, but court can modify up to 21 with child’s consent </a:t>
            </a:r>
          </a:p>
          <a:p>
            <a:endParaRPr lang="en-US" baseline="0" dirty="0" smtClean="0"/>
          </a:p>
          <a:p>
            <a:r>
              <a:rPr lang="en-US" baseline="0" dirty="0" smtClean="0"/>
              <a:t>NOTE: The lower burden of proof because this is not an equivalent infringement on parents rights – parents still retain some </a:t>
            </a:r>
            <a:r>
              <a:rPr lang="en-US" baseline="0" dirty="0" err="1" smtClean="0"/>
              <a:t>rightrs</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DA710125-7DF2-456B-9D5E-0AE79E614C86}" type="slidenum">
              <a:rPr lang="en-US" smtClean="0"/>
              <a:pPr/>
              <a:t>96</a:t>
            </a:fld>
            <a:endParaRPr lang="en-US"/>
          </a:p>
        </p:txBody>
      </p:sp>
    </p:spTree>
    <p:extLst>
      <p:ext uri="{BB962C8B-B14F-4D97-AF65-F5344CB8AC3E}">
        <p14:creationId xmlns:p14="http://schemas.microsoft.com/office/powerpoint/2010/main" val="184463700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dirty="0" smtClean="0"/>
              <a:t>Go</a:t>
            </a:r>
            <a:r>
              <a:rPr lang="en-US" baseline="0" dirty="0" smtClean="0"/>
              <a:t> back to the slide about Building your adoption case – all the same steps</a:t>
            </a:r>
            <a:endParaRPr lang="en-US" dirty="0"/>
          </a:p>
        </p:txBody>
      </p:sp>
      <p:sp>
        <p:nvSpPr>
          <p:cNvPr id="4" name="Slide Number Placeholder 3"/>
          <p:cNvSpPr>
            <a:spLocks noGrp="1"/>
          </p:cNvSpPr>
          <p:nvPr>
            <p:ph type="sldNum" sz="quarter" idx="10"/>
          </p:nvPr>
        </p:nvSpPr>
        <p:spPr/>
        <p:txBody>
          <a:bodyPr/>
          <a:lstStyle/>
          <a:p>
            <a:fld id="{DA710125-7DF2-456B-9D5E-0AE79E614C86}" type="slidenum">
              <a:rPr lang="en-US" smtClean="0"/>
              <a:pPr/>
              <a:t>97</a:t>
            </a:fld>
            <a:endParaRPr lang="en-US"/>
          </a:p>
        </p:txBody>
      </p:sp>
    </p:spTree>
    <p:extLst>
      <p:ext uri="{BB962C8B-B14F-4D97-AF65-F5344CB8AC3E}">
        <p14:creationId xmlns:p14="http://schemas.microsoft.com/office/powerpoint/2010/main" val="63918585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a:t>
            </a:r>
            <a:r>
              <a:rPr lang="en-US" baseline="0" dirty="0" smtClean="0"/>
              <a:t> back to the slide about Building your adoption case – all the same steps</a:t>
            </a:r>
            <a:endParaRPr lang="en-US" dirty="0"/>
          </a:p>
        </p:txBody>
      </p:sp>
      <p:sp>
        <p:nvSpPr>
          <p:cNvPr id="4" name="Slide Number Placeholder 3"/>
          <p:cNvSpPr>
            <a:spLocks noGrp="1"/>
          </p:cNvSpPr>
          <p:nvPr>
            <p:ph type="sldNum" sz="quarter" idx="10"/>
          </p:nvPr>
        </p:nvSpPr>
        <p:spPr/>
        <p:txBody>
          <a:bodyPr/>
          <a:lstStyle/>
          <a:p>
            <a:fld id="{DA710125-7DF2-456B-9D5E-0AE79E614C86}" type="slidenum">
              <a:rPr lang="en-US" smtClean="0"/>
              <a:pPr/>
              <a:t>98</a:t>
            </a:fld>
            <a:endParaRPr lang="en-US"/>
          </a:p>
        </p:txBody>
      </p:sp>
    </p:spTree>
    <p:extLst>
      <p:ext uri="{BB962C8B-B14F-4D97-AF65-F5344CB8AC3E}">
        <p14:creationId xmlns:p14="http://schemas.microsoft.com/office/powerpoint/2010/main" val="37119000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noProof="0" dirty="0" smtClean="0">
                <a:ln>
                  <a:noFill/>
                </a:ln>
                <a:solidFill>
                  <a:srgbClr val="0079C1"/>
                </a:solidFill>
                <a:effectLst/>
                <a:uLnTx/>
                <a:uFillTx/>
              </a:rPr>
              <a:t>Report</a:t>
            </a:r>
            <a:r>
              <a:rPr kumimoji="0" lang="en-US" sz="1200" b="0" i="0" u="none" strike="noStrike" kern="1200" cap="none" spc="0" normalizeH="0" baseline="0" noProof="0" dirty="0" smtClean="0">
                <a:ln>
                  <a:noFill/>
                </a:ln>
                <a:solidFill>
                  <a:srgbClr val="0079C1"/>
                </a:solidFill>
                <a:effectLst/>
                <a:uLnTx/>
                <a:uFillTx/>
              </a:rPr>
              <a:t> can come from anyone, including mandatory reporters.  Lawyers are NOT mandatory reporters.</a:t>
            </a:r>
            <a:endParaRPr kumimoji="0" lang="en-US" sz="1200" b="0" i="0" u="none" strike="noStrike" kern="1200" cap="none" spc="0" normalizeH="0" noProof="0" dirty="0" smtClean="0">
              <a:ln>
                <a:noFill/>
              </a:ln>
              <a:solidFill>
                <a:srgbClr val="0079C1"/>
              </a:solidFill>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noProof="0" dirty="0" smtClean="0">
              <a:ln>
                <a:noFill/>
              </a:ln>
              <a:solidFill>
                <a:srgbClr val="0079C1"/>
              </a:solidFill>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noProof="0" dirty="0" smtClean="0">
                <a:ln>
                  <a:noFill/>
                </a:ln>
                <a:solidFill>
                  <a:srgbClr val="0079C1"/>
                </a:solidFill>
                <a:effectLst/>
                <a:uLnTx/>
                <a:uFillTx/>
              </a:rPr>
              <a:t>DC Code 4-1301.1</a:t>
            </a:r>
            <a:r>
              <a:rPr kumimoji="0" lang="en-US" sz="1200" b="0" i="0" u="none" strike="noStrike" kern="1200" cap="none" spc="0" normalizeH="0" baseline="0" noProof="0" dirty="0" smtClean="0">
                <a:ln>
                  <a:noFill/>
                </a:ln>
                <a:solidFill>
                  <a:srgbClr val="0079C1"/>
                </a:solidFill>
                <a:effectLst/>
                <a:uLnTx/>
                <a:uFillTx/>
              </a:rPr>
              <a:t> et seq.</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srgbClr val="0079C1"/>
              </a:solidFill>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79C1"/>
                </a:solidFill>
                <a:effectLst/>
                <a:uLnTx/>
                <a:uFillTx/>
              </a:rPr>
              <a:t>Agency must commence investigation as soon as possible, but not later than 24 hours after report—DC Code 4-1301.04</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srgbClr val="0079C1"/>
                </a:solidFill>
                <a:effectLst/>
                <a:uLnTx/>
                <a:uFillTx/>
              </a:rPr>
              <a:t>Initial phase of investigation includes: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smtClean="0">
                <a:ln>
                  <a:noFill/>
                </a:ln>
                <a:solidFill>
                  <a:srgbClr val="0079C1"/>
                </a:solidFill>
                <a:effectLst/>
                <a:uLnTx/>
                <a:uFillTx/>
              </a:rPr>
              <a:t>Seeing the children w/o caretakers,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smtClean="0">
                <a:ln>
                  <a:noFill/>
                </a:ln>
                <a:solidFill>
                  <a:srgbClr val="0079C1"/>
                </a:solidFill>
                <a:effectLst/>
                <a:uLnTx/>
                <a:uFillTx/>
              </a:rPr>
              <a:t>Talking to reporting source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smtClean="0">
                <a:ln>
                  <a:noFill/>
                </a:ln>
                <a:solidFill>
                  <a:srgbClr val="0079C1"/>
                </a:solidFill>
                <a:effectLst/>
                <a:uLnTx/>
                <a:uFillTx/>
              </a:rPr>
              <a:t>Assessing safety of the child</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smtClean="0">
                <a:ln>
                  <a:noFill/>
                </a:ln>
                <a:solidFill>
                  <a:srgbClr val="0079C1"/>
                </a:solidFill>
                <a:effectLst/>
                <a:uLnTx/>
                <a:uFillTx/>
              </a:rPr>
              <a:t>Assessing safety of other children in the care of the alleged abuser</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b="0" i="0" u="none" strike="noStrike" kern="1200" cap="none" spc="0" normalizeH="0" baseline="0" noProof="0" dirty="0" smtClean="0">
              <a:ln>
                <a:noFill/>
              </a:ln>
              <a:solidFill>
                <a:srgbClr val="0079C1"/>
              </a:solidFill>
              <a:effectLst/>
              <a:uLnTx/>
              <a:uFillTx/>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b="0" i="0" u="none" strike="noStrike" kern="1200" cap="none" spc="0" normalizeH="0" baseline="0" noProof="0" dirty="0" smtClean="0">
                <a:ln>
                  <a:noFill/>
                </a:ln>
                <a:solidFill>
                  <a:srgbClr val="0079C1"/>
                </a:solidFill>
                <a:effectLst/>
                <a:uLnTx/>
                <a:uFillTx/>
              </a:rPr>
              <a:t>Investigation must be completed within 30 days of report—DC Code 4-1301.06.  Includes: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smtClean="0">
                <a:ln>
                  <a:noFill/>
                </a:ln>
                <a:solidFill>
                  <a:srgbClr val="0079C1"/>
                </a:solidFill>
                <a:effectLst/>
                <a:uLnTx/>
                <a:uFillTx/>
              </a:rPr>
              <a:t>Nature/extent/cause of abuse or neglect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smtClean="0">
                <a:ln>
                  <a:noFill/>
                </a:ln>
                <a:solidFill>
                  <a:srgbClr val="0079C1"/>
                </a:solidFill>
                <a:effectLst/>
                <a:uLnTx/>
                <a:uFillTx/>
              </a:rPr>
              <a:t>Assessment of mental injury</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smtClean="0">
                <a:ln>
                  <a:noFill/>
                </a:ln>
                <a:solidFill>
                  <a:srgbClr val="0079C1"/>
                </a:solidFill>
                <a:effectLst/>
                <a:uLnTx/>
                <a:uFillTx/>
              </a:rPr>
              <a:t>If abuse is substantiated: person responsible for the abuse, identifying info about all children in the home, conditions of the home, safety risk</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b="0" i="0" u="none" strike="noStrike" kern="1200" cap="none" spc="0" normalizeH="0" baseline="0" noProof="0" dirty="0" smtClean="0">
              <a:ln>
                <a:noFill/>
              </a:ln>
              <a:solidFill>
                <a:srgbClr val="0079C1"/>
              </a:solidFill>
              <a:effectLst/>
              <a:uLnTx/>
              <a:uFillTx/>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b="0" i="0" u="none" strike="noStrike" kern="1200" cap="none" spc="0" normalizeH="0" baseline="0" noProof="0" dirty="0" smtClean="0">
                <a:ln>
                  <a:noFill/>
                </a:ln>
                <a:solidFill>
                  <a:srgbClr val="0079C1"/>
                </a:solidFill>
                <a:effectLst/>
                <a:uLnTx/>
                <a:uFillTx/>
              </a:rPr>
              <a:t>Differential Response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smtClean="0">
                <a:ln>
                  <a:noFill/>
                </a:ln>
                <a:solidFill>
                  <a:srgbClr val="0079C1"/>
                </a:solidFill>
                <a:effectLst/>
                <a:uLnTx/>
                <a:uFillTx/>
              </a:rPr>
              <a:t>Goal is to maintain child safety and provide services for families without involving them in the child welfare system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smtClean="0">
                <a:ln>
                  <a:noFill/>
                </a:ln>
                <a:solidFill>
                  <a:srgbClr val="0079C1"/>
                </a:solidFill>
                <a:effectLst/>
                <a:uLnTx/>
                <a:uFillTx/>
              </a:rPr>
              <a:t>Family Assessment worker evaluates safety risks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smtClean="0">
                <a:ln>
                  <a:noFill/>
                </a:ln>
                <a:solidFill>
                  <a:srgbClr val="0079C1"/>
                </a:solidFill>
                <a:effectLst/>
                <a:uLnTx/>
                <a:uFillTx/>
              </a:rPr>
              <a:t>“Partnering Together”--CFSA, Department of Human Services, and Community </a:t>
            </a:r>
            <a:r>
              <a:rPr kumimoji="0" lang="en-US" b="0" i="0" u="none" strike="noStrike" kern="1200" cap="none" spc="0" normalizeH="0" baseline="0" noProof="0" dirty="0" err="1" smtClean="0">
                <a:ln>
                  <a:noFill/>
                </a:ln>
                <a:solidFill>
                  <a:srgbClr val="0079C1"/>
                </a:solidFill>
                <a:effectLst/>
                <a:uLnTx/>
                <a:uFillTx/>
              </a:rPr>
              <a:t>Collaboratives</a:t>
            </a:r>
            <a:r>
              <a:rPr kumimoji="0" lang="en-US" b="0" i="0" u="none" strike="noStrike" kern="1200" cap="none" spc="0" normalizeH="0" baseline="0" noProof="0" dirty="0" smtClean="0">
                <a:ln>
                  <a:noFill/>
                </a:ln>
                <a:solidFill>
                  <a:srgbClr val="0079C1"/>
                </a:solidFill>
                <a:effectLst/>
                <a:uLnTx/>
                <a:uFillTx/>
              </a:rPr>
              <a:t> work together on case management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dirty="0"/>
          </a:p>
        </p:txBody>
      </p:sp>
      <p:sp>
        <p:nvSpPr>
          <p:cNvPr id="4" name="Slide Number Placeholder 3"/>
          <p:cNvSpPr>
            <a:spLocks noGrp="1"/>
          </p:cNvSpPr>
          <p:nvPr>
            <p:ph type="sldNum" sz="quarter" idx="10"/>
          </p:nvPr>
        </p:nvSpPr>
        <p:spPr/>
        <p:txBody>
          <a:bodyPr/>
          <a:lstStyle/>
          <a:p>
            <a:fld id="{DA710125-7DF2-456B-9D5E-0AE79E614C86}" type="slidenum">
              <a:rPr lang="en-US" smtClean="0"/>
              <a:pPr/>
              <a:t>12</a:t>
            </a:fld>
            <a:endParaRPr lang="en-US" dirty="0"/>
          </a:p>
        </p:txBody>
      </p:sp>
    </p:spTree>
    <p:extLst>
      <p:ext uri="{BB962C8B-B14F-4D97-AF65-F5344CB8AC3E}">
        <p14:creationId xmlns:p14="http://schemas.microsoft.com/office/powerpoint/2010/main" val="221647500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Tracks</a:t>
            </a:r>
            <a:r>
              <a:rPr lang="en-US" baseline="0" dirty="0" smtClean="0"/>
              <a:t> TPR statute that we apply in adoptions</a:t>
            </a:r>
            <a:endParaRPr lang="en-US" dirty="0"/>
          </a:p>
        </p:txBody>
      </p:sp>
      <p:sp>
        <p:nvSpPr>
          <p:cNvPr id="4" name="Slide Number Placeholder 3"/>
          <p:cNvSpPr>
            <a:spLocks noGrp="1"/>
          </p:cNvSpPr>
          <p:nvPr>
            <p:ph type="sldNum" sz="quarter" idx="10"/>
          </p:nvPr>
        </p:nvSpPr>
        <p:spPr/>
        <p:txBody>
          <a:bodyPr/>
          <a:lstStyle/>
          <a:p>
            <a:fld id="{DA710125-7DF2-456B-9D5E-0AE79E614C86}" type="slidenum">
              <a:rPr lang="en-US" smtClean="0"/>
              <a:pPr/>
              <a:t>99</a:t>
            </a:fld>
            <a:endParaRPr lang="en-US"/>
          </a:p>
        </p:txBody>
      </p:sp>
    </p:spTree>
    <p:extLst>
      <p:ext uri="{BB962C8B-B14F-4D97-AF65-F5344CB8AC3E}">
        <p14:creationId xmlns:p14="http://schemas.microsoft.com/office/powerpoint/2010/main" val="301838782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A710125-7DF2-456B-9D5E-0AE79E614C86}" type="slidenum">
              <a:rPr lang="en-US" smtClean="0"/>
              <a:pPr/>
              <a:t>100</a:t>
            </a:fld>
            <a:endParaRPr lang="en-US"/>
          </a:p>
        </p:txBody>
      </p:sp>
    </p:spTree>
    <p:extLst>
      <p:ext uri="{BB962C8B-B14F-4D97-AF65-F5344CB8AC3E}">
        <p14:creationId xmlns:p14="http://schemas.microsoft.com/office/powerpoint/2010/main" val="27255505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A710125-7DF2-456B-9D5E-0AE79E614C86}" type="slidenum">
              <a:rPr lang="en-US" smtClean="0"/>
              <a:pPr/>
              <a:t>101</a:t>
            </a:fld>
            <a:endParaRPr lang="en-US"/>
          </a:p>
        </p:txBody>
      </p:sp>
    </p:spTree>
    <p:extLst>
      <p:ext uri="{BB962C8B-B14F-4D97-AF65-F5344CB8AC3E}">
        <p14:creationId xmlns:p14="http://schemas.microsoft.com/office/powerpoint/2010/main" val="173107120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A710125-7DF2-456B-9D5E-0AE79E614C86}" type="slidenum">
              <a:rPr lang="en-US" smtClean="0"/>
              <a:pPr/>
              <a:t>102</a:t>
            </a:fld>
            <a:endParaRPr lang="en-US"/>
          </a:p>
        </p:txBody>
      </p:sp>
    </p:spTree>
    <p:extLst>
      <p:ext uri="{BB962C8B-B14F-4D97-AF65-F5344CB8AC3E}">
        <p14:creationId xmlns:p14="http://schemas.microsoft.com/office/powerpoint/2010/main" val="308117901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REFER TO CD Manual: Tab 7 for Adoption</a:t>
            </a:r>
            <a:r>
              <a:rPr lang="en-US" baseline="0" dirty="0" smtClean="0"/>
              <a:t> subsidy, Tab 10 for Guardianship subsidy</a:t>
            </a:r>
            <a:endParaRPr lang="en-US" dirty="0"/>
          </a:p>
        </p:txBody>
      </p:sp>
      <p:sp>
        <p:nvSpPr>
          <p:cNvPr id="4" name="Slide Number Placeholder 3"/>
          <p:cNvSpPr>
            <a:spLocks noGrp="1"/>
          </p:cNvSpPr>
          <p:nvPr>
            <p:ph type="sldNum" sz="quarter" idx="10"/>
          </p:nvPr>
        </p:nvSpPr>
        <p:spPr/>
        <p:txBody>
          <a:bodyPr/>
          <a:lstStyle/>
          <a:p>
            <a:fld id="{DA710125-7DF2-456B-9D5E-0AE79E614C86}" type="slidenum">
              <a:rPr lang="en-US" smtClean="0"/>
              <a:pPr/>
              <a:t>105</a:t>
            </a:fld>
            <a:endParaRPr lang="en-US" dirty="0"/>
          </a:p>
        </p:txBody>
      </p:sp>
    </p:spTree>
    <p:extLst>
      <p:ext uri="{BB962C8B-B14F-4D97-AF65-F5344CB8AC3E}">
        <p14:creationId xmlns:p14="http://schemas.microsoft.com/office/powerpoint/2010/main" val="405893457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A710125-7DF2-456B-9D5E-0AE79E614C86}" type="slidenum">
              <a:rPr lang="en-US" smtClean="0"/>
              <a:pPr/>
              <a:t>106</a:t>
            </a:fld>
            <a:endParaRPr lang="en-US" dirty="0"/>
          </a:p>
        </p:txBody>
      </p:sp>
    </p:spTree>
    <p:extLst>
      <p:ext uri="{BB962C8B-B14F-4D97-AF65-F5344CB8AC3E}">
        <p14:creationId xmlns:p14="http://schemas.microsoft.com/office/powerpoint/2010/main" val="202601004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Payment made through direct deposit</a:t>
            </a:r>
            <a:r>
              <a:rPr lang="en-US" baseline="0" dirty="0" smtClean="0"/>
              <a:t> to </a:t>
            </a:r>
            <a:r>
              <a:rPr lang="en-US" dirty="0" smtClean="0"/>
              <a:t>Citibank account.</a:t>
            </a:r>
            <a:r>
              <a:rPr lang="en-US" baseline="0" dirty="0" smtClean="0"/>
              <a:t> Caregivers have Citibank cards. </a:t>
            </a:r>
            <a:endParaRPr lang="en-US" dirty="0"/>
          </a:p>
        </p:txBody>
      </p:sp>
      <p:sp>
        <p:nvSpPr>
          <p:cNvPr id="4" name="Slide Number Placeholder 3"/>
          <p:cNvSpPr>
            <a:spLocks noGrp="1"/>
          </p:cNvSpPr>
          <p:nvPr>
            <p:ph type="sldNum" sz="quarter" idx="10"/>
          </p:nvPr>
        </p:nvSpPr>
        <p:spPr/>
        <p:txBody>
          <a:bodyPr/>
          <a:lstStyle/>
          <a:p>
            <a:fld id="{DA710125-7DF2-456B-9D5E-0AE79E614C86}" type="slidenum">
              <a:rPr lang="en-US" smtClean="0"/>
              <a:pPr/>
              <a:t>107</a:t>
            </a:fld>
            <a:endParaRPr lang="en-US" dirty="0"/>
          </a:p>
        </p:txBody>
      </p:sp>
    </p:spTree>
    <p:extLst>
      <p:ext uri="{BB962C8B-B14F-4D97-AF65-F5344CB8AC3E}">
        <p14:creationId xmlns:p14="http://schemas.microsoft.com/office/powerpoint/2010/main" val="89238559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 – confusing that scale we use</a:t>
            </a:r>
            <a:r>
              <a:rPr lang="en-US" baseline="0" dirty="0" smtClean="0"/>
              <a:t> for </a:t>
            </a:r>
            <a:r>
              <a:rPr lang="en-US" dirty="0" smtClean="0"/>
              <a:t>subsidy rates are based on foster care rates</a:t>
            </a:r>
          </a:p>
          <a:p>
            <a:endParaRPr lang="en-US" dirty="0" smtClean="0"/>
          </a:p>
          <a:p>
            <a:r>
              <a:rPr lang="en-US" dirty="0" smtClean="0"/>
              <a:t>Automatic bump at age 12</a:t>
            </a:r>
          </a:p>
          <a:p>
            <a:endParaRPr lang="en-US" dirty="0" smtClean="0"/>
          </a:p>
          <a:p>
            <a:r>
              <a:rPr lang="en-US" dirty="0" smtClean="0"/>
              <a:t>COLA every January</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DA710125-7DF2-456B-9D5E-0AE79E614C86}" type="slidenum">
              <a:rPr lang="en-US" smtClean="0"/>
              <a:pPr/>
              <a:t>108</a:t>
            </a:fld>
            <a:endParaRPr lang="en-US" dirty="0"/>
          </a:p>
        </p:txBody>
      </p:sp>
    </p:spTree>
    <p:extLst>
      <p:ext uri="{BB962C8B-B14F-4D97-AF65-F5344CB8AC3E}">
        <p14:creationId xmlns:p14="http://schemas.microsoft.com/office/powerpoint/2010/main" val="131460913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Special Needs:</a:t>
            </a:r>
          </a:p>
          <a:p>
            <a:pPr marL="216233" indent="-216233">
              <a:buFont typeface="+mj-lt"/>
              <a:buAutoNum type="alphaLcParenR"/>
            </a:pPr>
            <a:r>
              <a:rPr lang="en-US" dirty="0" smtClean="0"/>
              <a:t>Chronic</a:t>
            </a:r>
            <a:r>
              <a:rPr lang="en-US" baseline="0" dirty="0" smtClean="0"/>
              <a:t> medically diagnosed disability that substantially limits a major life activity</a:t>
            </a:r>
          </a:p>
          <a:p>
            <a:pPr marL="216233" indent="-216233">
              <a:buFont typeface="+mj-lt"/>
              <a:buAutoNum type="alphaLcParenR"/>
            </a:pPr>
            <a:r>
              <a:rPr lang="en-US" baseline="0" dirty="0" smtClean="0"/>
              <a:t>Psychiatric condition which impairs mental, intellectual, or social functioning</a:t>
            </a:r>
          </a:p>
          <a:p>
            <a:pPr marL="216233" indent="-216233">
              <a:buFont typeface="+mj-lt"/>
              <a:buAutoNum type="alphaLcParenR"/>
            </a:pPr>
            <a:r>
              <a:rPr lang="en-US" baseline="0" dirty="0" smtClean="0"/>
              <a:t>Mentally disabled</a:t>
            </a:r>
          </a:p>
          <a:p>
            <a:pPr marL="216233" indent="-216233">
              <a:buFont typeface="+mj-lt"/>
              <a:buAutoNum type="alphaLcParenR"/>
            </a:pPr>
            <a:r>
              <a:rPr lang="en-US" baseline="0" dirty="0" smtClean="0"/>
              <a:t>Behavioral or emotional disorder</a:t>
            </a:r>
          </a:p>
          <a:p>
            <a:pPr marL="216233" indent="-216233">
              <a:buFont typeface="+mj-lt"/>
              <a:buAutoNum type="alphaLcParenR"/>
            </a:pPr>
            <a:r>
              <a:rPr lang="en-US" baseline="0" dirty="0" smtClean="0"/>
              <a:t>Meets all medical or disability requirements of Title XVI of Social Security Act (SSI)</a:t>
            </a:r>
          </a:p>
          <a:p>
            <a:pPr marL="216233" indent="-216233">
              <a:buFont typeface="+mj-lt"/>
              <a:buAutoNum type="alphaLcParenR"/>
            </a:pPr>
            <a:r>
              <a:rPr lang="en-US" baseline="0" dirty="0" smtClean="0"/>
              <a:t>Member of a sibling group placed together</a:t>
            </a:r>
          </a:p>
          <a:p>
            <a:pPr marL="216233" indent="-216233">
              <a:buFont typeface="+mj-lt"/>
              <a:buAutoNum type="alphaLcParenR"/>
            </a:pPr>
            <a:r>
              <a:rPr lang="en-US" baseline="0" dirty="0" smtClean="0"/>
              <a:t>Age or ethnic or racial background presents barrier to adoption</a:t>
            </a:r>
          </a:p>
          <a:p>
            <a:pPr marL="216233" indent="-216233">
              <a:buFont typeface="+mj-lt"/>
              <a:buAutoNum type="alphaLcParenR"/>
            </a:pPr>
            <a:r>
              <a:rPr lang="en-US" baseline="0" dirty="0" smtClean="0"/>
              <a:t>Child has been legally free for adoption for at least 6 months without a placement</a:t>
            </a:r>
            <a:endParaRPr lang="en-US" dirty="0"/>
          </a:p>
        </p:txBody>
      </p:sp>
      <p:sp>
        <p:nvSpPr>
          <p:cNvPr id="4" name="Slide Number Placeholder 3"/>
          <p:cNvSpPr>
            <a:spLocks noGrp="1"/>
          </p:cNvSpPr>
          <p:nvPr>
            <p:ph type="sldNum" sz="quarter" idx="10"/>
          </p:nvPr>
        </p:nvSpPr>
        <p:spPr/>
        <p:txBody>
          <a:bodyPr/>
          <a:lstStyle/>
          <a:p>
            <a:fld id="{DA710125-7DF2-456B-9D5E-0AE79E614C86}" type="slidenum">
              <a:rPr lang="en-US" smtClean="0"/>
              <a:pPr/>
              <a:t>109</a:t>
            </a:fld>
            <a:endParaRPr lang="en-US" dirty="0"/>
          </a:p>
        </p:txBody>
      </p:sp>
    </p:spTree>
    <p:extLst>
      <p:ext uri="{BB962C8B-B14F-4D97-AF65-F5344CB8AC3E}">
        <p14:creationId xmlns:p14="http://schemas.microsoft.com/office/powerpoint/2010/main" val="152761331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A710125-7DF2-456B-9D5E-0AE79E614C86}" type="slidenum">
              <a:rPr lang="en-US" smtClean="0"/>
              <a:pPr/>
              <a:t>110</a:t>
            </a:fld>
            <a:endParaRPr lang="en-US"/>
          </a:p>
        </p:txBody>
      </p:sp>
    </p:spTree>
    <p:extLst>
      <p:ext uri="{BB962C8B-B14F-4D97-AF65-F5344CB8AC3E}">
        <p14:creationId xmlns:p14="http://schemas.microsoft.com/office/powerpoint/2010/main" val="14785642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noProof="0" dirty="0" smtClean="0">
                <a:ln>
                  <a:noFill/>
                </a:ln>
                <a:solidFill>
                  <a:srgbClr val="0079C1"/>
                </a:solidFill>
                <a:effectLst/>
                <a:uLnTx/>
                <a:uFillTx/>
              </a:rPr>
              <a:t>DC Code 4-1301.1</a:t>
            </a:r>
            <a:r>
              <a:rPr kumimoji="0" lang="en-US" sz="1200" b="0" i="0" u="none" strike="noStrike" kern="1200" cap="none" spc="0" normalizeH="0" baseline="0" noProof="0" dirty="0" smtClean="0">
                <a:ln>
                  <a:noFill/>
                </a:ln>
                <a:solidFill>
                  <a:srgbClr val="0079C1"/>
                </a:solidFill>
                <a:effectLst/>
                <a:uLnTx/>
                <a:uFillTx/>
              </a:rPr>
              <a:t> et seq.</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b="0" i="0" u="none" strike="noStrike" kern="1200" cap="none" spc="0" normalizeH="0" baseline="0" noProof="0" dirty="0" smtClean="0">
              <a:ln>
                <a:noFill/>
              </a:ln>
              <a:solidFill>
                <a:srgbClr val="0079C1"/>
              </a:solidFill>
              <a:effectLst/>
              <a:uLnTx/>
              <a:uFillTx/>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b="0" i="0" u="none" strike="noStrike" kern="1200" cap="none" spc="0" normalizeH="0" baseline="0" noProof="0" dirty="0" smtClean="0">
                <a:ln>
                  <a:noFill/>
                </a:ln>
                <a:solidFill>
                  <a:srgbClr val="0079C1"/>
                </a:solidFill>
                <a:effectLst/>
                <a:uLnTx/>
                <a:uFillTx/>
              </a:rPr>
              <a:t>Outcomes: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smtClean="0">
                <a:ln>
                  <a:noFill/>
                </a:ln>
                <a:solidFill>
                  <a:srgbClr val="0079C1"/>
                </a:solidFill>
                <a:effectLst/>
                <a:uLnTx/>
                <a:uFillTx/>
              </a:rPr>
              <a:t>Unfounded reports are expunged from the register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smtClean="0">
                <a:ln>
                  <a:noFill/>
                </a:ln>
                <a:solidFill>
                  <a:srgbClr val="0079C1"/>
                </a:solidFill>
                <a:effectLst/>
                <a:uLnTx/>
                <a:uFillTx/>
              </a:rPr>
              <a:t>Inconclusive reports remain in the register, but generally nothing happens after the investigation closes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smtClean="0">
                <a:ln>
                  <a:noFill/>
                </a:ln>
                <a:solidFill>
                  <a:srgbClr val="0079C1"/>
                </a:solidFill>
                <a:effectLst/>
                <a:uLnTx/>
                <a:uFillTx/>
              </a:rPr>
              <a:t>Substantiated reports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smtClean="0">
                <a:ln>
                  <a:noFill/>
                </a:ln>
                <a:solidFill>
                  <a:srgbClr val="0079C1"/>
                </a:solidFill>
                <a:effectLst/>
                <a:uLnTx/>
                <a:uFillTx/>
              </a:rPr>
              <a:t>“abuser” is added to the CPR</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smtClean="0">
                <a:ln>
                  <a:noFill/>
                </a:ln>
                <a:solidFill>
                  <a:srgbClr val="0079C1"/>
                </a:solidFill>
                <a:effectLst/>
                <a:uLnTx/>
                <a:uFillTx/>
              </a:rPr>
              <a:t>CPS will assess whether the child can remain safe in the home or needs to be removed</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smtClean="0">
                <a:ln>
                  <a:noFill/>
                </a:ln>
                <a:solidFill>
                  <a:srgbClr val="0079C1"/>
                </a:solidFill>
                <a:effectLst/>
                <a:uLnTx/>
                <a:uFillTx/>
              </a:rPr>
              <a:t>Substantiated reports do not automatically result in neglect cases in court</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smtClean="0">
                <a:ln>
                  <a:noFill/>
                </a:ln>
                <a:solidFill>
                  <a:srgbClr val="0079C1"/>
                </a:solidFill>
                <a:effectLst/>
                <a:uLnTx/>
                <a:uFillTx/>
              </a:rPr>
              <a:t>CPS may do some safety planning with the family.  </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smtClean="0">
                <a:ln>
                  <a:noFill/>
                </a:ln>
                <a:solidFill>
                  <a:srgbClr val="0079C1"/>
                </a:solidFill>
                <a:effectLst/>
                <a:uLnTx/>
                <a:uFillTx/>
              </a:rPr>
              <a:t>CFSA may also open a community case or otherwise provide services to the family without getting the court involved.</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smtClean="0">
                <a:ln>
                  <a:noFill/>
                </a:ln>
                <a:solidFill>
                  <a:srgbClr val="0079C1"/>
                </a:solidFill>
                <a:effectLst/>
                <a:uLnTx/>
                <a:uFillTx/>
              </a:rPr>
              <a:t>Or CFSA may file a neglect petition in Superior Court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dirty="0"/>
          </a:p>
        </p:txBody>
      </p:sp>
      <p:sp>
        <p:nvSpPr>
          <p:cNvPr id="4" name="Slide Number Placeholder 3"/>
          <p:cNvSpPr>
            <a:spLocks noGrp="1"/>
          </p:cNvSpPr>
          <p:nvPr>
            <p:ph type="sldNum" sz="quarter" idx="10"/>
          </p:nvPr>
        </p:nvSpPr>
        <p:spPr/>
        <p:txBody>
          <a:bodyPr/>
          <a:lstStyle/>
          <a:p>
            <a:fld id="{DA710125-7DF2-456B-9D5E-0AE79E614C86}" type="slidenum">
              <a:rPr lang="en-US" smtClean="0"/>
              <a:pPr/>
              <a:t>13</a:t>
            </a:fld>
            <a:endParaRPr lang="en-US" dirty="0"/>
          </a:p>
        </p:txBody>
      </p:sp>
    </p:spTree>
    <p:extLst>
      <p:ext uri="{BB962C8B-B14F-4D97-AF65-F5344CB8AC3E}">
        <p14:creationId xmlns:p14="http://schemas.microsoft.com/office/powerpoint/2010/main" val="225440617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0EAC77-7F3A-4879-9F38-DB84DFF6D320}" type="slidenum">
              <a:rPr lang="en-US" smtClean="0"/>
              <a:t>111</a:t>
            </a:fld>
            <a:endParaRPr lang="en-US" dirty="0"/>
          </a:p>
        </p:txBody>
      </p:sp>
    </p:spTree>
    <p:extLst>
      <p:ext uri="{BB962C8B-B14F-4D97-AF65-F5344CB8AC3E}">
        <p14:creationId xmlns:p14="http://schemas.microsoft.com/office/powerpoint/2010/main" val="17377555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Copies of all correspondence from subsidy to client are to go to ongoing SW</a:t>
            </a:r>
            <a:endParaRPr lang="en-US" dirty="0"/>
          </a:p>
        </p:txBody>
      </p:sp>
      <p:sp>
        <p:nvSpPr>
          <p:cNvPr id="4" name="Slide Number Placeholder 3"/>
          <p:cNvSpPr>
            <a:spLocks noGrp="1"/>
          </p:cNvSpPr>
          <p:nvPr>
            <p:ph type="sldNum" sz="quarter" idx="10"/>
          </p:nvPr>
        </p:nvSpPr>
        <p:spPr/>
        <p:txBody>
          <a:bodyPr/>
          <a:lstStyle/>
          <a:p>
            <a:fld id="{E40EAC77-7F3A-4879-9F38-DB84DFF6D320}" type="slidenum">
              <a:rPr lang="en-US" smtClean="0"/>
              <a:t>112</a:t>
            </a:fld>
            <a:endParaRPr lang="en-US" dirty="0"/>
          </a:p>
        </p:txBody>
      </p:sp>
    </p:spTree>
    <p:extLst>
      <p:ext uri="{BB962C8B-B14F-4D97-AF65-F5344CB8AC3E}">
        <p14:creationId xmlns:p14="http://schemas.microsoft.com/office/powerpoint/2010/main" val="374723521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0EAC77-7F3A-4879-9F38-DB84DFF6D320}" type="slidenum">
              <a:rPr lang="en-US" smtClean="0"/>
              <a:t>113</a:t>
            </a:fld>
            <a:endParaRPr lang="en-US" dirty="0"/>
          </a:p>
        </p:txBody>
      </p:sp>
    </p:spTree>
    <p:extLst>
      <p:ext uri="{BB962C8B-B14F-4D97-AF65-F5344CB8AC3E}">
        <p14:creationId xmlns:p14="http://schemas.microsoft.com/office/powerpoint/2010/main" val="241417828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0EAC77-7F3A-4879-9F38-DB84DFF6D320}" type="slidenum">
              <a:rPr lang="en-US" smtClean="0"/>
              <a:t>114</a:t>
            </a:fld>
            <a:endParaRPr lang="en-US" dirty="0"/>
          </a:p>
        </p:txBody>
      </p:sp>
    </p:spTree>
    <p:extLst>
      <p:ext uri="{BB962C8B-B14F-4D97-AF65-F5344CB8AC3E}">
        <p14:creationId xmlns:p14="http://schemas.microsoft.com/office/powerpoint/2010/main" val="133879443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0EAC77-7F3A-4879-9F38-DB84DFF6D320}" type="slidenum">
              <a:rPr lang="en-US" smtClean="0"/>
              <a:t>115</a:t>
            </a:fld>
            <a:endParaRPr lang="en-US" dirty="0"/>
          </a:p>
        </p:txBody>
      </p:sp>
    </p:spTree>
    <p:extLst>
      <p:ext uri="{BB962C8B-B14F-4D97-AF65-F5344CB8AC3E}">
        <p14:creationId xmlns:p14="http://schemas.microsoft.com/office/powerpoint/2010/main" val="422595240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0EAC77-7F3A-4879-9F38-DB84DFF6D320}" type="slidenum">
              <a:rPr lang="en-US" smtClean="0"/>
              <a:t>116</a:t>
            </a:fld>
            <a:endParaRPr lang="en-US" dirty="0"/>
          </a:p>
        </p:txBody>
      </p:sp>
    </p:spTree>
    <p:extLst>
      <p:ext uri="{BB962C8B-B14F-4D97-AF65-F5344CB8AC3E}">
        <p14:creationId xmlns:p14="http://schemas.microsoft.com/office/powerpoint/2010/main" val="112128867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0EAC77-7F3A-4879-9F38-DB84DFF6D320}" type="slidenum">
              <a:rPr lang="en-US" smtClean="0"/>
              <a:t>117</a:t>
            </a:fld>
            <a:endParaRPr lang="en-US" dirty="0"/>
          </a:p>
        </p:txBody>
      </p:sp>
    </p:spTree>
    <p:extLst>
      <p:ext uri="{BB962C8B-B14F-4D97-AF65-F5344CB8AC3E}">
        <p14:creationId xmlns:p14="http://schemas.microsoft.com/office/powerpoint/2010/main" val="1156354861"/>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E1DA76-AEF7-49D0-A079-D03CD0685382}" type="slidenum">
              <a:rPr lang="en-US" smtClean="0"/>
              <a:t>123</a:t>
            </a:fld>
            <a:endParaRPr lang="en-US"/>
          </a:p>
        </p:txBody>
      </p:sp>
    </p:spTree>
    <p:extLst>
      <p:ext uri="{BB962C8B-B14F-4D97-AF65-F5344CB8AC3E}">
        <p14:creationId xmlns:p14="http://schemas.microsoft.com/office/powerpoint/2010/main" val="267250091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141A487-9577-440C-8241-9283496806A1}" type="slidenum">
              <a:rPr lang="en-US" smtClean="0"/>
              <a:pPr/>
              <a:t>128</a:t>
            </a:fld>
            <a:endParaRPr lang="en-US"/>
          </a:p>
        </p:txBody>
      </p:sp>
    </p:spTree>
    <p:extLst>
      <p:ext uri="{BB962C8B-B14F-4D97-AF65-F5344CB8AC3E}">
        <p14:creationId xmlns:p14="http://schemas.microsoft.com/office/powerpoint/2010/main" val="3278247429"/>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BI = Best interests</a:t>
            </a:r>
            <a:r>
              <a:rPr lang="en-US" baseline="0" dirty="0" smtClean="0"/>
              <a:t>.  Look at applicable statues for the specific elements to prove/factors court must consider.</a:t>
            </a:r>
            <a:endParaRPr lang="en-US" dirty="0"/>
          </a:p>
        </p:txBody>
      </p:sp>
      <p:sp>
        <p:nvSpPr>
          <p:cNvPr id="4" name="Slide Number Placeholder 3"/>
          <p:cNvSpPr>
            <a:spLocks noGrp="1"/>
          </p:cNvSpPr>
          <p:nvPr>
            <p:ph type="sldNum" sz="quarter" idx="10"/>
          </p:nvPr>
        </p:nvSpPr>
        <p:spPr/>
        <p:txBody>
          <a:bodyPr/>
          <a:lstStyle/>
          <a:p>
            <a:fld id="{1141A487-9577-440C-8241-9283496806A1}" type="slidenum">
              <a:rPr lang="en-US" smtClean="0"/>
              <a:pPr/>
              <a:t>130</a:t>
            </a:fld>
            <a:endParaRPr lang="en-US"/>
          </a:p>
        </p:txBody>
      </p:sp>
    </p:spTree>
    <p:extLst>
      <p:ext uri="{BB962C8B-B14F-4D97-AF65-F5344CB8AC3E}">
        <p14:creationId xmlns:p14="http://schemas.microsoft.com/office/powerpoint/2010/main" val="7019737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CFSA’s investigation—CFSA</a:t>
            </a:r>
            <a:r>
              <a:rPr lang="en-US" baseline="0" dirty="0" smtClean="0"/>
              <a:t> may make the decision to remove the child.  If so, an initial hearing occurs within 72 hours.  Child may be in “shelter care” until there’s a determination whether the child is neglected.</a:t>
            </a:r>
          </a:p>
          <a:p>
            <a:endParaRPr lang="en-US" baseline="0" dirty="0" smtClean="0"/>
          </a:p>
          <a:p>
            <a:r>
              <a:rPr lang="en-US" baseline="0" dirty="0" smtClean="0"/>
              <a:t>OAG files a petition: specific grounds for petitioning neglect</a:t>
            </a:r>
          </a:p>
          <a:p>
            <a:endParaRPr lang="en-US" baseline="0" dirty="0" smtClean="0"/>
          </a:p>
        </p:txBody>
      </p:sp>
      <p:sp>
        <p:nvSpPr>
          <p:cNvPr id="4" name="Slide Number Placeholder 3"/>
          <p:cNvSpPr>
            <a:spLocks noGrp="1"/>
          </p:cNvSpPr>
          <p:nvPr>
            <p:ph type="sldNum" sz="quarter" idx="10"/>
          </p:nvPr>
        </p:nvSpPr>
        <p:spPr/>
        <p:txBody>
          <a:bodyPr/>
          <a:lstStyle/>
          <a:p>
            <a:fld id="{DA710125-7DF2-456B-9D5E-0AE79E614C86}" type="slidenum">
              <a:rPr lang="en-US" smtClean="0"/>
              <a:pPr/>
              <a:t>14</a:t>
            </a:fld>
            <a:endParaRPr lang="en-US" dirty="0"/>
          </a:p>
        </p:txBody>
      </p:sp>
    </p:spTree>
    <p:extLst>
      <p:ext uri="{BB962C8B-B14F-4D97-AF65-F5344CB8AC3E}">
        <p14:creationId xmlns:p14="http://schemas.microsoft.com/office/powerpoint/2010/main" val="3917154279"/>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Consider whether discovery may be fruitful </a:t>
            </a:r>
          </a:p>
          <a:p>
            <a:endParaRPr lang="en-US" dirty="0"/>
          </a:p>
        </p:txBody>
      </p:sp>
      <p:sp>
        <p:nvSpPr>
          <p:cNvPr id="4" name="Slide Number Placeholder 3"/>
          <p:cNvSpPr>
            <a:spLocks noGrp="1"/>
          </p:cNvSpPr>
          <p:nvPr>
            <p:ph type="sldNum" sz="quarter" idx="10"/>
          </p:nvPr>
        </p:nvSpPr>
        <p:spPr/>
        <p:txBody>
          <a:bodyPr/>
          <a:lstStyle/>
          <a:p>
            <a:fld id="{1141A487-9577-440C-8241-9283496806A1}" type="slidenum">
              <a:rPr lang="en-US" smtClean="0"/>
              <a:pPr/>
              <a:t>132</a:t>
            </a:fld>
            <a:endParaRPr lang="en-US"/>
          </a:p>
        </p:txBody>
      </p:sp>
    </p:spTree>
    <p:extLst>
      <p:ext uri="{BB962C8B-B14F-4D97-AF65-F5344CB8AC3E}">
        <p14:creationId xmlns:p14="http://schemas.microsoft.com/office/powerpoint/2010/main" val="3400705785"/>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710125-7DF2-456B-9D5E-0AE79E614C86}" type="slidenum">
              <a:rPr lang="en-US" smtClean="0"/>
              <a:pPr/>
              <a:t>135</a:t>
            </a:fld>
            <a:endParaRPr lang="en-US"/>
          </a:p>
        </p:txBody>
      </p:sp>
    </p:spTree>
    <p:extLst>
      <p:ext uri="{BB962C8B-B14F-4D97-AF65-F5344CB8AC3E}">
        <p14:creationId xmlns:p14="http://schemas.microsoft.com/office/powerpoint/2010/main" val="283457677"/>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List of potential witnesses is not exhaustive</a:t>
            </a:r>
            <a:endParaRPr lang="en-US" dirty="0"/>
          </a:p>
        </p:txBody>
      </p:sp>
      <p:sp>
        <p:nvSpPr>
          <p:cNvPr id="4" name="Slide Number Placeholder 3"/>
          <p:cNvSpPr>
            <a:spLocks noGrp="1"/>
          </p:cNvSpPr>
          <p:nvPr>
            <p:ph type="sldNum" sz="quarter" idx="10"/>
          </p:nvPr>
        </p:nvSpPr>
        <p:spPr/>
        <p:txBody>
          <a:bodyPr/>
          <a:lstStyle/>
          <a:p>
            <a:fld id="{1141A487-9577-440C-8241-9283496806A1}" type="slidenum">
              <a:rPr lang="en-US" smtClean="0"/>
              <a:pPr/>
              <a:t>136</a:t>
            </a:fld>
            <a:endParaRPr lang="en-US"/>
          </a:p>
        </p:txBody>
      </p:sp>
    </p:spTree>
    <p:extLst>
      <p:ext uri="{BB962C8B-B14F-4D97-AF65-F5344CB8AC3E}">
        <p14:creationId xmlns:p14="http://schemas.microsoft.com/office/powerpoint/2010/main" val="877179848"/>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710125-7DF2-456B-9D5E-0AE79E614C86}" type="slidenum">
              <a:rPr lang="en-US" smtClean="0"/>
              <a:pPr/>
              <a:t>137</a:t>
            </a:fld>
            <a:endParaRPr lang="en-US"/>
          </a:p>
        </p:txBody>
      </p:sp>
    </p:spTree>
    <p:extLst>
      <p:ext uri="{BB962C8B-B14F-4D97-AF65-F5344CB8AC3E}">
        <p14:creationId xmlns:p14="http://schemas.microsoft.com/office/powerpoint/2010/main" val="4078943525"/>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Generally,</a:t>
            </a:r>
            <a:r>
              <a:rPr lang="en-US" baseline="0" dirty="0" smtClean="0"/>
              <a:t> Court prefers NOT to have children testify, especially if they are young children.  Contact CLC to discuss if you are considering calling a child witness</a:t>
            </a:r>
            <a:endParaRPr lang="en-US" dirty="0"/>
          </a:p>
        </p:txBody>
      </p:sp>
      <p:sp>
        <p:nvSpPr>
          <p:cNvPr id="4" name="Slide Number Placeholder 3"/>
          <p:cNvSpPr>
            <a:spLocks noGrp="1"/>
          </p:cNvSpPr>
          <p:nvPr>
            <p:ph type="sldNum" sz="quarter" idx="10"/>
          </p:nvPr>
        </p:nvSpPr>
        <p:spPr/>
        <p:txBody>
          <a:bodyPr/>
          <a:lstStyle/>
          <a:p>
            <a:fld id="{1141A487-9577-440C-8241-9283496806A1}" type="slidenum">
              <a:rPr lang="en-US" smtClean="0"/>
              <a:pPr/>
              <a:t>138</a:t>
            </a:fld>
            <a:endParaRPr lang="en-US"/>
          </a:p>
        </p:txBody>
      </p:sp>
    </p:spTree>
    <p:extLst>
      <p:ext uri="{BB962C8B-B14F-4D97-AF65-F5344CB8AC3E}">
        <p14:creationId xmlns:p14="http://schemas.microsoft.com/office/powerpoint/2010/main" val="2161029241"/>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a:t>
            </a:r>
            <a:r>
              <a:rPr lang="en-US" baseline="0" dirty="0" smtClean="0"/>
              <a:t> out of ct. statements from child may fall under the state of mind exception to the hearsay rule.</a:t>
            </a:r>
            <a:endParaRPr lang="en-US" dirty="0"/>
          </a:p>
        </p:txBody>
      </p:sp>
      <p:sp>
        <p:nvSpPr>
          <p:cNvPr id="4" name="Slide Number Placeholder 3"/>
          <p:cNvSpPr>
            <a:spLocks noGrp="1"/>
          </p:cNvSpPr>
          <p:nvPr>
            <p:ph type="sldNum" sz="quarter" idx="10"/>
          </p:nvPr>
        </p:nvSpPr>
        <p:spPr/>
        <p:txBody>
          <a:bodyPr/>
          <a:lstStyle/>
          <a:p>
            <a:fld id="{DA710125-7DF2-456B-9D5E-0AE79E614C86}" type="slidenum">
              <a:rPr lang="en-US" smtClean="0"/>
              <a:pPr/>
              <a:t>139</a:t>
            </a:fld>
            <a:endParaRPr lang="en-US"/>
          </a:p>
        </p:txBody>
      </p:sp>
    </p:spTree>
    <p:extLst>
      <p:ext uri="{BB962C8B-B14F-4D97-AF65-F5344CB8AC3E}">
        <p14:creationId xmlns:p14="http://schemas.microsoft.com/office/powerpoint/2010/main" val="594357290"/>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710125-7DF2-456B-9D5E-0AE79E614C86}" type="slidenum">
              <a:rPr lang="en-US" smtClean="0"/>
              <a:pPr/>
              <a:t>140</a:t>
            </a:fld>
            <a:endParaRPr lang="en-US"/>
          </a:p>
        </p:txBody>
      </p:sp>
    </p:spTree>
    <p:extLst>
      <p:ext uri="{BB962C8B-B14F-4D97-AF65-F5344CB8AC3E}">
        <p14:creationId xmlns:p14="http://schemas.microsoft.com/office/powerpoint/2010/main" val="1027919541"/>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Via your authenticating witness:</a:t>
            </a:r>
            <a:r>
              <a:rPr lang="en-US" baseline="0" dirty="0" smtClean="0"/>
              <a:t> records custodian or other. </a:t>
            </a:r>
            <a:endParaRPr lang="en-US" dirty="0"/>
          </a:p>
        </p:txBody>
      </p:sp>
      <p:sp>
        <p:nvSpPr>
          <p:cNvPr id="4" name="Slide Number Placeholder 3"/>
          <p:cNvSpPr>
            <a:spLocks noGrp="1"/>
          </p:cNvSpPr>
          <p:nvPr>
            <p:ph type="sldNum" sz="quarter" idx="10"/>
          </p:nvPr>
        </p:nvSpPr>
        <p:spPr/>
        <p:txBody>
          <a:bodyPr/>
          <a:lstStyle/>
          <a:p>
            <a:fld id="{1141A487-9577-440C-8241-9283496806A1}" type="slidenum">
              <a:rPr lang="en-US" smtClean="0"/>
              <a:pPr/>
              <a:t>142</a:t>
            </a:fld>
            <a:endParaRPr lang="en-US"/>
          </a:p>
        </p:txBody>
      </p:sp>
    </p:spTree>
    <p:extLst>
      <p:ext uri="{BB962C8B-B14F-4D97-AF65-F5344CB8AC3E}">
        <p14:creationId xmlns:p14="http://schemas.microsoft.com/office/powerpoint/2010/main" val="1845224376"/>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Certified</a:t>
            </a:r>
            <a:r>
              <a:rPr lang="en-US" baseline="0" dirty="0" smtClean="0"/>
              <a:t> with a seal or stamp usually</a:t>
            </a:r>
          </a:p>
          <a:p>
            <a:endParaRPr lang="en-US" dirty="0"/>
          </a:p>
        </p:txBody>
      </p:sp>
      <p:sp>
        <p:nvSpPr>
          <p:cNvPr id="4" name="Slide Number Placeholder 3"/>
          <p:cNvSpPr>
            <a:spLocks noGrp="1"/>
          </p:cNvSpPr>
          <p:nvPr>
            <p:ph type="sldNum" sz="quarter" idx="10"/>
          </p:nvPr>
        </p:nvSpPr>
        <p:spPr/>
        <p:txBody>
          <a:bodyPr/>
          <a:lstStyle/>
          <a:p>
            <a:fld id="{1141A487-9577-440C-8241-9283496806A1}" type="slidenum">
              <a:rPr lang="en-US" smtClean="0"/>
              <a:pPr/>
              <a:t>143</a:t>
            </a:fld>
            <a:endParaRPr lang="en-US"/>
          </a:p>
        </p:txBody>
      </p:sp>
    </p:spTree>
    <p:extLst>
      <p:ext uri="{BB962C8B-B14F-4D97-AF65-F5344CB8AC3E}">
        <p14:creationId xmlns:p14="http://schemas.microsoft.com/office/powerpoint/2010/main" val="3777879215"/>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Based</a:t>
            </a:r>
            <a:r>
              <a:rPr lang="en-US" baseline="0" dirty="0" smtClean="0"/>
              <a:t> on FRE</a:t>
            </a:r>
            <a:endParaRPr lang="en-US" dirty="0"/>
          </a:p>
        </p:txBody>
      </p:sp>
      <p:sp>
        <p:nvSpPr>
          <p:cNvPr id="4" name="Slide Number Placeholder 3"/>
          <p:cNvSpPr>
            <a:spLocks noGrp="1"/>
          </p:cNvSpPr>
          <p:nvPr>
            <p:ph type="sldNum" sz="quarter" idx="10"/>
          </p:nvPr>
        </p:nvSpPr>
        <p:spPr/>
        <p:txBody>
          <a:bodyPr/>
          <a:lstStyle/>
          <a:p>
            <a:fld id="{1141A487-9577-440C-8241-9283496806A1}" type="slidenum">
              <a:rPr lang="en-US" smtClean="0"/>
              <a:pPr/>
              <a:t>144</a:t>
            </a:fld>
            <a:endParaRPr lang="en-US"/>
          </a:p>
        </p:txBody>
      </p:sp>
    </p:spTree>
    <p:extLst>
      <p:ext uri="{BB962C8B-B14F-4D97-AF65-F5344CB8AC3E}">
        <p14:creationId xmlns:p14="http://schemas.microsoft.com/office/powerpoint/2010/main" val="17524748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449D0A5-05D4-4B4E-B1B9-B6AE94A8ECBA}" type="datetimeFigureOut">
              <a:rPr lang="en-US"/>
              <a:pPr>
                <a:defRPr/>
              </a:pPr>
              <a:t>11/21/2016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1971F72-4084-40D3-95B2-DD40EF312232}" type="slidenum">
              <a:rPr lang="en-US" altLang="en-US"/>
              <a:pPr>
                <a:defRPr/>
              </a:pPr>
              <a:t>‹#›</a:t>
            </a:fld>
            <a:endParaRPr lang="en-US" altLang="en-US"/>
          </a:p>
        </p:txBody>
      </p:sp>
    </p:spTree>
    <p:extLst>
      <p:ext uri="{BB962C8B-B14F-4D97-AF65-F5344CB8AC3E}">
        <p14:creationId xmlns:p14="http://schemas.microsoft.com/office/powerpoint/2010/main" val="3536577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127B554-4DDD-4852-8C84-545F74D66DE6}" type="datetimeFigureOut">
              <a:rPr lang="en-US"/>
              <a:pPr>
                <a:defRPr/>
              </a:pPr>
              <a:t>11/21/2016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ACDF389-F44D-4DC6-8A30-FB53A97323A5}" type="slidenum">
              <a:rPr lang="en-US" altLang="en-US"/>
              <a:pPr>
                <a:defRPr/>
              </a:pPr>
              <a:t>‹#›</a:t>
            </a:fld>
            <a:endParaRPr lang="en-US" altLang="en-US"/>
          </a:p>
        </p:txBody>
      </p:sp>
    </p:spTree>
    <p:extLst>
      <p:ext uri="{BB962C8B-B14F-4D97-AF65-F5344CB8AC3E}">
        <p14:creationId xmlns:p14="http://schemas.microsoft.com/office/powerpoint/2010/main" val="14612452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0461703-331A-467C-AA94-2DE69511AE6E}" type="datetimeFigureOut">
              <a:rPr lang="en-US"/>
              <a:pPr>
                <a:defRPr/>
              </a:pPr>
              <a:t>11/21/2016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0036CD9-40E9-4976-935E-301DC54DCD78}" type="slidenum">
              <a:rPr lang="en-US" altLang="en-US"/>
              <a:pPr>
                <a:defRPr/>
              </a:pPr>
              <a:t>‹#›</a:t>
            </a:fld>
            <a:endParaRPr lang="en-US" altLang="en-US"/>
          </a:p>
        </p:txBody>
      </p:sp>
    </p:spTree>
    <p:extLst>
      <p:ext uri="{BB962C8B-B14F-4D97-AF65-F5344CB8AC3E}">
        <p14:creationId xmlns:p14="http://schemas.microsoft.com/office/powerpoint/2010/main" val="11556159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First Slide">
    <p:bg>
      <p:bgRef idx="1001">
        <a:schemeClr val="bg1"/>
      </p:bgRef>
    </p:bg>
    <p:spTree>
      <p:nvGrpSpPr>
        <p:cNvPr id="1" name=""/>
        <p:cNvGrpSpPr/>
        <p:nvPr/>
      </p:nvGrpSpPr>
      <p:grpSpPr>
        <a:xfrm>
          <a:off x="0" y="0"/>
          <a:ext cx="0" cy="0"/>
          <a:chOff x="0" y="0"/>
          <a:chExt cx="0" cy="0"/>
        </a:xfrm>
      </p:grpSpPr>
      <p:grpSp>
        <p:nvGrpSpPr>
          <p:cNvPr id="7" name="Group 6"/>
          <p:cNvGrpSpPr/>
          <p:nvPr userDrawn="1"/>
        </p:nvGrpSpPr>
        <p:grpSpPr>
          <a:xfrm>
            <a:off x="0" y="0"/>
            <a:ext cx="9144000" cy="6858000"/>
            <a:chOff x="0" y="0"/>
            <a:chExt cx="9144000" cy="6858000"/>
          </a:xfrm>
        </p:grpSpPr>
        <p:pic>
          <p:nvPicPr>
            <p:cNvPr id="8" name="Picture 7" descr="blues background.jpg"/>
            <p:cNvPicPr>
              <a:picLocks noChangeAspect="1"/>
            </p:cNvPicPr>
            <p:nvPr userDrawn="1"/>
          </p:nvPicPr>
          <p:blipFill>
            <a:blip r:embed="rId2" cstate="print"/>
            <a:stretch>
              <a:fillRect/>
            </a:stretch>
          </p:blipFill>
          <p:spPr>
            <a:xfrm>
              <a:off x="0" y="0"/>
              <a:ext cx="9144000" cy="6858000"/>
            </a:xfrm>
            <a:prstGeom prst="rect">
              <a:avLst/>
            </a:prstGeom>
          </p:spPr>
        </p:pic>
        <p:pic>
          <p:nvPicPr>
            <p:cNvPr id="9" name="Picture 8" descr="ChildrensLawCenter_Tagline_Color_MSOffice.png"/>
            <p:cNvPicPr>
              <a:picLocks noChangeAspect="1"/>
            </p:cNvPicPr>
            <p:nvPr/>
          </p:nvPicPr>
          <p:blipFill>
            <a:blip r:embed="rId3" cstate="print"/>
            <a:stretch>
              <a:fillRect/>
            </a:stretch>
          </p:blipFill>
          <p:spPr>
            <a:xfrm>
              <a:off x="1905000" y="381000"/>
              <a:ext cx="5315723" cy="1411226"/>
            </a:xfrm>
            <a:prstGeom prst="rect">
              <a:avLst/>
            </a:prstGeom>
          </p:spPr>
        </p:pic>
      </p:grpSp>
      <p:sp>
        <p:nvSpPr>
          <p:cNvPr id="2" name="Title 1"/>
          <p:cNvSpPr>
            <a:spLocks noGrp="1"/>
          </p:cNvSpPr>
          <p:nvPr>
            <p:ph type="ctrTitle"/>
          </p:nvPr>
        </p:nvSpPr>
        <p:spPr>
          <a:xfrm>
            <a:off x="381000" y="2130425"/>
            <a:ext cx="8382000" cy="1603375"/>
          </a:xfrm>
        </p:spPr>
        <p:txBody>
          <a:bodyPr>
            <a:noAutofit/>
          </a:bodyPr>
          <a:lstStyle>
            <a:lvl1pPr algn="ctr">
              <a:defRPr sz="60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381000" y="3886200"/>
            <a:ext cx="8382000" cy="1752600"/>
          </a:xfrm>
        </p:spPr>
        <p:txBody>
          <a:bodyPr>
            <a:normAutofit/>
          </a:bodyPr>
          <a:lstStyle>
            <a:lvl1pPr marL="0" indent="0" algn="ctr">
              <a:buNone/>
              <a:defRPr sz="4500" b="0">
                <a:solidFill>
                  <a:srgbClr val="F8981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1" name="Text Placeholder 3"/>
          <p:cNvSpPr>
            <a:spLocks noGrp="1"/>
          </p:cNvSpPr>
          <p:nvPr>
            <p:ph type="body" sz="half" idx="2"/>
          </p:nvPr>
        </p:nvSpPr>
        <p:spPr>
          <a:xfrm>
            <a:off x="1792288" y="5367338"/>
            <a:ext cx="5486400" cy="804862"/>
          </a:xfrm>
        </p:spPr>
        <p:txBody>
          <a:bodyPr>
            <a:normAutofit/>
          </a:bodyPr>
          <a:lstStyle>
            <a:lvl1pPr marL="0" marR="0" indent="0" algn="ctr" defTabSz="914400" rtl="0" eaLnBrk="1" fontAlgn="auto" latinLnBrk="0" hangingPunct="1">
              <a:lnSpc>
                <a:spcPct val="100000"/>
              </a:lnSpc>
              <a:spcBef>
                <a:spcPct val="20000"/>
              </a:spcBef>
              <a:spcAft>
                <a:spcPts val="0"/>
              </a:spcAft>
              <a:buClrTx/>
              <a:buSzTx/>
              <a:buFont typeface="Arial" pitchFamily="34" charset="0"/>
              <a:buNone/>
              <a:tabLst/>
              <a:defRPr sz="2000" b="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45242153"/>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5797E84-52DE-478A-A872-A991867DC235}" type="datetimeFigureOut">
              <a:rPr lang="en-US"/>
              <a:pPr>
                <a:defRPr/>
              </a:pPr>
              <a:t>11/21/2016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7489A6F-DA6D-4127-833A-B6869D37FB25}" type="slidenum">
              <a:rPr lang="en-US" altLang="en-US"/>
              <a:pPr>
                <a:defRPr/>
              </a:pPr>
              <a:t>‹#›</a:t>
            </a:fld>
            <a:endParaRPr lang="en-US" altLang="en-US"/>
          </a:p>
        </p:txBody>
      </p:sp>
    </p:spTree>
    <p:extLst>
      <p:ext uri="{BB962C8B-B14F-4D97-AF65-F5344CB8AC3E}">
        <p14:creationId xmlns:p14="http://schemas.microsoft.com/office/powerpoint/2010/main" val="3433493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8B34BD2-51C1-4846-877F-467FD2DCD570}" type="datetimeFigureOut">
              <a:rPr lang="en-US"/>
              <a:pPr>
                <a:defRPr/>
              </a:pPr>
              <a:t>11/21/2016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4AE8376-77F4-4C26-A1C5-11C59E67DACD}" type="slidenum">
              <a:rPr lang="en-US" altLang="en-US"/>
              <a:pPr>
                <a:defRPr/>
              </a:pPr>
              <a:t>‹#›</a:t>
            </a:fld>
            <a:endParaRPr lang="en-US" altLang="en-US"/>
          </a:p>
        </p:txBody>
      </p:sp>
    </p:spTree>
    <p:extLst>
      <p:ext uri="{BB962C8B-B14F-4D97-AF65-F5344CB8AC3E}">
        <p14:creationId xmlns:p14="http://schemas.microsoft.com/office/powerpoint/2010/main" val="1238139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4498C6C-99A3-4677-A5EA-E8701472679E}" type="datetimeFigureOut">
              <a:rPr lang="en-US"/>
              <a:pPr>
                <a:defRPr/>
              </a:pPr>
              <a:t>11/21/2016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49BB08B-174D-4966-B3C7-D854CD791BA1}" type="slidenum">
              <a:rPr lang="en-US" altLang="en-US"/>
              <a:pPr>
                <a:defRPr/>
              </a:pPr>
              <a:t>‹#›</a:t>
            </a:fld>
            <a:endParaRPr lang="en-US" altLang="en-US"/>
          </a:p>
        </p:txBody>
      </p:sp>
    </p:spTree>
    <p:extLst>
      <p:ext uri="{BB962C8B-B14F-4D97-AF65-F5344CB8AC3E}">
        <p14:creationId xmlns:p14="http://schemas.microsoft.com/office/powerpoint/2010/main" val="753953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96B291B5-DB4F-4BA9-8EE5-01CB04008126}" type="datetimeFigureOut">
              <a:rPr lang="en-US"/>
              <a:pPr>
                <a:defRPr/>
              </a:pPr>
              <a:t>11/21/2016</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297BAAB-E827-49EF-ACFD-52D0A80F751F}" type="slidenum">
              <a:rPr lang="en-US" altLang="en-US"/>
              <a:pPr>
                <a:defRPr/>
              </a:pPr>
              <a:t>‹#›</a:t>
            </a:fld>
            <a:endParaRPr lang="en-US" altLang="en-US"/>
          </a:p>
        </p:txBody>
      </p:sp>
    </p:spTree>
    <p:extLst>
      <p:ext uri="{BB962C8B-B14F-4D97-AF65-F5344CB8AC3E}">
        <p14:creationId xmlns:p14="http://schemas.microsoft.com/office/powerpoint/2010/main" val="25555631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DD9B806-A3CA-4B81-9EFB-0C3943931F01}" type="datetimeFigureOut">
              <a:rPr lang="en-US"/>
              <a:pPr>
                <a:defRPr/>
              </a:pPr>
              <a:t>11/21/2016</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46879F0-9145-43FB-BF44-4521CBD2919E}" type="slidenum">
              <a:rPr lang="en-US" altLang="en-US"/>
              <a:pPr>
                <a:defRPr/>
              </a:pPr>
              <a:t>‹#›</a:t>
            </a:fld>
            <a:endParaRPr lang="en-US" altLang="en-US"/>
          </a:p>
        </p:txBody>
      </p:sp>
    </p:spTree>
    <p:extLst>
      <p:ext uri="{BB962C8B-B14F-4D97-AF65-F5344CB8AC3E}">
        <p14:creationId xmlns:p14="http://schemas.microsoft.com/office/powerpoint/2010/main" val="1665811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8539527-9659-447C-80F1-A2393F35EDAF}" type="datetimeFigureOut">
              <a:rPr lang="en-US"/>
              <a:pPr>
                <a:defRPr/>
              </a:pPr>
              <a:t>11/21/2016</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D684AF0-2F58-4C2F-93D9-51682B909062}" type="slidenum">
              <a:rPr lang="en-US" altLang="en-US"/>
              <a:pPr>
                <a:defRPr/>
              </a:pPr>
              <a:t>‹#›</a:t>
            </a:fld>
            <a:endParaRPr lang="en-US" altLang="en-US"/>
          </a:p>
        </p:txBody>
      </p:sp>
    </p:spTree>
    <p:extLst>
      <p:ext uri="{BB962C8B-B14F-4D97-AF65-F5344CB8AC3E}">
        <p14:creationId xmlns:p14="http://schemas.microsoft.com/office/powerpoint/2010/main" val="33004106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5A9B366-CCE0-4259-8283-1069DB21E8C5}" type="datetimeFigureOut">
              <a:rPr lang="en-US"/>
              <a:pPr>
                <a:defRPr/>
              </a:pPr>
              <a:t>11/21/2016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B46B3C5-E5A2-4974-B897-092455A00979}" type="slidenum">
              <a:rPr lang="en-US" altLang="en-US"/>
              <a:pPr>
                <a:defRPr/>
              </a:pPr>
              <a:t>‹#›</a:t>
            </a:fld>
            <a:endParaRPr lang="en-US" altLang="en-US"/>
          </a:p>
        </p:txBody>
      </p:sp>
    </p:spTree>
    <p:extLst>
      <p:ext uri="{BB962C8B-B14F-4D97-AF65-F5344CB8AC3E}">
        <p14:creationId xmlns:p14="http://schemas.microsoft.com/office/powerpoint/2010/main" val="19206876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79FEF1A-60DD-41D4-83F8-8024BC905750}" type="datetimeFigureOut">
              <a:rPr lang="en-US"/>
              <a:pPr>
                <a:defRPr/>
              </a:pPr>
              <a:t>11/21/2016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2F0C3C2-1191-4E47-9929-0391C0156887}" type="slidenum">
              <a:rPr lang="en-US" altLang="en-US"/>
              <a:pPr>
                <a:defRPr/>
              </a:pPr>
              <a:t>‹#›</a:t>
            </a:fld>
            <a:endParaRPr lang="en-US" altLang="en-US"/>
          </a:p>
        </p:txBody>
      </p:sp>
    </p:spTree>
    <p:extLst>
      <p:ext uri="{BB962C8B-B14F-4D97-AF65-F5344CB8AC3E}">
        <p14:creationId xmlns:p14="http://schemas.microsoft.com/office/powerpoint/2010/main" val="1081754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55CA8925-4FF2-4A0F-B357-45387ECC4F5B}" type="datetimeFigureOut">
              <a:rPr lang="en-US"/>
              <a:pPr>
                <a:defRPr/>
              </a:pPr>
              <a:t>11/21/2016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A8D3"/>
                </a:solidFill>
                <a:latin typeface="Calibri" panose="020F0502020204030204" pitchFamily="34" charset="0"/>
              </a:defRPr>
            </a:lvl1pPr>
          </a:lstStyle>
          <a:p>
            <a:pPr>
              <a:defRPr/>
            </a:pPr>
            <a:fld id="{C42413C1-9F30-4152-9638-1AA698BCFEB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hyperlink" Target="http://www.nacac.org/adoptionsubsidy/stateprofiles/dc.html" TargetMode="External"/><Relationship Id="rId2" Type="http://schemas.openxmlformats.org/officeDocument/2006/relationships/notesSlide" Target="../notesSlides/notesSlide77.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0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Group 7"/>
          <p:cNvGrpSpPr>
            <a:grpSpLocks/>
          </p:cNvGrpSpPr>
          <p:nvPr/>
        </p:nvGrpSpPr>
        <p:grpSpPr bwMode="auto">
          <a:xfrm>
            <a:off x="0" y="0"/>
            <a:ext cx="9144000" cy="6858000"/>
            <a:chOff x="0" y="0"/>
            <a:chExt cx="9144000" cy="6858000"/>
          </a:xfrm>
        </p:grpSpPr>
        <p:pic>
          <p:nvPicPr>
            <p:cNvPr id="4102" name="Picture 3" descr="blues background.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5" descr="ChildrensLawCenter_Tagline_Color_MSOffice.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00" y="381000"/>
              <a:ext cx="5315723" cy="1411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Title 1"/>
          <p:cNvSpPr txBox="1">
            <a:spLocks/>
          </p:cNvSpPr>
          <p:nvPr/>
        </p:nvSpPr>
        <p:spPr>
          <a:xfrm>
            <a:off x="304800" y="3124200"/>
            <a:ext cx="8534400" cy="2209800"/>
          </a:xfrm>
          <a:prstGeom prst="rect">
            <a:avLst/>
          </a:prstGeom>
        </p:spPr>
        <p:txBody>
          <a:bodyPr anchor="ctr">
            <a:normAutofit/>
          </a:bodyPr>
          <a:lstStyle/>
          <a:p>
            <a:pPr algn="ctr" eaLnBrk="1" fontAlgn="auto" hangingPunct="1">
              <a:spcBef>
                <a:spcPts val="0"/>
              </a:spcBef>
              <a:spcAft>
                <a:spcPts val="0"/>
              </a:spcAft>
              <a:defRPr/>
            </a:pPr>
            <a:r>
              <a:rPr lang="en-US" sz="4800" b="1" dirty="0">
                <a:solidFill>
                  <a:schemeClr val="bg1"/>
                </a:solidFill>
                <a:latin typeface="+mj-lt"/>
                <a:ea typeface="+mj-ea"/>
                <a:cs typeface="+mj-cs"/>
              </a:rPr>
              <a:t>Caregiver Representation Pro Bono Attorney Training</a:t>
            </a:r>
          </a:p>
        </p:txBody>
      </p:sp>
      <p:sp>
        <p:nvSpPr>
          <p:cNvPr id="4100" name="TextBox 6"/>
          <p:cNvSpPr txBox="1">
            <a:spLocks noChangeArrowheads="1"/>
          </p:cNvSpPr>
          <p:nvPr/>
        </p:nvSpPr>
        <p:spPr bwMode="auto">
          <a:xfrm>
            <a:off x="295275" y="5410200"/>
            <a:ext cx="8534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000" b="1">
                <a:solidFill>
                  <a:schemeClr val="bg1"/>
                </a:solidFill>
              </a:rPr>
              <a:t>November 2016</a:t>
            </a:r>
          </a:p>
        </p:txBody>
      </p:sp>
      <p:sp>
        <p:nvSpPr>
          <p:cNvPr id="8" name="Title 1"/>
          <p:cNvSpPr txBox="1">
            <a:spLocks/>
          </p:cNvSpPr>
          <p:nvPr/>
        </p:nvSpPr>
        <p:spPr>
          <a:xfrm>
            <a:off x="304800" y="1676400"/>
            <a:ext cx="8534400" cy="2209800"/>
          </a:xfrm>
          <a:prstGeom prst="rect">
            <a:avLst/>
          </a:prstGeom>
        </p:spPr>
        <p:txBody>
          <a:bodyPr anchor="ctr">
            <a:normAutofit/>
          </a:bodyPr>
          <a:lstStyle/>
          <a:p>
            <a:pPr algn="ctr" eaLnBrk="1" fontAlgn="auto" hangingPunct="1">
              <a:spcBef>
                <a:spcPts val="0"/>
              </a:spcBef>
              <a:spcAft>
                <a:spcPts val="0"/>
              </a:spcAft>
              <a:defRPr/>
            </a:pPr>
            <a:r>
              <a:rPr lang="en-US" sz="6000" b="1" dirty="0">
                <a:solidFill>
                  <a:schemeClr val="bg2"/>
                </a:solidFill>
                <a:latin typeface="+mj-lt"/>
                <a:ea typeface="+mj-ea"/>
                <a:cs typeface="+mj-cs"/>
              </a:rPr>
              <a:t>WELCOME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p:nvPr/>
        </p:nvGrpSpPr>
        <p:grpSpPr>
          <a:xfrm>
            <a:off x="0" y="0"/>
            <a:ext cx="9144000" cy="6858000"/>
            <a:chOff x="0" y="0"/>
            <a:chExt cx="9144000" cy="6858000"/>
          </a:xfrm>
        </p:grpSpPr>
        <p:pic>
          <p:nvPicPr>
            <p:cNvPr id="4" name="Picture 3" descr="blues background.jpg"/>
            <p:cNvPicPr>
              <a:picLocks noChangeAspect="1"/>
            </p:cNvPicPr>
            <p:nvPr/>
          </p:nvPicPr>
          <p:blipFill>
            <a:blip r:embed="rId3" cstate="print"/>
            <a:stretch>
              <a:fillRect/>
            </a:stretch>
          </p:blipFill>
          <p:spPr>
            <a:xfrm>
              <a:off x="0" y="0"/>
              <a:ext cx="9144000" cy="6858000"/>
            </a:xfrm>
            <a:prstGeom prst="rect">
              <a:avLst/>
            </a:prstGeom>
          </p:spPr>
        </p:pic>
        <p:pic>
          <p:nvPicPr>
            <p:cNvPr id="6" name="Picture 5" descr="ChildrensLawCenter_Tagline_Color_MSOffice.png"/>
            <p:cNvPicPr>
              <a:picLocks noChangeAspect="1"/>
            </p:cNvPicPr>
            <p:nvPr/>
          </p:nvPicPr>
          <p:blipFill>
            <a:blip r:embed="rId4" cstate="print"/>
            <a:stretch>
              <a:fillRect/>
            </a:stretch>
          </p:blipFill>
          <p:spPr>
            <a:xfrm>
              <a:off x="1905000" y="381000"/>
              <a:ext cx="5315723" cy="1411226"/>
            </a:xfrm>
            <a:prstGeom prst="rect">
              <a:avLst/>
            </a:prstGeom>
          </p:spPr>
        </p:pic>
      </p:grpSp>
      <p:sp>
        <p:nvSpPr>
          <p:cNvPr id="5" name="Title 1"/>
          <p:cNvSpPr txBox="1">
            <a:spLocks/>
          </p:cNvSpPr>
          <p:nvPr/>
        </p:nvSpPr>
        <p:spPr>
          <a:xfrm>
            <a:off x="304800" y="1981200"/>
            <a:ext cx="8534400" cy="27432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6000" b="1" i="0" u="none" strike="noStrike" kern="1200" cap="none" spc="0" normalizeH="0" baseline="0" noProof="0" dirty="0" smtClean="0">
                <a:ln>
                  <a:noFill/>
                </a:ln>
                <a:solidFill>
                  <a:schemeClr val="bg1"/>
                </a:solidFill>
                <a:effectLst/>
                <a:uLnTx/>
                <a:uFillTx/>
                <a:latin typeface="+mj-lt"/>
                <a:ea typeface="+mj-ea"/>
                <a:cs typeface="+mj-cs"/>
              </a:rPr>
              <a:t>Child Abuse &amp; Neglect Matters</a:t>
            </a:r>
            <a:r>
              <a:rPr kumimoji="0" lang="en-US" sz="6000" b="1" i="0" u="none" strike="noStrike" kern="1200" cap="none" spc="0" normalizeH="0" noProof="0" dirty="0" smtClean="0">
                <a:ln>
                  <a:noFill/>
                </a:ln>
                <a:solidFill>
                  <a:schemeClr val="bg1"/>
                </a:solidFill>
                <a:effectLst/>
                <a:uLnTx/>
                <a:uFillTx/>
                <a:latin typeface="+mj-lt"/>
                <a:ea typeface="+mj-ea"/>
                <a:cs typeface="+mj-cs"/>
              </a:rPr>
              <a:t> in </a:t>
            </a:r>
            <a:r>
              <a:rPr kumimoji="0" lang="en-US" sz="6000" b="1" i="0" u="none" strike="noStrike" kern="1200" cap="none" spc="0" normalizeH="0" baseline="0" noProof="0" dirty="0" smtClean="0">
                <a:ln>
                  <a:noFill/>
                </a:ln>
                <a:solidFill>
                  <a:schemeClr val="bg1"/>
                </a:solidFill>
                <a:effectLst/>
                <a:uLnTx/>
                <a:uFillTx/>
                <a:latin typeface="+mj-lt"/>
                <a:ea typeface="+mj-ea"/>
                <a:cs typeface="+mj-cs"/>
              </a:rPr>
              <a:t>DC</a:t>
            </a:r>
            <a:endParaRPr kumimoji="0" lang="en-US" sz="6000" b="1" i="0" u="none" strike="noStrike" kern="1200" cap="none" spc="0" normalizeH="0" baseline="0" noProof="0" dirty="0" smtClean="0">
              <a:ln>
                <a:noFill/>
              </a:ln>
              <a:solidFill>
                <a:schemeClr val="bg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723900" y="152399"/>
            <a:ext cx="7772400" cy="765175"/>
          </a:xfrm>
          <a:prstGeom prst="rect">
            <a:avLst/>
          </a:prstGeom>
        </p:spPr>
        <p:txBody>
          <a:bodyPr vert="horz" lIns="91440" tIns="45720" rIns="91440" bIns="45720" rtlCol="0" anchor="ctr">
            <a:noAutofit/>
          </a:bodyPr>
          <a:lstStyle/>
          <a:p>
            <a:pPr lvl="0" algn="ctr">
              <a:spcBef>
                <a:spcPct val="0"/>
              </a:spcBef>
              <a:defRPr/>
            </a:pPr>
            <a:r>
              <a:rPr lang="en-US" sz="3600" b="1" dirty="0" smtClean="0">
                <a:solidFill>
                  <a:schemeClr val="bg1"/>
                </a:solidFill>
                <a:latin typeface="+mj-lt"/>
              </a:rPr>
              <a:t>Guardianship for Youth 18-20 years old</a:t>
            </a:r>
            <a:endParaRPr kumimoji="0" lang="en-US" sz="3600" b="1" i="0" u="none" strike="noStrike" kern="1200" cap="none" spc="0" normalizeH="0" baseline="0" noProof="0" dirty="0">
              <a:ln>
                <a:noFill/>
              </a:ln>
              <a:solidFill>
                <a:schemeClr val="bg1"/>
              </a:solidFill>
              <a:effectLst/>
              <a:uLnTx/>
              <a:uFillTx/>
              <a:latin typeface="+mj-lt"/>
              <a:ea typeface="+mj-ea"/>
              <a:cs typeface="+mj-cs"/>
            </a:endParaRPr>
          </a:p>
        </p:txBody>
      </p:sp>
      <p:sp>
        <p:nvSpPr>
          <p:cNvPr id="6" name="Subtitle 2"/>
          <p:cNvSpPr txBox="1">
            <a:spLocks/>
          </p:cNvSpPr>
          <p:nvPr/>
        </p:nvSpPr>
        <p:spPr>
          <a:xfrm>
            <a:off x="381000" y="1524000"/>
            <a:ext cx="8458200" cy="4876800"/>
          </a:xfrm>
          <a:prstGeom prst="rect">
            <a:avLst/>
          </a:prstGeom>
        </p:spPr>
        <p:txBody>
          <a:bodyPr vert="horz" lIns="91440" tIns="45720" rIns="91440" bIns="45720" rtlCol="0">
            <a:normAutofit fontScale="85000" lnSpcReduction="20000"/>
          </a:bodyPr>
          <a:lstStyle/>
          <a:p>
            <a:pPr marL="339725" indent="-339725">
              <a:lnSpc>
                <a:spcPct val="110000"/>
              </a:lnSpc>
              <a:spcBef>
                <a:spcPts val="528"/>
              </a:spcBef>
              <a:buFont typeface="Arial" pitchFamily="34" charset="0"/>
              <a:buChar char="•"/>
              <a:defRPr/>
            </a:pPr>
            <a:r>
              <a:rPr lang="en-US" sz="2800" b="1" dirty="0" smtClean="0">
                <a:latin typeface="+mj-lt"/>
              </a:rPr>
              <a:t>The Adoption Reform Amendment Act of 2010 establishes the Family Court’s jurisdiction to enter guardianship orders for youth who are 18-20 years old.  Of note, under law:</a:t>
            </a:r>
          </a:p>
          <a:p>
            <a:pPr marL="744538" lvl="1" indent="-287338">
              <a:lnSpc>
                <a:spcPct val="110000"/>
              </a:lnSpc>
              <a:spcBef>
                <a:spcPts val="432"/>
              </a:spcBef>
              <a:buFont typeface="Arial" pitchFamily="34" charset="0"/>
              <a:buChar char="•"/>
              <a:defRPr/>
            </a:pPr>
            <a:endParaRPr lang="en-US" sz="2400" dirty="0" smtClean="0">
              <a:solidFill>
                <a:schemeClr val="tx2"/>
              </a:solidFill>
              <a:latin typeface="+mj-lt"/>
            </a:endParaRPr>
          </a:p>
          <a:p>
            <a:pPr marL="744538" lvl="1" indent="-287338">
              <a:lnSpc>
                <a:spcPct val="110000"/>
              </a:lnSpc>
              <a:spcBef>
                <a:spcPts val="432"/>
              </a:spcBef>
              <a:buFont typeface="Arial" pitchFamily="34" charset="0"/>
              <a:buChar char="•"/>
              <a:defRPr/>
            </a:pPr>
            <a:r>
              <a:rPr lang="en-US" sz="2400" dirty="0" smtClean="0">
                <a:solidFill>
                  <a:schemeClr val="tx2"/>
                </a:solidFill>
                <a:latin typeface="+mj-lt"/>
              </a:rPr>
              <a:t>18-20 year old must consent to any guardianship in writing</a:t>
            </a:r>
          </a:p>
          <a:p>
            <a:pPr marL="744538" lvl="1" indent="-287338">
              <a:lnSpc>
                <a:spcPct val="110000"/>
              </a:lnSpc>
              <a:spcBef>
                <a:spcPts val="432"/>
              </a:spcBef>
              <a:defRPr/>
            </a:pPr>
            <a:endParaRPr lang="en-US" sz="2400" dirty="0" smtClean="0">
              <a:solidFill>
                <a:schemeClr val="tx2"/>
              </a:solidFill>
              <a:latin typeface="+mj-lt"/>
            </a:endParaRPr>
          </a:p>
          <a:p>
            <a:pPr marL="744538" lvl="1" indent="-287338">
              <a:lnSpc>
                <a:spcPct val="110000"/>
              </a:lnSpc>
              <a:spcBef>
                <a:spcPts val="432"/>
              </a:spcBef>
              <a:buFont typeface="Arial" pitchFamily="34" charset="0"/>
              <a:buChar char="•"/>
              <a:defRPr/>
            </a:pPr>
            <a:r>
              <a:rPr lang="en-US" sz="2400" dirty="0" smtClean="0">
                <a:solidFill>
                  <a:schemeClr val="tx2"/>
                </a:solidFill>
                <a:latin typeface="+mj-lt"/>
              </a:rPr>
              <a:t>Language regarding the authority of a permanent guardian that differs from typical guardianship orders</a:t>
            </a:r>
          </a:p>
          <a:p>
            <a:pPr marL="744538" lvl="1" indent="-287338">
              <a:lnSpc>
                <a:spcPct val="110000"/>
              </a:lnSpc>
              <a:spcBef>
                <a:spcPts val="432"/>
              </a:spcBef>
              <a:defRPr/>
            </a:pPr>
            <a:endParaRPr lang="en-US" sz="2400" dirty="0" smtClean="0">
              <a:solidFill>
                <a:schemeClr val="tx2"/>
              </a:solidFill>
              <a:latin typeface="+mj-lt"/>
            </a:endParaRPr>
          </a:p>
          <a:p>
            <a:pPr marL="744538" lvl="1" indent="-287338">
              <a:lnSpc>
                <a:spcPct val="110000"/>
              </a:lnSpc>
              <a:spcBef>
                <a:spcPts val="432"/>
              </a:spcBef>
              <a:buFont typeface="Arial" pitchFamily="34" charset="0"/>
              <a:buChar char="•"/>
              <a:defRPr/>
            </a:pPr>
            <a:r>
              <a:rPr lang="en-US" sz="2400" dirty="0" smtClean="0">
                <a:solidFill>
                  <a:schemeClr val="tx2"/>
                </a:solidFill>
                <a:latin typeface="+mj-lt"/>
              </a:rPr>
              <a:t>Guardianship statute remains silent as to what rights, if any, biological parents retain over youth who are 18-20 years old</a:t>
            </a:r>
          </a:p>
          <a:p>
            <a:pPr marL="744538" lvl="1" indent="-287338">
              <a:lnSpc>
                <a:spcPct val="110000"/>
              </a:lnSpc>
              <a:spcBef>
                <a:spcPts val="432"/>
              </a:spcBef>
              <a:defRPr/>
            </a:pPr>
            <a:endParaRPr lang="en-US" sz="2400" dirty="0" smtClean="0">
              <a:solidFill>
                <a:schemeClr val="tx2"/>
              </a:solidFill>
              <a:latin typeface="+mj-lt"/>
            </a:endParaRPr>
          </a:p>
          <a:p>
            <a:pPr marL="744538" lvl="1" indent="-287338">
              <a:lnSpc>
                <a:spcPct val="110000"/>
              </a:lnSpc>
              <a:spcBef>
                <a:spcPts val="432"/>
              </a:spcBef>
              <a:buFont typeface="Arial" pitchFamily="34" charset="0"/>
              <a:buChar char="•"/>
              <a:defRPr/>
            </a:pPr>
            <a:r>
              <a:rPr lang="en-US" sz="2400" dirty="0" smtClean="0">
                <a:solidFill>
                  <a:schemeClr val="tx2"/>
                </a:solidFill>
                <a:latin typeface="+mj-lt"/>
                <a:cs typeface="Times New Roman" pitchFamily="18" charset="0"/>
              </a:rPr>
              <a:t>A child who exits foster care to guardianship may not reenter foster care after age 18.  D.C. Code § 16-2390 (2011)</a:t>
            </a:r>
          </a:p>
          <a:p>
            <a:pPr lvl="1">
              <a:lnSpc>
                <a:spcPct val="80000"/>
              </a:lnSpc>
              <a:defRPr/>
            </a:pPr>
            <a:endParaRPr lang="en-US" sz="2000" dirty="0" smtClean="0">
              <a:latin typeface="Times New Roman" pitchFamily="18" charset="0"/>
            </a:endParaRPr>
          </a:p>
          <a:p>
            <a:pPr lvl="1">
              <a:lnSpc>
                <a:spcPct val="80000"/>
              </a:lnSpc>
              <a:defRPr/>
            </a:pPr>
            <a:endParaRPr lang="en-US" sz="2000" dirty="0" smtClean="0">
              <a:latin typeface="Times New Roman" pitchFamily="18" charset="0"/>
            </a:endParaRPr>
          </a:p>
          <a:p>
            <a:pPr>
              <a:lnSpc>
                <a:spcPct val="80000"/>
              </a:lnSpc>
              <a:defRPr/>
            </a:pPr>
            <a:endParaRPr lang="en-US" sz="2400" dirty="0" smtClean="0">
              <a:latin typeface="Times New Roman" pitchFamily="18" charset="0"/>
            </a:endParaRPr>
          </a:p>
        </p:txBody>
      </p:sp>
    </p:spTree>
    <p:extLst>
      <p:ext uri="{BB962C8B-B14F-4D97-AF65-F5344CB8AC3E}">
        <p14:creationId xmlns:p14="http://schemas.microsoft.com/office/powerpoint/2010/main" val="231416530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85800" y="152400"/>
            <a:ext cx="7772400" cy="765175"/>
          </a:xfrm>
          <a:prstGeom prst="rect">
            <a:avLst/>
          </a:prstGeom>
        </p:spPr>
        <p:txBody>
          <a:bodyPr vert="horz" lIns="91440" tIns="45720" rIns="91440" bIns="45720" rtlCol="0" anchor="ctr">
            <a:normAutofit/>
          </a:bodyPr>
          <a:lstStyle/>
          <a:p>
            <a:pPr lvl="0" algn="ctr">
              <a:spcBef>
                <a:spcPct val="0"/>
              </a:spcBef>
              <a:defRPr/>
            </a:pPr>
            <a:r>
              <a:rPr lang="en-US" sz="4000" b="1" dirty="0" smtClean="0">
                <a:solidFill>
                  <a:schemeClr val="bg1"/>
                </a:solidFill>
                <a:latin typeface="+mj-lt"/>
              </a:rPr>
              <a:t>Permanent Guardianship</a:t>
            </a:r>
            <a:endParaRPr kumimoji="0" lang="en-US" sz="4000" b="1" i="0" u="none" strike="noStrike" kern="1200" cap="none" spc="0" normalizeH="0" baseline="0" noProof="0" dirty="0">
              <a:ln>
                <a:noFill/>
              </a:ln>
              <a:solidFill>
                <a:schemeClr val="bg1"/>
              </a:solidFill>
              <a:effectLst/>
              <a:uLnTx/>
              <a:uFillTx/>
              <a:latin typeface="+mj-lt"/>
              <a:ea typeface="+mj-ea"/>
              <a:cs typeface="+mj-cs"/>
            </a:endParaRPr>
          </a:p>
        </p:txBody>
      </p:sp>
      <p:sp>
        <p:nvSpPr>
          <p:cNvPr id="6" name="Subtitle 2"/>
          <p:cNvSpPr txBox="1">
            <a:spLocks/>
          </p:cNvSpPr>
          <p:nvPr/>
        </p:nvSpPr>
        <p:spPr>
          <a:xfrm>
            <a:off x="381000" y="1524000"/>
            <a:ext cx="8458200" cy="4876800"/>
          </a:xfrm>
          <a:prstGeom prst="rect">
            <a:avLst/>
          </a:prstGeom>
        </p:spPr>
        <p:txBody>
          <a:bodyPr vert="horz" lIns="91440" tIns="45720" rIns="91440" bIns="45720" rtlCol="0">
            <a:normAutofit lnSpcReduction="10000"/>
          </a:bodyPr>
          <a:lstStyle/>
          <a:p>
            <a:pPr marL="342900" indent="-342900">
              <a:spcBef>
                <a:spcPct val="20000"/>
              </a:spcBef>
              <a:buFont typeface="Arial" pitchFamily="34" charset="0"/>
              <a:buChar char="•"/>
              <a:defRPr/>
            </a:pPr>
            <a:r>
              <a:rPr lang="en-US" sz="2400" b="1" dirty="0"/>
              <a:t>Order for Permanent Guardianship (and Findings of Fact and Conclusions of Law</a:t>
            </a:r>
            <a:r>
              <a:rPr lang="en-US" sz="2400" b="1" dirty="0" smtClean="0"/>
              <a:t>)</a:t>
            </a:r>
          </a:p>
          <a:p>
            <a:pPr marL="800100" lvl="1" indent="-342900">
              <a:spcBef>
                <a:spcPct val="20000"/>
              </a:spcBef>
              <a:buFont typeface="Arial" pitchFamily="34" charset="0"/>
              <a:buChar char="•"/>
              <a:defRPr/>
            </a:pPr>
            <a:r>
              <a:rPr lang="en-US" sz="2400" dirty="0" smtClean="0">
                <a:solidFill>
                  <a:schemeClr val="tx2"/>
                </a:solidFill>
              </a:rPr>
              <a:t>Typically awards visitation to the parent </a:t>
            </a:r>
          </a:p>
          <a:p>
            <a:pPr marL="800100" lvl="1" indent="-342900">
              <a:spcBef>
                <a:spcPct val="20000"/>
              </a:spcBef>
              <a:buFont typeface="Arial" pitchFamily="34" charset="0"/>
              <a:buChar char="•"/>
              <a:defRPr/>
            </a:pPr>
            <a:r>
              <a:rPr lang="en-US" sz="2400" i="1" dirty="0" smtClean="0">
                <a:solidFill>
                  <a:schemeClr val="tx2"/>
                </a:solidFill>
              </a:rPr>
              <a:t>See</a:t>
            </a:r>
            <a:r>
              <a:rPr lang="en-US" sz="2400" dirty="0" smtClean="0">
                <a:solidFill>
                  <a:schemeClr val="tx2"/>
                </a:solidFill>
              </a:rPr>
              <a:t> § D.C. Code 16-2389 (Effect of guardianship order)</a:t>
            </a:r>
          </a:p>
          <a:p>
            <a:pPr marL="800100" lvl="1" indent="-342900">
              <a:spcBef>
                <a:spcPct val="20000"/>
              </a:spcBef>
              <a:buFont typeface="Arial" pitchFamily="34" charset="0"/>
              <a:buChar char="•"/>
              <a:defRPr/>
            </a:pPr>
            <a:r>
              <a:rPr lang="en-US" sz="2400" dirty="0" smtClean="0">
                <a:solidFill>
                  <a:schemeClr val="tx2"/>
                </a:solidFill>
              </a:rPr>
              <a:t>Is reviewable (appealable): </a:t>
            </a:r>
            <a:endParaRPr lang="en-US" sz="2400" dirty="0">
              <a:solidFill>
                <a:schemeClr val="tx2"/>
              </a:solidFill>
            </a:endParaRPr>
          </a:p>
          <a:p>
            <a:pPr marL="1257300" lvl="2" indent="-342900">
              <a:spcBef>
                <a:spcPct val="20000"/>
              </a:spcBef>
              <a:buFont typeface="Arial" pitchFamily="34" charset="0"/>
              <a:buChar char="•"/>
              <a:defRPr/>
            </a:pPr>
            <a:r>
              <a:rPr lang="en-US" sz="2400" dirty="0" smtClean="0">
                <a:solidFill>
                  <a:schemeClr val="tx2"/>
                </a:solidFill>
                <a:latin typeface="+mj-lt"/>
              </a:rPr>
              <a:t>Within 10 business days if issued by a Magistrate Judge</a:t>
            </a:r>
          </a:p>
          <a:p>
            <a:pPr marL="1257300" lvl="2" indent="-342900">
              <a:spcBef>
                <a:spcPct val="20000"/>
              </a:spcBef>
              <a:buFont typeface="Arial" pitchFamily="34" charset="0"/>
              <a:buChar char="•"/>
              <a:defRPr/>
            </a:pPr>
            <a:r>
              <a:rPr lang="en-US" sz="2400" dirty="0" smtClean="0">
                <a:solidFill>
                  <a:schemeClr val="tx2"/>
                </a:solidFill>
                <a:latin typeface="+mj-lt"/>
              </a:rPr>
              <a:t>Within 30 calendar days if issued by an Associate Judge</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smtClean="0">
                <a:ln>
                  <a:noFill/>
                </a:ln>
                <a:solidFill>
                  <a:srgbClr val="0079C1"/>
                </a:solidFill>
                <a:effectLst/>
                <a:uLnTx/>
                <a:uFillTx/>
                <a:latin typeface="+mj-lt"/>
              </a:rPr>
              <a:t>Parents retain certain rights:</a:t>
            </a:r>
          </a:p>
          <a:p>
            <a:pPr marL="800100" lvl="1" indent="-342900">
              <a:spcBef>
                <a:spcPct val="20000"/>
              </a:spcBef>
              <a:buFont typeface="Arial" panose="020B0604020202020204" pitchFamily="34" charset="0"/>
              <a:buChar char="•"/>
              <a:defRPr/>
            </a:pPr>
            <a:r>
              <a:rPr lang="en-US" sz="2000" dirty="0" smtClean="0">
                <a:solidFill>
                  <a:schemeClr val="tx2"/>
                </a:solidFill>
                <a:latin typeface="+mj-lt"/>
              </a:rPr>
              <a:t>To consent to the child’s adoption</a:t>
            </a:r>
          </a:p>
          <a:p>
            <a:pPr marL="800100" lvl="1" indent="-342900">
              <a:spcBef>
                <a:spcPct val="20000"/>
              </a:spcBef>
              <a:buFont typeface="Arial" panose="020B0604020202020204" pitchFamily="34" charset="0"/>
              <a:buChar char="•"/>
              <a:defRPr/>
            </a:pPr>
            <a:r>
              <a:rPr kumimoji="0" lang="en-US" sz="2000" i="0" u="none" strike="noStrike" kern="1200" cap="none" spc="0" normalizeH="0" baseline="0" noProof="0" dirty="0" smtClean="0">
                <a:ln>
                  <a:noFill/>
                </a:ln>
                <a:solidFill>
                  <a:schemeClr val="tx2"/>
                </a:solidFill>
                <a:effectLst/>
                <a:uLnTx/>
                <a:uFillTx/>
                <a:latin typeface="+mj-lt"/>
              </a:rPr>
              <a:t>To determine the child’s religious affiliation</a:t>
            </a:r>
          </a:p>
          <a:p>
            <a:pPr marL="342900" marR="0" lvl="0" indent="-342900" algn="l" defTabSz="914400" rtl="0" eaLnBrk="1" fontAlgn="auto" latinLnBrk="0" hangingPunct="1">
              <a:lnSpc>
                <a:spcPct val="100000"/>
              </a:lnSpc>
              <a:spcBef>
                <a:spcPct val="20000"/>
              </a:spcBef>
              <a:spcAft>
                <a:spcPts val="0"/>
              </a:spcAft>
              <a:buClrTx/>
              <a:buSzTx/>
              <a:tabLst/>
              <a:defRPr/>
            </a:pPr>
            <a:r>
              <a:rPr lang="en-US" sz="2200" b="1" dirty="0">
                <a:solidFill>
                  <a:srgbClr val="0079C1"/>
                </a:solidFill>
                <a:latin typeface="+mj-lt"/>
              </a:rPr>
              <a:t>	</a:t>
            </a:r>
            <a:endParaRPr kumimoji="0" lang="en-US" sz="2200" b="1" i="0" u="none" strike="noStrike" kern="1200" cap="none" spc="0" normalizeH="0" baseline="0" noProof="0" dirty="0" smtClean="0">
              <a:ln>
                <a:noFill/>
              </a:ln>
              <a:solidFill>
                <a:srgbClr val="0079C1"/>
              </a:solidFill>
              <a:effectLst/>
              <a:uLnTx/>
              <a:uFillTx/>
              <a:latin typeface="+mj-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200" b="1" i="0" u="none" strike="noStrike" kern="1200" cap="none" spc="0" normalizeH="0" baseline="0" noProof="0" dirty="0">
              <a:ln>
                <a:noFill/>
              </a:ln>
              <a:solidFill>
                <a:srgbClr val="0079C1"/>
              </a:solidFill>
              <a:effectLst/>
              <a:uLnTx/>
              <a:uFillTx/>
              <a:latin typeface="+mj-lt"/>
              <a:ea typeface="+mn-ea"/>
              <a:cs typeface="+mn-cs"/>
            </a:endParaRPr>
          </a:p>
        </p:txBody>
      </p:sp>
    </p:spTree>
    <p:extLst>
      <p:ext uri="{BB962C8B-B14F-4D97-AF65-F5344CB8AC3E}">
        <p14:creationId xmlns:p14="http://schemas.microsoft.com/office/powerpoint/2010/main" val="31785882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85800" y="152400"/>
            <a:ext cx="7772400" cy="765175"/>
          </a:xfrm>
          <a:prstGeom prst="rect">
            <a:avLst/>
          </a:prstGeom>
        </p:spPr>
        <p:txBody>
          <a:bodyPr vert="horz" lIns="91440" tIns="45720" rIns="91440" bIns="45720" rtlCol="0" anchor="ctr">
            <a:normAutofit/>
          </a:bodyPr>
          <a:lstStyle/>
          <a:p>
            <a:pPr lvl="0" algn="ctr">
              <a:spcBef>
                <a:spcPct val="0"/>
              </a:spcBef>
              <a:defRPr/>
            </a:pPr>
            <a:r>
              <a:rPr lang="en-US" sz="4000" b="1" dirty="0" smtClean="0">
                <a:solidFill>
                  <a:schemeClr val="bg1"/>
                </a:solidFill>
                <a:latin typeface="+mj-lt"/>
              </a:rPr>
              <a:t>Post-trial Issues</a:t>
            </a:r>
            <a:endParaRPr kumimoji="0" lang="en-US" sz="4000" b="1" i="0" u="none" strike="noStrike" kern="1200" cap="none" spc="0" normalizeH="0" baseline="0" noProof="0" dirty="0">
              <a:ln>
                <a:noFill/>
              </a:ln>
              <a:solidFill>
                <a:schemeClr val="bg1"/>
              </a:solidFill>
              <a:effectLst/>
              <a:uLnTx/>
              <a:uFillTx/>
              <a:latin typeface="+mj-lt"/>
              <a:ea typeface="+mj-ea"/>
              <a:cs typeface="+mj-cs"/>
            </a:endParaRPr>
          </a:p>
        </p:txBody>
      </p:sp>
      <p:sp>
        <p:nvSpPr>
          <p:cNvPr id="6" name="Subtitle 2"/>
          <p:cNvSpPr txBox="1">
            <a:spLocks/>
          </p:cNvSpPr>
          <p:nvPr/>
        </p:nvSpPr>
        <p:spPr>
          <a:xfrm>
            <a:off x="381000" y="1524000"/>
            <a:ext cx="8458200" cy="4876800"/>
          </a:xfrm>
          <a:prstGeom prst="rect">
            <a:avLst/>
          </a:prstGeom>
        </p:spPr>
        <p:txBody>
          <a:bodyPr vert="horz" lIns="91440" tIns="45720" rIns="91440" bIns="45720" rtlCol="0">
            <a:normAutofit/>
          </a:bodyPr>
          <a:lstStyle/>
          <a:p>
            <a:pPr marL="342900" indent="-342900">
              <a:spcBef>
                <a:spcPct val="20000"/>
              </a:spcBef>
              <a:buFont typeface="Arial" pitchFamily="34" charset="0"/>
              <a:buChar char="•"/>
              <a:defRPr/>
            </a:pPr>
            <a:r>
              <a:rPr lang="en-US" sz="2400" b="1" dirty="0" smtClean="0"/>
              <a:t>Any party may move the court to modify, terminate or enforce a guardianship order</a:t>
            </a:r>
          </a:p>
          <a:p>
            <a:pPr marL="342900" indent="-342900">
              <a:spcBef>
                <a:spcPct val="20000"/>
              </a:spcBef>
              <a:buFont typeface="Arial" pitchFamily="34" charset="0"/>
              <a:buChar char="•"/>
              <a:defRPr/>
            </a:pPr>
            <a:r>
              <a:rPr lang="en-US" sz="2400" b="1" dirty="0" smtClean="0">
                <a:latin typeface="+mj-lt"/>
              </a:rPr>
              <a:t>The court may modify or terminate a guardianship order if the court finds, by a preponderance of the evidence, that there has been a substantial and material change in circumstance and that modification or termination is in the child’s best interest. </a:t>
            </a:r>
          </a:p>
          <a:p>
            <a:pPr marL="1257300" lvl="2" indent="-342900">
              <a:spcBef>
                <a:spcPct val="20000"/>
              </a:spcBef>
              <a:buFont typeface="Arial" pitchFamily="34" charset="0"/>
              <a:buChar char="•"/>
              <a:defRPr/>
            </a:pPr>
            <a:r>
              <a:rPr lang="en-US" sz="2200" b="1" dirty="0" smtClean="0">
                <a:latin typeface="+mj-lt"/>
              </a:rPr>
              <a:t>An adjudicatory hearing is required before modifying or terminating an order for guardianship.</a:t>
            </a:r>
            <a:r>
              <a:rPr lang="en-US" sz="2200" b="1" dirty="0">
                <a:latin typeface="+mj-lt"/>
              </a:rPr>
              <a:t>	</a:t>
            </a:r>
            <a:endParaRPr kumimoji="0" lang="en-US" sz="2200" b="1" i="0" u="none" strike="noStrike" kern="1200" cap="none" spc="0" normalizeH="0" baseline="0" noProof="0" dirty="0" smtClean="0">
              <a:ln>
                <a:noFill/>
              </a:ln>
              <a:effectLst/>
              <a:uLnTx/>
              <a:uFillTx/>
              <a:latin typeface="+mj-lt"/>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200" b="1" i="0" u="none" strike="noStrike" kern="1200" cap="none" spc="0" normalizeH="0" baseline="0" noProof="0" dirty="0">
              <a:ln>
                <a:noFill/>
              </a:ln>
              <a:solidFill>
                <a:srgbClr val="0079C1"/>
              </a:solidFill>
              <a:effectLst/>
              <a:uLnTx/>
              <a:uFillTx/>
              <a:latin typeface="+mj-lt"/>
              <a:ea typeface="+mn-ea"/>
              <a:cs typeface="+mn-cs"/>
            </a:endParaRPr>
          </a:p>
        </p:txBody>
      </p:sp>
    </p:spTree>
    <p:extLst>
      <p:ext uri="{BB962C8B-B14F-4D97-AF65-F5344CB8AC3E}">
        <p14:creationId xmlns:p14="http://schemas.microsoft.com/office/powerpoint/2010/main" val="281371148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a:grpSpLocks noChangeAspect="1"/>
          </p:cNvGrpSpPr>
          <p:nvPr/>
        </p:nvGrpSpPr>
        <p:grpSpPr>
          <a:xfrm>
            <a:off x="0" y="0"/>
            <a:ext cx="9144000" cy="6858000"/>
            <a:chOff x="0" y="0"/>
            <a:chExt cx="9144000" cy="6858000"/>
          </a:xfrm>
        </p:grpSpPr>
        <p:pic>
          <p:nvPicPr>
            <p:cNvPr id="4" name="Picture 3" descr="blues background.jpg"/>
            <p:cNvPicPr>
              <a:picLocks noChangeAspect="1"/>
            </p:cNvPicPr>
            <p:nvPr/>
          </p:nvPicPr>
          <p:blipFill>
            <a:blip r:embed="rId2" cstate="print"/>
            <a:stretch>
              <a:fillRect/>
            </a:stretch>
          </p:blipFill>
          <p:spPr>
            <a:xfrm>
              <a:off x="0" y="0"/>
              <a:ext cx="9144000" cy="6858000"/>
            </a:xfrm>
            <a:prstGeom prst="rect">
              <a:avLst/>
            </a:prstGeom>
          </p:spPr>
        </p:pic>
        <p:pic>
          <p:nvPicPr>
            <p:cNvPr id="5" name="Picture 4" descr="ChildrensLawCenter_Tagline_Color_MSOffice.png"/>
            <p:cNvPicPr>
              <a:picLocks noChangeAspect="1"/>
            </p:cNvPicPr>
            <p:nvPr/>
          </p:nvPicPr>
          <p:blipFill>
            <a:blip r:embed="rId3" cstate="print"/>
            <a:stretch>
              <a:fillRect/>
            </a:stretch>
          </p:blipFill>
          <p:spPr>
            <a:xfrm>
              <a:off x="1905000" y="381000"/>
              <a:ext cx="5315723" cy="1411226"/>
            </a:xfrm>
            <a:prstGeom prst="rect">
              <a:avLst/>
            </a:prstGeom>
          </p:spPr>
        </p:pic>
      </p:grpSp>
      <p:sp>
        <p:nvSpPr>
          <p:cNvPr id="8" name="TextBox 5"/>
          <p:cNvSpPr txBox="1">
            <a:spLocks noChangeArrowheads="1"/>
          </p:cNvSpPr>
          <p:nvPr/>
        </p:nvSpPr>
        <p:spPr bwMode="auto">
          <a:xfrm>
            <a:off x="304800" y="2362200"/>
            <a:ext cx="8458200"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2000" dirty="0" smtClean="0">
                <a:solidFill>
                  <a:schemeClr val="bg1"/>
                </a:solidFill>
              </a:rPr>
              <a:t>Children’s Law Center fights so every child in DC can grow up with a loving family, good health and a quality education. Judges, pediatricians and families turn to us to be the voice for children who are abused or neglected, who aren’t learning in school, or who have health problems that can’t be solved by medicine alone. With 100 staff and hundreds of pro bono lawyers, we reach 1 out of every 8 children in DC’s poorest neighborhoods – more than 5,000 children and families each year. And, we multiply this impact by advocating for city-wide solutions that benefit all children.</a:t>
            </a:r>
          </a:p>
          <a:p>
            <a:pPr algn="ctr" eaLnBrk="1" hangingPunct="1">
              <a:spcBef>
                <a:spcPct val="0"/>
              </a:spcBef>
              <a:buFontTx/>
              <a:buNone/>
            </a:pPr>
            <a:endParaRPr lang="en-US" altLang="en-US" sz="2000" dirty="0">
              <a:solidFill>
                <a:schemeClr val="bg1"/>
              </a:solidFill>
            </a:endParaRPr>
          </a:p>
          <a:p>
            <a:pPr algn="ctr" eaLnBrk="1" hangingPunct="1">
              <a:spcBef>
                <a:spcPct val="0"/>
              </a:spcBef>
              <a:buFontTx/>
              <a:buNone/>
            </a:pPr>
            <a:r>
              <a:rPr lang="en-US" altLang="en-US" sz="2000" dirty="0">
                <a:solidFill>
                  <a:schemeClr val="bg1"/>
                </a:solidFill>
              </a:rPr>
              <a:t>Visit www.childrenslawcenter.org to learn more.</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p:nvPr/>
        </p:nvGrpSpPr>
        <p:grpSpPr>
          <a:xfrm>
            <a:off x="0" y="0"/>
            <a:ext cx="9144000" cy="6858000"/>
            <a:chOff x="0" y="0"/>
            <a:chExt cx="9144000" cy="6858000"/>
          </a:xfrm>
        </p:grpSpPr>
        <p:pic>
          <p:nvPicPr>
            <p:cNvPr id="4" name="Picture 3" descr="blues background.jpg"/>
            <p:cNvPicPr>
              <a:picLocks noChangeAspect="1"/>
            </p:cNvPicPr>
            <p:nvPr/>
          </p:nvPicPr>
          <p:blipFill>
            <a:blip r:embed="rId2" cstate="print"/>
            <a:stretch>
              <a:fillRect/>
            </a:stretch>
          </p:blipFill>
          <p:spPr>
            <a:xfrm>
              <a:off x="0" y="0"/>
              <a:ext cx="9144000" cy="6858000"/>
            </a:xfrm>
            <a:prstGeom prst="rect">
              <a:avLst/>
            </a:prstGeom>
          </p:spPr>
        </p:pic>
        <p:pic>
          <p:nvPicPr>
            <p:cNvPr id="6" name="Picture 5" descr="ChildrensLawCenter_Tagline_Color_MSOffice.png"/>
            <p:cNvPicPr>
              <a:picLocks noChangeAspect="1"/>
            </p:cNvPicPr>
            <p:nvPr/>
          </p:nvPicPr>
          <p:blipFill>
            <a:blip r:embed="rId3" cstate="print"/>
            <a:stretch>
              <a:fillRect/>
            </a:stretch>
          </p:blipFill>
          <p:spPr>
            <a:xfrm>
              <a:off x="1905000" y="381000"/>
              <a:ext cx="5315723" cy="1411226"/>
            </a:xfrm>
            <a:prstGeom prst="rect">
              <a:avLst/>
            </a:prstGeom>
          </p:spPr>
        </p:pic>
      </p:grpSp>
      <p:sp>
        <p:nvSpPr>
          <p:cNvPr id="5" name="Title 1"/>
          <p:cNvSpPr txBox="1">
            <a:spLocks/>
          </p:cNvSpPr>
          <p:nvPr/>
        </p:nvSpPr>
        <p:spPr>
          <a:xfrm>
            <a:off x="304800" y="1981200"/>
            <a:ext cx="8534400" cy="2743200"/>
          </a:xfrm>
          <a:prstGeom prst="rect">
            <a:avLst/>
          </a:prstGeom>
        </p:spPr>
        <p:txBody>
          <a:bodyPr vert="horz" lIns="91440" tIns="45720" rIns="91440" bIns="45720" rtlCol="0" anchor="ctr">
            <a:normAutofit/>
          </a:bodyPr>
          <a:lstStyle/>
          <a:p>
            <a:pPr lvl="0" algn="ctr">
              <a:spcBef>
                <a:spcPct val="0"/>
              </a:spcBef>
              <a:defRPr/>
            </a:pPr>
            <a:r>
              <a:rPr lang="en-US" sz="6000" b="1" dirty="0" smtClean="0">
                <a:solidFill>
                  <a:schemeClr val="bg1"/>
                </a:solidFill>
                <a:latin typeface="+mj-lt"/>
              </a:rPr>
              <a:t>Guardianship and Adoption Subsidy </a:t>
            </a:r>
          </a:p>
        </p:txBody>
      </p:sp>
      <p:sp>
        <p:nvSpPr>
          <p:cNvPr id="8" name="TextBox 6"/>
          <p:cNvSpPr txBox="1">
            <a:spLocks noChangeArrowheads="1"/>
          </p:cNvSpPr>
          <p:nvPr/>
        </p:nvSpPr>
        <p:spPr bwMode="auto">
          <a:xfrm>
            <a:off x="304800" y="5410199"/>
            <a:ext cx="85344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None/>
            </a:pPr>
            <a:r>
              <a:rPr lang="en-US" altLang="en-US" sz="2000" b="1" dirty="0">
                <a:solidFill>
                  <a:schemeClr val="bg1"/>
                </a:solidFill>
              </a:rPr>
              <a:t>Rebecca Goldfrank, Director, Families First</a:t>
            </a:r>
          </a:p>
          <a:p>
            <a:pPr algn="ctr" eaLnBrk="1" hangingPunct="1">
              <a:spcBef>
                <a:spcPct val="0"/>
              </a:spcBef>
              <a:buFontTx/>
              <a:buNone/>
            </a:pPr>
            <a:r>
              <a:rPr lang="en-US" altLang="en-US" sz="2000" b="1" dirty="0" smtClean="0">
                <a:solidFill>
                  <a:schemeClr val="bg1"/>
                </a:solidFill>
              </a:rPr>
              <a:t>Caregiver Representation Pro Bono Attorney Training </a:t>
            </a:r>
            <a:endParaRPr lang="en-US" altLang="en-US" sz="2000" b="1" dirty="0">
              <a:solidFill>
                <a:schemeClr val="bg1"/>
              </a:solidFill>
            </a:endParaRPr>
          </a:p>
          <a:p>
            <a:pPr algn="ctr" eaLnBrk="1" hangingPunct="1">
              <a:spcBef>
                <a:spcPct val="0"/>
              </a:spcBef>
              <a:buFontTx/>
              <a:buNone/>
            </a:pPr>
            <a:r>
              <a:rPr lang="en-US" altLang="en-US" sz="2000" b="1" smtClean="0">
                <a:solidFill>
                  <a:schemeClr val="bg1"/>
                </a:solidFill>
              </a:rPr>
              <a:t>November 2016</a:t>
            </a:r>
            <a:endParaRPr lang="en-US" altLang="en-US" sz="2000" b="1" dirty="0">
              <a:solidFill>
                <a:schemeClr val="bg1"/>
              </a:solidFill>
            </a:endParaRPr>
          </a:p>
        </p:txBody>
      </p:sp>
    </p:spTree>
    <p:extLst>
      <p:ext uri="{BB962C8B-B14F-4D97-AF65-F5344CB8AC3E}">
        <p14:creationId xmlns:p14="http://schemas.microsoft.com/office/powerpoint/2010/main" val="19813186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04800" y="152400"/>
            <a:ext cx="7772400" cy="765175"/>
          </a:xfrm>
          <a:prstGeom prst="rect">
            <a:avLst/>
          </a:prstGeom>
        </p:spPr>
        <p:txBody>
          <a:bodyPr vert="horz" lIns="91440" tIns="45720" rIns="91440" bIns="45720" rtlCol="0" anchor="ctr">
            <a:normAutofit fontScale="70000" lnSpcReduction="20000"/>
          </a:bodyPr>
          <a:lstStyle/>
          <a:p>
            <a:pPr lvl="0" algn="ctr">
              <a:spcBef>
                <a:spcPct val="0"/>
              </a:spcBef>
              <a:defRPr/>
            </a:pPr>
            <a:r>
              <a:rPr lang="en-US" sz="4000" b="1" dirty="0" smtClean="0">
                <a:solidFill>
                  <a:schemeClr val="bg1"/>
                </a:solidFill>
                <a:latin typeface="+mj-lt"/>
              </a:rPr>
              <a:t>Guardianship and Adoption Subsidy (Tabs 8 and 11)  </a:t>
            </a:r>
            <a:endParaRPr kumimoji="0" lang="en-US" sz="4000" b="1" i="0" u="none" strike="noStrike" kern="1200" cap="none" spc="0" normalizeH="0" baseline="0" noProof="0" dirty="0">
              <a:ln>
                <a:noFill/>
              </a:ln>
              <a:solidFill>
                <a:schemeClr val="bg1"/>
              </a:solidFill>
              <a:effectLst/>
              <a:uLnTx/>
              <a:uFillTx/>
              <a:latin typeface="+mj-lt"/>
              <a:ea typeface="+mj-ea"/>
              <a:cs typeface="+mj-cs"/>
            </a:endParaRPr>
          </a:p>
        </p:txBody>
      </p:sp>
      <p:sp>
        <p:nvSpPr>
          <p:cNvPr id="6" name="Subtitle 2"/>
          <p:cNvSpPr txBox="1">
            <a:spLocks/>
          </p:cNvSpPr>
          <p:nvPr/>
        </p:nvSpPr>
        <p:spPr>
          <a:xfrm>
            <a:off x="381000" y="1524000"/>
            <a:ext cx="8458200" cy="4876800"/>
          </a:xfrm>
          <a:prstGeom prst="rect">
            <a:avLst/>
          </a:prstGeom>
        </p:spPr>
        <p:txBody>
          <a:bodyPr vert="horz" lIns="91440" tIns="45720" rIns="91440" bIns="45720" rtlCol="0">
            <a:normAutofit/>
          </a:bodyPr>
          <a:lstStyle/>
          <a:p>
            <a:pPr marL="339725" indent="-339725">
              <a:lnSpc>
                <a:spcPct val="90000"/>
              </a:lnSpc>
              <a:spcBef>
                <a:spcPts val="528"/>
              </a:spcBef>
              <a:buFont typeface="Arial" pitchFamily="34" charset="0"/>
              <a:buChar char="•"/>
              <a:defRPr/>
            </a:pPr>
            <a:r>
              <a:rPr lang="en-US" sz="2800" dirty="0" smtClean="0"/>
              <a:t>Adoption:</a:t>
            </a:r>
          </a:p>
          <a:p>
            <a:pPr marL="796925" lvl="1" indent="-339725">
              <a:lnSpc>
                <a:spcPct val="90000"/>
              </a:lnSpc>
              <a:spcBef>
                <a:spcPts val="528"/>
              </a:spcBef>
              <a:buFont typeface="Arial" pitchFamily="34" charset="0"/>
              <a:buChar char="•"/>
              <a:defRPr/>
            </a:pPr>
            <a:r>
              <a:rPr lang="en-US" sz="2800" dirty="0" smtClean="0"/>
              <a:t>DC </a:t>
            </a:r>
            <a:r>
              <a:rPr lang="en-US" sz="2800" dirty="0"/>
              <a:t>Code </a:t>
            </a:r>
            <a:r>
              <a:rPr lang="en-US" sz="2800" dirty="0" smtClean="0"/>
              <a:t>§ 4-301</a:t>
            </a:r>
          </a:p>
          <a:p>
            <a:pPr lvl="1">
              <a:lnSpc>
                <a:spcPct val="90000"/>
              </a:lnSpc>
              <a:spcBef>
                <a:spcPts val="528"/>
              </a:spcBef>
              <a:defRPr/>
            </a:pPr>
            <a:endParaRPr lang="en-US" sz="2800" dirty="0"/>
          </a:p>
          <a:p>
            <a:pPr marL="342900" indent="-342900">
              <a:buFont typeface="Arial" panose="020B0604020202020204" pitchFamily="34" charset="0"/>
              <a:buChar char="•"/>
            </a:pPr>
            <a:r>
              <a:rPr lang="en-US" sz="2800" dirty="0" smtClean="0"/>
              <a:t>Guardianship: 	</a:t>
            </a:r>
          </a:p>
          <a:p>
            <a:pPr marL="800100" lvl="1" indent="-342900">
              <a:buFont typeface="Arial" panose="020B0604020202020204" pitchFamily="34" charset="0"/>
              <a:buChar char="•"/>
            </a:pPr>
            <a:r>
              <a:rPr lang="en-US" sz="2800" dirty="0" smtClean="0"/>
              <a:t>DC </a:t>
            </a:r>
            <a:r>
              <a:rPr lang="en-US" sz="2800" dirty="0"/>
              <a:t>Code §</a:t>
            </a:r>
            <a:r>
              <a:rPr lang="en-US" sz="2800" dirty="0" smtClean="0"/>
              <a:t>16-2399</a:t>
            </a:r>
          </a:p>
          <a:p>
            <a:pPr marL="800100" lvl="1" indent="-342900">
              <a:buFont typeface="Arial" panose="020B0604020202020204" pitchFamily="34" charset="0"/>
              <a:buChar char="•"/>
            </a:pPr>
            <a:r>
              <a:rPr lang="en-US" sz="2800" dirty="0" smtClean="0"/>
              <a:t>DC </a:t>
            </a:r>
            <a:r>
              <a:rPr lang="en-US" sz="2800" dirty="0" err="1"/>
              <a:t>Mun</a:t>
            </a:r>
            <a:r>
              <a:rPr lang="en-US" sz="2800" dirty="0"/>
              <a:t>. </a:t>
            </a:r>
            <a:r>
              <a:rPr lang="en-US" sz="2800" dirty="0" err="1"/>
              <a:t>Regs</a:t>
            </a:r>
            <a:r>
              <a:rPr lang="en-US" sz="2800" dirty="0"/>
              <a:t>. tit. 29, §§ 6100 –6107 and </a:t>
            </a:r>
            <a:r>
              <a:rPr lang="en-US" sz="2800" dirty="0" smtClean="0"/>
              <a:t>6199 (NOT UPDATED SINCE 2001)</a:t>
            </a:r>
            <a:endParaRPr lang="en-US" sz="2800" dirty="0"/>
          </a:p>
          <a:p>
            <a:pPr marL="800100" lvl="1" indent="-342900">
              <a:buFont typeface="Arial" panose="020B0604020202020204" pitchFamily="34" charset="0"/>
              <a:buChar char="•"/>
            </a:pPr>
            <a:endParaRPr lang="en-US" sz="2800" dirty="0"/>
          </a:p>
          <a:p>
            <a:pPr marL="342900" indent="-342900">
              <a:lnSpc>
                <a:spcPct val="90000"/>
              </a:lnSpc>
              <a:buFont typeface="Arial" panose="020B0604020202020204" pitchFamily="34" charset="0"/>
              <a:buChar char="•"/>
              <a:defRPr/>
            </a:pPr>
            <a:r>
              <a:rPr lang="en-US" sz="2800" dirty="0" smtClean="0"/>
              <a:t>42 USCA § 673: Adoption and guardianship assistance program </a:t>
            </a:r>
            <a:endParaRPr lang="en-US" sz="2800" dirty="0" smtClean="0">
              <a:latin typeface="Times New Roman" pitchFamily="18" charset="0"/>
            </a:endParaRPr>
          </a:p>
        </p:txBody>
      </p:sp>
      <p:pic>
        <p:nvPicPr>
          <p:cNvPr id="4" name="Picture 3" descr="blues header.jpg"/>
          <p:cNvPicPr>
            <a:picLocks noChangeAspect="1"/>
          </p:cNvPicPr>
          <p:nvPr/>
        </p:nvPicPr>
        <p:blipFill>
          <a:blip r:embed="rId3" cstate="print"/>
          <a:stretch>
            <a:fillRect/>
          </a:stretch>
        </p:blipFill>
        <p:spPr>
          <a:xfrm>
            <a:off x="0" y="0"/>
            <a:ext cx="9144000" cy="1219200"/>
          </a:xfrm>
          <a:prstGeom prst="rect">
            <a:avLst/>
          </a:prstGeom>
        </p:spPr>
      </p:pic>
      <p:sp>
        <p:nvSpPr>
          <p:cNvPr id="7" name="Title 1"/>
          <p:cNvSpPr txBox="1">
            <a:spLocks/>
          </p:cNvSpPr>
          <p:nvPr/>
        </p:nvSpPr>
        <p:spPr>
          <a:xfrm>
            <a:off x="685800" y="228601"/>
            <a:ext cx="8153400" cy="859848"/>
          </a:xfrm>
          <a:prstGeom prst="rect">
            <a:avLst/>
          </a:prstGeom>
        </p:spPr>
        <p:txBody>
          <a:bodyPr vert="horz" lIns="91440" tIns="45720" rIns="91440" bIns="45720" rtlCol="0" anchor="ctr">
            <a:noAutofit/>
          </a:bodyPr>
          <a:lstStyle/>
          <a:p>
            <a:pPr lvl="0" algn="ctr">
              <a:spcBef>
                <a:spcPct val="0"/>
              </a:spcBef>
              <a:defRPr/>
            </a:pPr>
            <a:r>
              <a:rPr lang="en-US" sz="3200" b="1" dirty="0" smtClean="0">
                <a:solidFill>
                  <a:schemeClr val="bg1"/>
                </a:solidFill>
                <a:latin typeface="+mj-lt"/>
              </a:rPr>
              <a:t>The Law: Guardianship and Adoption Subsidy</a:t>
            </a:r>
          </a:p>
        </p:txBody>
      </p:sp>
    </p:spTree>
    <p:extLst>
      <p:ext uri="{BB962C8B-B14F-4D97-AF65-F5344CB8AC3E}">
        <p14:creationId xmlns:p14="http://schemas.microsoft.com/office/powerpoint/2010/main" val="215274686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04800" y="152400"/>
            <a:ext cx="7772400" cy="765175"/>
          </a:xfrm>
          <a:prstGeom prst="rect">
            <a:avLst/>
          </a:prstGeom>
        </p:spPr>
        <p:txBody>
          <a:bodyPr vert="horz" lIns="91440" tIns="45720" rIns="91440" bIns="45720" rtlCol="0" anchor="ctr">
            <a:normAutofit fontScale="70000" lnSpcReduction="20000"/>
          </a:bodyPr>
          <a:lstStyle/>
          <a:p>
            <a:pPr lvl="0" algn="ctr">
              <a:spcBef>
                <a:spcPct val="0"/>
              </a:spcBef>
              <a:defRPr/>
            </a:pPr>
            <a:r>
              <a:rPr lang="en-US" sz="4000" b="1" dirty="0" smtClean="0">
                <a:solidFill>
                  <a:schemeClr val="bg1"/>
                </a:solidFill>
                <a:latin typeface="+mj-lt"/>
              </a:rPr>
              <a:t>Guardianship and Adoption Subsidy (Tabs 8 and 11)  </a:t>
            </a:r>
            <a:endParaRPr kumimoji="0" lang="en-US" sz="4000" b="1" i="0" u="none" strike="noStrike" kern="1200" cap="none" spc="0" normalizeH="0" baseline="0" noProof="0" dirty="0">
              <a:ln>
                <a:noFill/>
              </a:ln>
              <a:solidFill>
                <a:schemeClr val="bg1"/>
              </a:solidFill>
              <a:effectLst/>
              <a:uLnTx/>
              <a:uFillTx/>
              <a:latin typeface="+mj-lt"/>
              <a:ea typeface="+mj-ea"/>
              <a:cs typeface="+mj-cs"/>
            </a:endParaRPr>
          </a:p>
        </p:txBody>
      </p:sp>
      <p:sp>
        <p:nvSpPr>
          <p:cNvPr id="6" name="Subtitle 2"/>
          <p:cNvSpPr txBox="1">
            <a:spLocks/>
          </p:cNvSpPr>
          <p:nvPr/>
        </p:nvSpPr>
        <p:spPr>
          <a:xfrm>
            <a:off x="381000" y="1524000"/>
            <a:ext cx="8458200" cy="4876800"/>
          </a:xfrm>
          <a:prstGeom prst="rect">
            <a:avLst/>
          </a:prstGeom>
        </p:spPr>
        <p:txBody>
          <a:bodyPr vert="horz" lIns="91440" tIns="45720" rIns="91440" bIns="45720" rtlCol="0">
            <a:normAutofit/>
          </a:bodyPr>
          <a:lstStyle/>
          <a:p>
            <a:pPr marL="339725" indent="-339725">
              <a:lnSpc>
                <a:spcPct val="90000"/>
              </a:lnSpc>
              <a:spcBef>
                <a:spcPts val="528"/>
              </a:spcBef>
              <a:buFont typeface="Arial" pitchFamily="34" charset="0"/>
              <a:buChar char="•"/>
              <a:defRPr/>
            </a:pPr>
            <a:r>
              <a:rPr lang="en-US" sz="2800" dirty="0"/>
              <a:t>Amended Adoption and Guardianship Subsidy </a:t>
            </a:r>
            <a:r>
              <a:rPr lang="en-US" sz="2800" dirty="0" smtClean="0"/>
              <a:t>Policies—September </a:t>
            </a:r>
            <a:r>
              <a:rPr lang="en-US" sz="2800" dirty="0"/>
              <a:t>26, 2011</a:t>
            </a:r>
          </a:p>
          <a:p>
            <a:pPr marL="339725" indent="-339725">
              <a:lnSpc>
                <a:spcPct val="90000"/>
              </a:lnSpc>
              <a:spcBef>
                <a:spcPts val="528"/>
              </a:spcBef>
              <a:buFont typeface="Arial" pitchFamily="34" charset="0"/>
              <a:buChar char="•"/>
              <a:defRPr/>
            </a:pPr>
            <a:endParaRPr lang="en-US" sz="2800" dirty="0" smtClean="0"/>
          </a:p>
          <a:p>
            <a:pPr marL="339725" indent="-339725">
              <a:lnSpc>
                <a:spcPct val="90000"/>
              </a:lnSpc>
              <a:spcBef>
                <a:spcPts val="528"/>
              </a:spcBef>
              <a:buFont typeface="Arial" pitchFamily="34" charset="0"/>
              <a:buChar char="•"/>
              <a:defRPr/>
            </a:pPr>
            <a:r>
              <a:rPr lang="en-US" sz="2800" dirty="0" smtClean="0"/>
              <a:t>Adoption Subsidy Policy—May 5, 2011</a:t>
            </a:r>
          </a:p>
          <a:p>
            <a:pPr marL="339725" indent="-339725">
              <a:lnSpc>
                <a:spcPct val="90000"/>
              </a:lnSpc>
              <a:spcBef>
                <a:spcPts val="528"/>
              </a:spcBef>
              <a:buFont typeface="Arial" pitchFamily="34" charset="0"/>
              <a:buChar char="•"/>
              <a:defRPr/>
            </a:pPr>
            <a:endParaRPr lang="en-US" sz="2800" dirty="0" smtClean="0"/>
          </a:p>
          <a:p>
            <a:pPr marL="339725" indent="-339725">
              <a:lnSpc>
                <a:spcPct val="90000"/>
              </a:lnSpc>
              <a:spcBef>
                <a:spcPts val="528"/>
              </a:spcBef>
              <a:buFont typeface="Arial" pitchFamily="34" charset="0"/>
              <a:buChar char="•"/>
              <a:defRPr/>
            </a:pPr>
            <a:r>
              <a:rPr lang="en-US" sz="2800" dirty="0" smtClean="0"/>
              <a:t>Permanent Guardianship Policy—June 21, 2011</a:t>
            </a:r>
          </a:p>
          <a:p>
            <a:pPr marL="339725" indent="-339725">
              <a:lnSpc>
                <a:spcPct val="90000"/>
              </a:lnSpc>
              <a:spcBef>
                <a:spcPts val="528"/>
              </a:spcBef>
              <a:buFont typeface="Arial" pitchFamily="34" charset="0"/>
              <a:buChar char="•"/>
              <a:defRPr/>
            </a:pPr>
            <a:endParaRPr lang="en-US" sz="2800" dirty="0" smtClean="0"/>
          </a:p>
          <a:p>
            <a:pPr marL="339725" indent="-339725">
              <a:lnSpc>
                <a:spcPct val="90000"/>
              </a:lnSpc>
              <a:spcBef>
                <a:spcPts val="528"/>
              </a:spcBef>
              <a:buFont typeface="Arial" pitchFamily="34" charset="0"/>
              <a:buChar char="•"/>
              <a:defRPr/>
            </a:pPr>
            <a:r>
              <a:rPr lang="en-US" sz="2800" dirty="0" smtClean="0"/>
              <a:t>Administrative Issuance CFSA-06-11: Permanent Guardianship Disruptions—July 21, 2006</a:t>
            </a:r>
          </a:p>
          <a:p>
            <a:pPr marL="339725" indent="-339725">
              <a:lnSpc>
                <a:spcPct val="90000"/>
              </a:lnSpc>
              <a:spcBef>
                <a:spcPts val="528"/>
              </a:spcBef>
              <a:buFont typeface="Arial" pitchFamily="34" charset="0"/>
              <a:buChar char="•"/>
              <a:defRPr/>
            </a:pPr>
            <a:endParaRPr lang="en-US" sz="2400" dirty="0" smtClean="0">
              <a:latin typeface="Times New Roman" pitchFamily="18" charset="0"/>
            </a:endParaRPr>
          </a:p>
        </p:txBody>
      </p:sp>
      <p:pic>
        <p:nvPicPr>
          <p:cNvPr id="4" name="Picture 3" descr="blues header.jpg"/>
          <p:cNvPicPr>
            <a:picLocks noChangeAspect="1"/>
          </p:cNvPicPr>
          <p:nvPr/>
        </p:nvPicPr>
        <p:blipFill>
          <a:blip r:embed="rId3" cstate="print"/>
          <a:stretch>
            <a:fillRect/>
          </a:stretch>
        </p:blipFill>
        <p:spPr>
          <a:xfrm>
            <a:off x="0" y="0"/>
            <a:ext cx="9144000" cy="1219200"/>
          </a:xfrm>
          <a:prstGeom prst="rect">
            <a:avLst/>
          </a:prstGeom>
        </p:spPr>
      </p:pic>
      <p:sp>
        <p:nvSpPr>
          <p:cNvPr id="7" name="Title 1"/>
          <p:cNvSpPr txBox="1">
            <a:spLocks/>
          </p:cNvSpPr>
          <p:nvPr/>
        </p:nvSpPr>
        <p:spPr>
          <a:xfrm>
            <a:off x="685800" y="228599"/>
            <a:ext cx="8077200" cy="859849"/>
          </a:xfrm>
          <a:prstGeom prst="rect">
            <a:avLst/>
          </a:prstGeom>
        </p:spPr>
        <p:txBody>
          <a:bodyPr vert="horz" lIns="91440" tIns="45720" rIns="91440" bIns="45720" rtlCol="0" anchor="ctr">
            <a:normAutofit fontScale="77500" lnSpcReduction="20000"/>
          </a:bodyPr>
          <a:lstStyle/>
          <a:p>
            <a:pPr lvl="0" algn="ctr">
              <a:spcBef>
                <a:spcPct val="0"/>
              </a:spcBef>
              <a:defRPr/>
            </a:pPr>
            <a:r>
              <a:rPr lang="en-US" sz="4000" b="1" dirty="0" smtClean="0">
                <a:solidFill>
                  <a:schemeClr val="bg1"/>
                </a:solidFill>
                <a:latin typeface="+mj-lt"/>
              </a:rPr>
              <a:t>CFSA Policy: Guardianship and Adoption Subsidy</a:t>
            </a:r>
          </a:p>
        </p:txBody>
      </p:sp>
    </p:spTree>
    <p:extLst>
      <p:ext uri="{BB962C8B-B14F-4D97-AF65-F5344CB8AC3E}">
        <p14:creationId xmlns:p14="http://schemas.microsoft.com/office/powerpoint/2010/main" val="266596690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04800" y="152400"/>
            <a:ext cx="7772400" cy="765175"/>
          </a:xfrm>
          <a:prstGeom prst="rect">
            <a:avLst/>
          </a:prstGeom>
        </p:spPr>
        <p:txBody>
          <a:bodyPr vert="horz" lIns="91440" tIns="45720" rIns="91440" bIns="45720" rtlCol="0" anchor="ctr">
            <a:normAutofit fontScale="70000" lnSpcReduction="20000"/>
          </a:bodyPr>
          <a:lstStyle/>
          <a:p>
            <a:pPr lvl="0" algn="ctr">
              <a:spcBef>
                <a:spcPct val="0"/>
              </a:spcBef>
              <a:defRPr/>
            </a:pPr>
            <a:r>
              <a:rPr lang="en-US" sz="4000" b="1" dirty="0" smtClean="0">
                <a:solidFill>
                  <a:schemeClr val="bg1"/>
                </a:solidFill>
                <a:latin typeface="+mj-lt"/>
              </a:rPr>
              <a:t>Guardianship and Adoption Subsidy (Tabs 8 and 11)  </a:t>
            </a:r>
            <a:endParaRPr kumimoji="0" lang="en-US" sz="4000" b="1" i="0" u="none" strike="noStrike" kern="1200" cap="none" spc="0" normalizeH="0" baseline="0" noProof="0" dirty="0">
              <a:ln>
                <a:noFill/>
              </a:ln>
              <a:solidFill>
                <a:schemeClr val="bg1"/>
              </a:solidFill>
              <a:effectLst/>
              <a:uLnTx/>
              <a:uFillTx/>
              <a:latin typeface="+mj-lt"/>
              <a:ea typeface="+mj-ea"/>
              <a:cs typeface="+mj-cs"/>
            </a:endParaRPr>
          </a:p>
        </p:txBody>
      </p:sp>
      <p:sp>
        <p:nvSpPr>
          <p:cNvPr id="6" name="Subtitle 2"/>
          <p:cNvSpPr txBox="1">
            <a:spLocks/>
          </p:cNvSpPr>
          <p:nvPr/>
        </p:nvSpPr>
        <p:spPr>
          <a:xfrm>
            <a:off x="381000" y="1524000"/>
            <a:ext cx="8458200" cy="4876800"/>
          </a:xfrm>
          <a:prstGeom prst="rect">
            <a:avLst/>
          </a:prstGeom>
        </p:spPr>
        <p:txBody>
          <a:bodyPr vert="horz" lIns="91440" tIns="45720" rIns="91440" bIns="45720" rtlCol="0">
            <a:normAutofit fontScale="92500" lnSpcReduction="10000"/>
          </a:bodyPr>
          <a:lstStyle/>
          <a:p>
            <a:pPr marL="339725" indent="-339725">
              <a:lnSpc>
                <a:spcPct val="90000"/>
              </a:lnSpc>
              <a:spcBef>
                <a:spcPts val="528"/>
              </a:spcBef>
              <a:buFont typeface="Arial" pitchFamily="34" charset="0"/>
              <a:buChar char="•"/>
              <a:defRPr/>
            </a:pPr>
            <a:r>
              <a:rPr lang="en-US" sz="2400" dirty="0" smtClean="0">
                <a:latin typeface="+mj-lt"/>
              </a:rPr>
              <a:t>Legally binding written agreement between CFSA and the adoptive parent(s)/guardian(s) that caregiver’s counsel negotiates</a:t>
            </a:r>
          </a:p>
          <a:p>
            <a:pPr marL="339725" indent="-339725">
              <a:lnSpc>
                <a:spcPct val="90000"/>
              </a:lnSpc>
              <a:spcBef>
                <a:spcPts val="528"/>
              </a:spcBef>
              <a:defRPr/>
            </a:pPr>
            <a:endParaRPr lang="en-US" sz="2400" dirty="0" smtClean="0">
              <a:latin typeface="+mj-lt"/>
            </a:endParaRPr>
          </a:p>
          <a:p>
            <a:pPr marL="339725" indent="-339725">
              <a:lnSpc>
                <a:spcPct val="90000"/>
              </a:lnSpc>
              <a:spcBef>
                <a:spcPts val="528"/>
              </a:spcBef>
              <a:buFont typeface="Arial" pitchFamily="34" charset="0"/>
              <a:buChar char="•"/>
              <a:defRPr/>
            </a:pPr>
            <a:r>
              <a:rPr lang="en-US" sz="2400" dirty="0" smtClean="0">
                <a:latin typeface="+mj-lt"/>
              </a:rPr>
              <a:t>Monthly subsidy payment</a:t>
            </a:r>
          </a:p>
          <a:p>
            <a:pPr marL="339725" indent="-339725">
              <a:lnSpc>
                <a:spcPct val="90000"/>
              </a:lnSpc>
              <a:spcBef>
                <a:spcPts val="528"/>
              </a:spcBef>
              <a:buFont typeface="Arial" pitchFamily="34" charset="0"/>
              <a:buChar char="•"/>
              <a:defRPr/>
            </a:pPr>
            <a:endParaRPr lang="en-US" sz="2400" dirty="0" smtClean="0">
              <a:latin typeface="+mj-lt"/>
            </a:endParaRPr>
          </a:p>
          <a:p>
            <a:pPr marL="339725" indent="-339725">
              <a:lnSpc>
                <a:spcPct val="90000"/>
              </a:lnSpc>
              <a:spcBef>
                <a:spcPts val="528"/>
              </a:spcBef>
              <a:buFont typeface="Arial" pitchFamily="34" charset="0"/>
              <a:buChar char="•"/>
              <a:defRPr/>
            </a:pPr>
            <a:r>
              <a:rPr lang="en-US" sz="2400" dirty="0" smtClean="0">
                <a:latin typeface="+mj-lt"/>
              </a:rPr>
              <a:t>Caretaker must be licensed to qualify</a:t>
            </a:r>
          </a:p>
          <a:p>
            <a:pPr marL="339725" indent="-339725">
              <a:lnSpc>
                <a:spcPct val="90000"/>
              </a:lnSpc>
              <a:spcBef>
                <a:spcPts val="528"/>
              </a:spcBef>
              <a:buFont typeface="Arial" pitchFamily="34" charset="0"/>
              <a:buChar char="•"/>
              <a:defRPr/>
            </a:pPr>
            <a:endParaRPr lang="en-US" sz="2400" dirty="0" smtClean="0">
              <a:latin typeface="+mj-lt"/>
            </a:endParaRPr>
          </a:p>
          <a:p>
            <a:pPr marL="339725" indent="-339725">
              <a:lnSpc>
                <a:spcPct val="90000"/>
              </a:lnSpc>
              <a:spcBef>
                <a:spcPts val="528"/>
              </a:spcBef>
              <a:buFont typeface="Arial" pitchFamily="34" charset="0"/>
              <a:buChar char="•"/>
              <a:defRPr/>
            </a:pPr>
            <a:r>
              <a:rPr lang="en-US" sz="2400" dirty="0" smtClean="0">
                <a:latin typeface="+mj-lt"/>
              </a:rPr>
              <a:t>Last until age 21 (for adoptions and guardianships finalized after May 7, 2010)</a:t>
            </a:r>
          </a:p>
          <a:p>
            <a:pPr marL="339725" indent="-339725">
              <a:lnSpc>
                <a:spcPct val="90000"/>
              </a:lnSpc>
              <a:spcBef>
                <a:spcPts val="528"/>
              </a:spcBef>
              <a:defRPr/>
            </a:pPr>
            <a:endParaRPr lang="en-US" sz="2400" dirty="0" smtClean="0">
              <a:latin typeface="+mj-lt"/>
            </a:endParaRPr>
          </a:p>
          <a:p>
            <a:pPr marL="339725" indent="-339725">
              <a:lnSpc>
                <a:spcPct val="90000"/>
              </a:lnSpc>
              <a:spcBef>
                <a:spcPts val="528"/>
              </a:spcBef>
              <a:buFont typeface="Arial" pitchFamily="34" charset="0"/>
              <a:buChar char="•"/>
              <a:defRPr/>
            </a:pPr>
            <a:r>
              <a:rPr lang="en-US" sz="2400" dirty="0" smtClean="0">
                <a:latin typeface="+mj-lt"/>
              </a:rPr>
              <a:t>Provides for Medicaid in DC or state of residence</a:t>
            </a:r>
          </a:p>
          <a:p>
            <a:pPr marL="339725" indent="-339725">
              <a:lnSpc>
                <a:spcPct val="90000"/>
              </a:lnSpc>
              <a:spcBef>
                <a:spcPts val="528"/>
              </a:spcBef>
              <a:buFont typeface="Arial" pitchFamily="34" charset="0"/>
              <a:buChar char="•"/>
              <a:defRPr/>
            </a:pPr>
            <a:endParaRPr lang="en-US" sz="2400" dirty="0" smtClean="0">
              <a:latin typeface="+mj-lt"/>
            </a:endParaRPr>
          </a:p>
          <a:p>
            <a:pPr marL="339725" indent="-339725">
              <a:lnSpc>
                <a:spcPct val="90000"/>
              </a:lnSpc>
              <a:spcBef>
                <a:spcPts val="528"/>
              </a:spcBef>
              <a:buFont typeface="Arial" pitchFamily="34" charset="0"/>
              <a:buChar char="•"/>
              <a:defRPr/>
            </a:pPr>
            <a:r>
              <a:rPr lang="en-US" sz="2400" dirty="0" smtClean="0">
                <a:latin typeface="+mj-lt"/>
              </a:rPr>
              <a:t>Includes payment for non-recurring expenses: attorney’s fees, court costs, travel costs related to adoption proceeding</a:t>
            </a:r>
          </a:p>
          <a:p>
            <a:pPr marL="339725" indent="-339725">
              <a:lnSpc>
                <a:spcPct val="90000"/>
              </a:lnSpc>
              <a:spcBef>
                <a:spcPts val="528"/>
              </a:spcBef>
              <a:buFont typeface="Arial" pitchFamily="34" charset="0"/>
              <a:buChar char="•"/>
              <a:defRPr/>
            </a:pPr>
            <a:endParaRPr lang="en-US" sz="2400" dirty="0" smtClean="0">
              <a:latin typeface="+mj-lt"/>
            </a:endParaRPr>
          </a:p>
          <a:p>
            <a:pPr marL="339725" indent="-339725">
              <a:lnSpc>
                <a:spcPct val="90000"/>
              </a:lnSpc>
              <a:spcBef>
                <a:spcPts val="528"/>
              </a:spcBef>
              <a:buFont typeface="Arial" pitchFamily="34" charset="0"/>
              <a:buChar char="•"/>
              <a:defRPr/>
            </a:pPr>
            <a:endParaRPr lang="en-US" sz="2400" dirty="0" smtClean="0">
              <a:latin typeface="+mj-lt"/>
            </a:endParaRPr>
          </a:p>
          <a:p>
            <a:pPr>
              <a:lnSpc>
                <a:spcPct val="90000"/>
              </a:lnSpc>
              <a:defRPr/>
            </a:pPr>
            <a:endParaRPr lang="en-US" sz="2000" dirty="0" smtClean="0">
              <a:latin typeface="Times New Roman" pitchFamily="18" charset="0"/>
            </a:endParaRPr>
          </a:p>
        </p:txBody>
      </p:sp>
      <p:pic>
        <p:nvPicPr>
          <p:cNvPr id="4" name="Picture 3" descr="blues header.jpg"/>
          <p:cNvPicPr>
            <a:picLocks noChangeAspect="1"/>
          </p:cNvPicPr>
          <p:nvPr/>
        </p:nvPicPr>
        <p:blipFill>
          <a:blip r:embed="rId3" cstate="print"/>
          <a:stretch>
            <a:fillRect/>
          </a:stretch>
        </p:blipFill>
        <p:spPr>
          <a:xfrm>
            <a:off x="0" y="0"/>
            <a:ext cx="9144000" cy="1219200"/>
          </a:xfrm>
          <a:prstGeom prst="rect">
            <a:avLst/>
          </a:prstGeom>
        </p:spPr>
      </p:pic>
      <p:sp>
        <p:nvSpPr>
          <p:cNvPr id="7" name="Title 1"/>
          <p:cNvSpPr txBox="1">
            <a:spLocks/>
          </p:cNvSpPr>
          <p:nvPr/>
        </p:nvSpPr>
        <p:spPr>
          <a:xfrm>
            <a:off x="381000" y="228601"/>
            <a:ext cx="8229600" cy="859848"/>
          </a:xfrm>
          <a:prstGeom prst="rect">
            <a:avLst/>
          </a:prstGeom>
        </p:spPr>
        <p:txBody>
          <a:bodyPr vert="horz" lIns="91440" tIns="45720" rIns="91440" bIns="45720" rtlCol="0" anchor="ctr">
            <a:normAutofit fontScale="77500" lnSpcReduction="20000"/>
          </a:bodyPr>
          <a:lstStyle/>
          <a:p>
            <a:pPr lvl="0" algn="ctr">
              <a:spcBef>
                <a:spcPct val="0"/>
              </a:spcBef>
              <a:defRPr/>
            </a:pPr>
            <a:r>
              <a:rPr lang="en-US" sz="4000" b="1" dirty="0" smtClean="0">
                <a:solidFill>
                  <a:schemeClr val="bg1"/>
                </a:solidFill>
                <a:latin typeface="+mj-lt"/>
              </a:rPr>
              <a:t>Guardianship and Adoption Subsidy Agreements </a:t>
            </a:r>
          </a:p>
        </p:txBody>
      </p:sp>
    </p:spTree>
    <p:extLst>
      <p:ext uri="{BB962C8B-B14F-4D97-AF65-F5344CB8AC3E}">
        <p14:creationId xmlns:p14="http://schemas.microsoft.com/office/powerpoint/2010/main" val="286416760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04800" y="152400"/>
            <a:ext cx="7772400" cy="765175"/>
          </a:xfrm>
          <a:prstGeom prst="rect">
            <a:avLst/>
          </a:prstGeom>
        </p:spPr>
        <p:txBody>
          <a:bodyPr vert="horz" lIns="91440" tIns="45720" rIns="91440" bIns="45720" rtlCol="0" anchor="ctr">
            <a:normAutofit fontScale="70000" lnSpcReduction="20000"/>
          </a:bodyPr>
          <a:lstStyle/>
          <a:p>
            <a:pPr lvl="0" algn="ctr">
              <a:spcBef>
                <a:spcPct val="0"/>
              </a:spcBef>
              <a:defRPr/>
            </a:pPr>
            <a:r>
              <a:rPr lang="en-US" sz="4000" b="1" dirty="0" smtClean="0">
                <a:solidFill>
                  <a:schemeClr val="bg1"/>
                </a:solidFill>
                <a:latin typeface="+mj-lt"/>
              </a:rPr>
              <a:t>Guardianship and Adoption Subsidy (Tabs 8 and 11)  </a:t>
            </a:r>
            <a:endParaRPr kumimoji="0" lang="en-US" sz="4000" b="1" i="0" u="none" strike="noStrike" kern="1200" cap="none" spc="0" normalizeH="0" baseline="0" noProof="0" dirty="0">
              <a:ln>
                <a:noFill/>
              </a:ln>
              <a:solidFill>
                <a:schemeClr val="bg1"/>
              </a:solidFill>
              <a:effectLst/>
              <a:uLnTx/>
              <a:uFillTx/>
              <a:latin typeface="+mj-lt"/>
              <a:ea typeface="+mj-ea"/>
              <a:cs typeface="+mj-cs"/>
            </a:endParaRPr>
          </a:p>
        </p:txBody>
      </p:sp>
      <p:sp>
        <p:nvSpPr>
          <p:cNvPr id="6" name="Subtitle 2"/>
          <p:cNvSpPr txBox="1">
            <a:spLocks/>
          </p:cNvSpPr>
          <p:nvPr/>
        </p:nvSpPr>
        <p:spPr>
          <a:xfrm>
            <a:off x="381000" y="1371600"/>
            <a:ext cx="8458200" cy="5410200"/>
          </a:xfrm>
          <a:prstGeom prst="rect">
            <a:avLst/>
          </a:prstGeom>
        </p:spPr>
        <p:txBody>
          <a:bodyPr vert="horz" lIns="91440" tIns="45720" rIns="91440" bIns="45720" rtlCol="0">
            <a:noAutofit/>
          </a:bodyPr>
          <a:lstStyle/>
          <a:p>
            <a:pPr marL="339725" indent="-339725">
              <a:spcBef>
                <a:spcPts val="528"/>
              </a:spcBef>
              <a:buFont typeface="Arial" pitchFamily="34" charset="0"/>
              <a:buChar char="•"/>
              <a:defRPr/>
            </a:pPr>
            <a:r>
              <a:rPr lang="en-US" dirty="0" smtClean="0">
                <a:latin typeface="+mj-lt"/>
              </a:rPr>
              <a:t>For both permanency options, subsidy rates are the same:</a:t>
            </a:r>
          </a:p>
          <a:p>
            <a:pPr marL="796925" lvl="1" indent="-339725">
              <a:spcBef>
                <a:spcPts val="528"/>
              </a:spcBef>
              <a:buFont typeface="Arial" pitchFamily="34" charset="0"/>
              <a:buChar char="•"/>
              <a:defRPr/>
            </a:pPr>
            <a:r>
              <a:rPr lang="en-US" dirty="0" smtClean="0">
                <a:latin typeface="+mj-lt"/>
              </a:rPr>
              <a:t>Two scales: age 11 and under; over 12</a:t>
            </a:r>
          </a:p>
          <a:p>
            <a:pPr marL="796925" lvl="1" indent="-339725">
              <a:spcBef>
                <a:spcPts val="528"/>
              </a:spcBef>
              <a:buFont typeface="Arial" pitchFamily="34" charset="0"/>
              <a:buChar char="•"/>
              <a:defRPr/>
            </a:pPr>
            <a:r>
              <a:rPr lang="en-US" dirty="0" smtClean="0">
                <a:latin typeface="+mj-lt"/>
              </a:rPr>
              <a:t>Four rates: </a:t>
            </a:r>
          </a:p>
          <a:p>
            <a:pPr marL="1254125" lvl="2" indent="-339725">
              <a:spcBef>
                <a:spcPts val="528"/>
              </a:spcBef>
              <a:buFont typeface="Arial" pitchFamily="34" charset="0"/>
              <a:buChar char="•"/>
              <a:defRPr/>
            </a:pPr>
            <a:r>
              <a:rPr lang="en-US" dirty="0" smtClean="0">
                <a:latin typeface="+mj-lt"/>
              </a:rPr>
              <a:t>Normal: basic or routine care required by a child in the neglect system </a:t>
            </a:r>
          </a:p>
          <a:p>
            <a:pPr marL="1254125" lvl="2" indent="-339725">
              <a:spcBef>
                <a:spcPts val="528"/>
              </a:spcBef>
              <a:buFont typeface="Arial" pitchFamily="34" charset="0"/>
              <a:buChar char="•"/>
              <a:defRPr/>
            </a:pPr>
            <a:r>
              <a:rPr lang="en-US" dirty="0" smtClean="0">
                <a:latin typeface="+mj-lt"/>
              </a:rPr>
              <a:t>Special: regular, recurring, special need that requires extraordinary time or expense on part of caregiver</a:t>
            </a:r>
          </a:p>
          <a:p>
            <a:pPr marL="1254125" lvl="2" indent="-339725">
              <a:spcBef>
                <a:spcPts val="528"/>
              </a:spcBef>
              <a:buFont typeface="Arial" pitchFamily="34" charset="0"/>
              <a:buChar char="•"/>
              <a:defRPr/>
            </a:pPr>
            <a:r>
              <a:rPr lang="en-US" dirty="0" smtClean="0">
                <a:latin typeface="+mj-lt"/>
              </a:rPr>
              <a:t>Handicapped: child cannot accomplish normal age-appropriate life processes (specially trained caregivers)</a:t>
            </a:r>
          </a:p>
          <a:p>
            <a:pPr marL="1254125" lvl="2" indent="-339725">
              <a:spcBef>
                <a:spcPts val="528"/>
              </a:spcBef>
              <a:buFont typeface="Arial" pitchFamily="34" charset="0"/>
              <a:buChar char="•"/>
              <a:defRPr/>
            </a:pPr>
            <a:r>
              <a:rPr lang="en-US" dirty="0" smtClean="0">
                <a:latin typeface="+mj-lt"/>
              </a:rPr>
              <a:t>Multi-Handicapped: child requires adult intervention in more than one age-appropriate daily living activity (extensive training for caregivers may be required)</a:t>
            </a:r>
          </a:p>
          <a:p>
            <a:pPr marL="796925" lvl="1" indent="-339725">
              <a:spcBef>
                <a:spcPts val="528"/>
              </a:spcBef>
              <a:buFont typeface="Arial" pitchFamily="34" charset="0"/>
              <a:buChar char="•"/>
              <a:defRPr/>
            </a:pPr>
            <a:r>
              <a:rPr lang="en-US" i="1" dirty="0" smtClean="0">
                <a:latin typeface="+mj-lt"/>
              </a:rPr>
              <a:t>See </a:t>
            </a:r>
            <a:r>
              <a:rPr lang="en-US" dirty="0" smtClean="0">
                <a:latin typeface="+mj-lt"/>
              </a:rPr>
              <a:t>2015 Foster Care Rates (No 2016 updates) and  </a:t>
            </a:r>
            <a:r>
              <a:rPr lang="en-US" dirty="0" smtClean="0">
                <a:latin typeface="+mj-lt"/>
                <a:hlinkClick r:id="rId3"/>
              </a:rPr>
              <a:t>http</a:t>
            </a:r>
            <a:r>
              <a:rPr lang="en-US" dirty="0">
                <a:latin typeface="+mj-lt"/>
                <a:hlinkClick r:id="rId3"/>
              </a:rPr>
              <a:t>://</a:t>
            </a:r>
            <a:r>
              <a:rPr lang="en-US" dirty="0" smtClean="0">
                <a:latin typeface="+mj-lt"/>
                <a:hlinkClick r:id="rId3"/>
              </a:rPr>
              <a:t>www.nacac.org/adoptionsubsidy/stateprofiles/dc.html</a:t>
            </a:r>
            <a:endParaRPr lang="en-US" dirty="0" smtClean="0">
              <a:latin typeface="+mj-lt"/>
            </a:endParaRPr>
          </a:p>
          <a:p>
            <a:pPr marL="339725" indent="-339725">
              <a:spcBef>
                <a:spcPts val="528"/>
              </a:spcBef>
              <a:buFont typeface="Arial" pitchFamily="34" charset="0"/>
              <a:buChar char="•"/>
              <a:defRPr/>
            </a:pPr>
            <a:r>
              <a:rPr lang="en-US" dirty="0" smtClean="0">
                <a:latin typeface="+mj-lt"/>
              </a:rPr>
              <a:t>Amount of subsidy cannot exceed highest amount paid in foster care payments</a:t>
            </a:r>
          </a:p>
          <a:p>
            <a:pPr marL="796925" lvl="1" indent="-339725">
              <a:spcBef>
                <a:spcPts val="528"/>
              </a:spcBef>
              <a:buFont typeface="Arial" pitchFamily="34" charset="0"/>
              <a:buChar char="•"/>
              <a:defRPr/>
            </a:pPr>
            <a:r>
              <a:rPr lang="en-US" dirty="0" smtClean="0">
                <a:latin typeface="+mj-lt"/>
              </a:rPr>
              <a:t>Practice tip: advocate for increased foster care rate, then higher subsidy rate will follow</a:t>
            </a:r>
          </a:p>
          <a:p>
            <a:pPr marL="339725" indent="-339725">
              <a:spcBef>
                <a:spcPts val="528"/>
              </a:spcBef>
              <a:buFont typeface="Arial" pitchFamily="34" charset="0"/>
              <a:buChar char="•"/>
              <a:defRPr/>
            </a:pPr>
            <a:r>
              <a:rPr lang="en-US" dirty="0" smtClean="0">
                <a:latin typeface="+mj-lt"/>
              </a:rPr>
              <a:t>Negotiated Rates</a:t>
            </a:r>
          </a:p>
          <a:p>
            <a:pPr marL="339725" indent="-339725">
              <a:lnSpc>
                <a:spcPct val="120000"/>
              </a:lnSpc>
              <a:spcBef>
                <a:spcPts val="528"/>
              </a:spcBef>
              <a:buFont typeface="Arial" pitchFamily="34" charset="0"/>
              <a:buChar char="•"/>
              <a:defRPr/>
            </a:pPr>
            <a:endParaRPr lang="en-US" sz="1600" dirty="0" smtClean="0">
              <a:latin typeface="+mj-lt"/>
            </a:endParaRPr>
          </a:p>
          <a:p>
            <a:pPr>
              <a:lnSpc>
                <a:spcPct val="90000"/>
              </a:lnSpc>
              <a:defRPr/>
            </a:pPr>
            <a:endParaRPr lang="en-US" sz="1600" dirty="0" smtClean="0">
              <a:latin typeface="Times New Roman" pitchFamily="18" charset="0"/>
            </a:endParaRPr>
          </a:p>
        </p:txBody>
      </p:sp>
      <p:pic>
        <p:nvPicPr>
          <p:cNvPr id="4" name="Picture 3" descr="blues header.jpg"/>
          <p:cNvPicPr>
            <a:picLocks noChangeAspect="1"/>
          </p:cNvPicPr>
          <p:nvPr/>
        </p:nvPicPr>
        <p:blipFill>
          <a:blip r:embed="rId4" cstate="print"/>
          <a:stretch>
            <a:fillRect/>
          </a:stretch>
        </p:blipFill>
        <p:spPr>
          <a:xfrm>
            <a:off x="0" y="0"/>
            <a:ext cx="9144000" cy="1219200"/>
          </a:xfrm>
          <a:prstGeom prst="rect">
            <a:avLst/>
          </a:prstGeom>
        </p:spPr>
      </p:pic>
      <p:sp>
        <p:nvSpPr>
          <p:cNvPr id="7" name="Title 1"/>
          <p:cNvSpPr txBox="1">
            <a:spLocks/>
          </p:cNvSpPr>
          <p:nvPr/>
        </p:nvSpPr>
        <p:spPr>
          <a:xfrm>
            <a:off x="685800" y="323273"/>
            <a:ext cx="7772400" cy="765175"/>
          </a:xfrm>
          <a:prstGeom prst="rect">
            <a:avLst/>
          </a:prstGeom>
        </p:spPr>
        <p:txBody>
          <a:bodyPr vert="horz" lIns="91440" tIns="45720" rIns="91440" bIns="45720" rtlCol="0" anchor="ctr">
            <a:normAutofit fontScale="85000" lnSpcReduction="10000"/>
          </a:bodyPr>
          <a:lstStyle/>
          <a:p>
            <a:pPr lvl="0" algn="ctr">
              <a:spcBef>
                <a:spcPct val="0"/>
              </a:spcBef>
              <a:defRPr/>
            </a:pPr>
            <a:r>
              <a:rPr lang="en-US" sz="4000" b="1" dirty="0" smtClean="0">
                <a:solidFill>
                  <a:schemeClr val="bg1"/>
                </a:solidFill>
                <a:latin typeface="+mj-lt"/>
              </a:rPr>
              <a:t>Guardianship and Adoption Subsidy Rates</a:t>
            </a:r>
          </a:p>
        </p:txBody>
      </p:sp>
    </p:spTree>
    <p:extLst>
      <p:ext uri="{BB962C8B-B14F-4D97-AF65-F5344CB8AC3E}">
        <p14:creationId xmlns:p14="http://schemas.microsoft.com/office/powerpoint/2010/main" val="330187898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04800" y="152400"/>
            <a:ext cx="7772400" cy="765175"/>
          </a:xfrm>
          <a:prstGeom prst="rect">
            <a:avLst/>
          </a:prstGeom>
        </p:spPr>
        <p:txBody>
          <a:bodyPr vert="horz" lIns="91440" tIns="45720" rIns="91440" bIns="45720" rtlCol="0" anchor="ctr">
            <a:normAutofit/>
          </a:bodyPr>
          <a:lstStyle/>
          <a:p>
            <a:pPr lvl="0" algn="ctr">
              <a:spcBef>
                <a:spcPct val="0"/>
              </a:spcBef>
              <a:defRPr/>
            </a:pPr>
            <a:r>
              <a:rPr lang="en-US" sz="4000" b="1" dirty="0" smtClean="0">
                <a:solidFill>
                  <a:schemeClr val="bg1"/>
                </a:solidFill>
                <a:latin typeface="+mj-lt"/>
              </a:rPr>
              <a:t>Adoption Subsidy</a:t>
            </a:r>
            <a:endParaRPr kumimoji="0" lang="en-US" sz="4000" b="1" i="0" u="none" strike="noStrike" kern="1200" cap="none" spc="0" normalizeH="0" baseline="0" noProof="0" dirty="0">
              <a:ln>
                <a:noFill/>
              </a:ln>
              <a:solidFill>
                <a:schemeClr val="bg1"/>
              </a:solidFill>
              <a:effectLst/>
              <a:uLnTx/>
              <a:uFillTx/>
              <a:latin typeface="+mj-lt"/>
              <a:ea typeface="+mj-ea"/>
              <a:cs typeface="+mj-cs"/>
            </a:endParaRPr>
          </a:p>
        </p:txBody>
      </p:sp>
      <p:sp>
        <p:nvSpPr>
          <p:cNvPr id="6" name="Subtitle 2"/>
          <p:cNvSpPr txBox="1">
            <a:spLocks/>
          </p:cNvSpPr>
          <p:nvPr/>
        </p:nvSpPr>
        <p:spPr>
          <a:xfrm>
            <a:off x="415636" y="1524000"/>
            <a:ext cx="8458200" cy="4876800"/>
          </a:xfrm>
          <a:prstGeom prst="rect">
            <a:avLst/>
          </a:prstGeom>
        </p:spPr>
        <p:txBody>
          <a:bodyPr vert="horz" lIns="91440" tIns="45720" rIns="91440" bIns="45720" rtlCol="0">
            <a:normAutofit/>
          </a:bodyPr>
          <a:lstStyle/>
          <a:p>
            <a:pPr marL="339725" indent="-339725">
              <a:spcBef>
                <a:spcPts val="528"/>
              </a:spcBef>
              <a:buFont typeface="Arial" pitchFamily="34" charset="0"/>
              <a:buChar char="•"/>
              <a:defRPr/>
            </a:pPr>
            <a:r>
              <a:rPr lang="en-US" sz="2800" dirty="0" smtClean="0">
                <a:latin typeface="+mj-lt"/>
              </a:rPr>
              <a:t>To be eligible, agency must determine reunification is not possible and child must be deemed “special needs” based on several possible conditions.  </a:t>
            </a:r>
            <a:r>
              <a:rPr lang="en-US" sz="2800" i="1" dirty="0" smtClean="0">
                <a:latin typeface="+mj-lt"/>
              </a:rPr>
              <a:t>See </a:t>
            </a:r>
            <a:r>
              <a:rPr lang="en-US" sz="2800" dirty="0" smtClean="0">
                <a:latin typeface="+mj-lt"/>
              </a:rPr>
              <a:t>DC Code </a:t>
            </a:r>
            <a:r>
              <a:rPr lang="en-US" sz="2800" dirty="0" smtClean="0">
                <a:latin typeface="+mj-lt"/>
                <a:cs typeface="Times New Roman" pitchFamily="18" charset="0"/>
              </a:rPr>
              <a:t>§</a:t>
            </a:r>
            <a:r>
              <a:rPr lang="en-US" sz="2800" dirty="0" smtClean="0">
                <a:latin typeface="+mj-lt"/>
              </a:rPr>
              <a:t> 4-301 and CFSA Adoption Subsidy Policy</a:t>
            </a:r>
          </a:p>
          <a:p>
            <a:pPr marL="339725" indent="-339725">
              <a:spcBef>
                <a:spcPts val="528"/>
              </a:spcBef>
              <a:defRPr/>
            </a:pPr>
            <a:endParaRPr lang="en-US" sz="2800" dirty="0" smtClean="0">
              <a:latin typeface="+mj-lt"/>
            </a:endParaRPr>
          </a:p>
          <a:p>
            <a:pPr marL="339725" indent="-339725">
              <a:spcBef>
                <a:spcPts val="528"/>
              </a:spcBef>
              <a:buFont typeface="Arial" pitchFamily="34" charset="0"/>
              <a:buChar char="•"/>
              <a:defRPr/>
            </a:pPr>
            <a:r>
              <a:rPr lang="en-US" sz="2800" dirty="0" smtClean="0">
                <a:latin typeface="+mj-lt"/>
                <a:cs typeface="Times New Roman" pitchFamily="18" charset="0"/>
              </a:rPr>
              <a:t>A special needs child may receive a subsidy until age 21.  </a:t>
            </a:r>
            <a:r>
              <a:rPr lang="en-US" sz="2800" i="1" dirty="0" smtClean="0">
                <a:latin typeface="+mj-lt"/>
                <a:cs typeface="Times New Roman" pitchFamily="18" charset="0"/>
              </a:rPr>
              <a:t>See</a:t>
            </a:r>
            <a:r>
              <a:rPr lang="en-US" sz="2800" dirty="0" smtClean="0">
                <a:latin typeface="+mj-lt"/>
                <a:cs typeface="Times New Roman" pitchFamily="18" charset="0"/>
              </a:rPr>
              <a:t> D.C. Code § 4-301; </a:t>
            </a:r>
            <a:r>
              <a:rPr lang="en-US" sz="2800" i="1" dirty="0">
                <a:cs typeface="Times New Roman" pitchFamily="18" charset="0"/>
              </a:rPr>
              <a:t>See</a:t>
            </a:r>
            <a:r>
              <a:rPr lang="en-US" sz="2800" dirty="0">
                <a:cs typeface="Times New Roman" pitchFamily="18" charset="0"/>
              </a:rPr>
              <a:t> D.C. Code § </a:t>
            </a:r>
            <a:r>
              <a:rPr lang="en-US" sz="2800" dirty="0" smtClean="0">
                <a:cs typeface="Times New Roman" pitchFamily="18" charset="0"/>
              </a:rPr>
              <a:t>16-2399</a:t>
            </a:r>
            <a:endParaRPr lang="en-US" sz="2800" dirty="0">
              <a:cs typeface="Times New Roman" pitchFamily="18" charset="0"/>
            </a:endParaRPr>
          </a:p>
          <a:p>
            <a:pPr marL="339725" indent="-339725">
              <a:spcBef>
                <a:spcPts val="528"/>
              </a:spcBef>
              <a:defRPr/>
            </a:pPr>
            <a:endParaRPr lang="en-US" sz="2800" dirty="0" smtClean="0">
              <a:latin typeface="+mj-lt"/>
              <a:cs typeface="Times New Roman" pitchFamily="18" charset="0"/>
            </a:endParaRPr>
          </a:p>
          <a:p>
            <a:pPr marL="339725" indent="-339725">
              <a:lnSpc>
                <a:spcPct val="80000"/>
              </a:lnSpc>
              <a:spcBef>
                <a:spcPts val="528"/>
              </a:spcBef>
              <a:buFont typeface="Arial" pitchFamily="34" charset="0"/>
              <a:buChar char="•"/>
              <a:defRPr/>
            </a:pPr>
            <a:endParaRPr lang="en-US" sz="2800" dirty="0" smtClean="0">
              <a:latin typeface="+mj-lt"/>
            </a:endParaRPr>
          </a:p>
          <a:p>
            <a:pPr>
              <a:lnSpc>
                <a:spcPct val="80000"/>
              </a:lnSpc>
              <a:defRPr/>
            </a:pPr>
            <a:endParaRPr lang="en-US" sz="2800" dirty="0" smtClean="0">
              <a:latin typeface="Times New Roman" pitchFamily="18" charset="0"/>
            </a:endParaRPr>
          </a:p>
        </p:txBody>
      </p:sp>
      <p:pic>
        <p:nvPicPr>
          <p:cNvPr id="4" name="Picture 3" descr="blues header.jpg"/>
          <p:cNvPicPr>
            <a:picLocks noChangeAspect="1"/>
          </p:cNvPicPr>
          <p:nvPr/>
        </p:nvPicPr>
        <p:blipFill>
          <a:blip r:embed="rId3" cstate="print"/>
          <a:stretch>
            <a:fillRect/>
          </a:stretch>
        </p:blipFill>
        <p:spPr>
          <a:xfrm>
            <a:off x="0" y="0"/>
            <a:ext cx="9144000" cy="1219200"/>
          </a:xfrm>
          <a:prstGeom prst="rect">
            <a:avLst/>
          </a:prstGeom>
        </p:spPr>
      </p:pic>
      <p:sp>
        <p:nvSpPr>
          <p:cNvPr id="7" name="Title 1"/>
          <p:cNvSpPr txBox="1">
            <a:spLocks/>
          </p:cNvSpPr>
          <p:nvPr/>
        </p:nvSpPr>
        <p:spPr>
          <a:xfrm>
            <a:off x="685800" y="304799"/>
            <a:ext cx="7772400" cy="765175"/>
          </a:xfrm>
          <a:prstGeom prst="rect">
            <a:avLst/>
          </a:prstGeom>
        </p:spPr>
        <p:txBody>
          <a:bodyPr vert="horz" lIns="91440" tIns="45720" rIns="91440" bIns="45720" rtlCol="0" anchor="ctr">
            <a:normAutofit/>
          </a:bodyPr>
          <a:lstStyle/>
          <a:p>
            <a:pPr lvl="0" algn="ctr">
              <a:spcBef>
                <a:spcPct val="0"/>
              </a:spcBef>
              <a:defRPr/>
            </a:pPr>
            <a:r>
              <a:rPr lang="en-US" sz="4000" b="1" dirty="0" smtClean="0">
                <a:solidFill>
                  <a:schemeClr val="bg1"/>
                </a:solidFill>
                <a:latin typeface="+mj-lt"/>
              </a:rPr>
              <a:t>Eligibility: Adoption Subsidy</a:t>
            </a:r>
            <a:endParaRPr kumimoji="0" lang="en-US" sz="4000" b="1" i="0" u="none" strike="noStrike" kern="1200" cap="none" spc="0" normalizeH="0" baseline="0" noProof="0" dirty="0">
              <a:ln>
                <a:noFill/>
              </a:ln>
              <a:solidFill>
                <a:schemeClr val="bg1"/>
              </a:solidFill>
              <a:effectLst/>
              <a:uLnTx/>
              <a:uFillTx/>
              <a:latin typeface="+mj-lt"/>
              <a:ea typeface="+mj-ea"/>
              <a:cs typeface="+mj-cs"/>
            </a:endParaRPr>
          </a:p>
        </p:txBody>
      </p:sp>
    </p:spTree>
    <p:extLst>
      <p:ext uri="{BB962C8B-B14F-4D97-AF65-F5344CB8AC3E}">
        <p14:creationId xmlns:p14="http://schemas.microsoft.com/office/powerpoint/2010/main" val="38402719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lues header.jpg"/>
          <p:cNvPicPr>
            <a:picLocks noChangeAspect="1"/>
          </p:cNvPicPr>
          <p:nvPr/>
        </p:nvPicPr>
        <p:blipFill>
          <a:blip r:embed="rId3" cstate="print"/>
          <a:stretch>
            <a:fillRect/>
          </a:stretch>
        </p:blipFill>
        <p:spPr>
          <a:xfrm>
            <a:off x="0" y="0"/>
            <a:ext cx="9144000" cy="1219200"/>
          </a:xfrm>
          <a:prstGeom prst="rect">
            <a:avLst/>
          </a:prstGeom>
        </p:spPr>
      </p:pic>
      <p:sp>
        <p:nvSpPr>
          <p:cNvPr id="5" name="Title 1"/>
          <p:cNvSpPr txBox="1">
            <a:spLocks/>
          </p:cNvSpPr>
          <p:nvPr/>
        </p:nvSpPr>
        <p:spPr>
          <a:xfrm>
            <a:off x="304800" y="228600"/>
            <a:ext cx="8534400" cy="76517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bg1"/>
                </a:solidFill>
                <a:effectLst/>
                <a:uLnTx/>
                <a:uFillTx/>
                <a:latin typeface="+mj-lt"/>
                <a:ea typeface="+mj-ea"/>
                <a:cs typeface="+mj-cs"/>
              </a:rPr>
              <a:t>Child Abuse and Neglect in DC </a:t>
            </a:r>
            <a:endParaRPr kumimoji="0" lang="en-US" sz="4000" b="1" i="0" u="none" strike="noStrike" kern="1200" cap="none" spc="0" normalizeH="0" baseline="0" noProof="0" dirty="0">
              <a:ln>
                <a:noFill/>
              </a:ln>
              <a:solidFill>
                <a:schemeClr val="bg1"/>
              </a:solidFill>
              <a:effectLst/>
              <a:uLnTx/>
              <a:uFillTx/>
              <a:latin typeface="+mj-lt"/>
              <a:ea typeface="+mj-ea"/>
              <a:cs typeface="+mj-cs"/>
            </a:endParaRPr>
          </a:p>
        </p:txBody>
      </p:sp>
      <p:sp>
        <p:nvSpPr>
          <p:cNvPr id="6" name="Subtitle 2"/>
          <p:cNvSpPr txBox="1">
            <a:spLocks/>
          </p:cNvSpPr>
          <p:nvPr/>
        </p:nvSpPr>
        <p:spPr>
          <a:xfrm>
            <a:off x="381000" y="1219200"/>
            <a:ext cx="8458200" cy="5638800"/>
          </a:xfrm>
          <a:prstGeom prst="rect">
            <a:avLst/>
          </a:prstGeom>
        </p:spPr>
        <p:txBody>
          <a:bodyPr vert="horz" lIns="91440" tIns="45720" rIns="91440" bIns="45720" rtlCol="0">
            <a:normAutofit/>
          </a:bodyPr>
          <a:lstStyle/>
          <a:p>
            <a:pPr lvl="1"/>
            <a:endParaRPr lang="en-US" dirty="0"/>
          </a:p>
          <a:p>
            <a:pPr marL="742950" lvl="1" indent="-285750">
              <a:buFont typeface="Arial" panose="020B0604020202020204" pitchFamily="34" charset="0"/>
              <a:buChar char="•"/>
            </a:pPr>
            <a:r>
              <a:rPr lang="en-US" sz="2000" dirty="0" smtClean="0"/>
              <a:t>Allegations </a:t>
            </a:r>
            <a:r>
              <a:rPr lang="en-US" sz="2000" dirty="0"/>
              <a:t>of abuse and neglect are very common in all the </a:t>
            </a:r>
            <a:r>
              <a:rPr lang="en-US" sz="2000" dirty="0" smtClean="0"/>
              <a:t>cases </a:t>
            </a:r>
            <a:r>
              <a:rPr lang="en-US" sz="2000" dirty="0"/>
              <a:t>that we see at </a:t>
            </a:r>
            <a:r>
              <a:rPr lang="en-US" sz="2000" dirty="0" smtClean="0"/>
              <a:t>CLC</a:t>
            </a:r>
          </a:p>
          <a:p>
            <a:pPr marL="742950" lvl="1" indent="-285750">
              <a:buFont typeface="Arial" panose="020B0604020202020204" pitchFamily="34" charset="0"/>
              <a:buChar char="•"/>
            </a:pPr>
            <a:endParaRPr lang="en-US" sz="2000" dirty="0"/>
          </a:p>
          <a:p>
            <a:pPr marL="742950" lvl="1" indent="-285750">
              <a:buFont typeface="Arial" panose="020B0604020202020204" pitchFamily="34" charset="0"/>
              <a:buChar char="•"/>
            </a:pPr>
            <a:r>
              <a:rPr lang="en-US" sz="2000" dirty="0" smtClean="0"/>
              <a:t>They </a:t>
            </a:r>
            <a:r>
              <a:rPr lang="en-US" sz="2000" dirty="0"/>
              <a:t>crop up in Domestic Relations </a:t>
            </a:r>
            <a:r>
              <a:rPr lang="en-US" sz="2000" dirty="0" smtClean="0"/>
              <a:t>cases:</a:t>
            </a:r>
            <a:endParaRPr lang="en-US" sz="2000" dirty="0"/>
          </a:p>
          <a:p>
            <a:pPr marL="1543050" lvl="3" indent="-171450">
              <a:buFont typeface="Arial" panose="020B0604020202020204" pitchFamily="34" charset="0"/>
              <a:buChar char="•"/>
            </a:pPr>
            <a:r>
              <a:rPr lang="en-US" sz="2000" dirty="0"/>
              <a:t>Legitimate reasons</a:t>
            </a:r>
          </a:p>
          <a:p>
            <a:pPr marL="1543050" lvl="3" indent="-171450">
              <a:buFont typeface="Arial" panose="020B0604020202020204" pitchFamily="34" charset="0"/>
              <a:buChar char="•"/>
            </a:pPr>
            <a:r>
              <a:rPr lang="en-US" sz="2000" dirty="0"/>
              <a:t>And also </a:t>
            </a:r>
            <a:r>
              <a:rPr lang="en-US" sz="2000" dirty="0" smtClean="0"/>
              <a:t>as </a:t>
            </a:r>
            <a:r>
              <a:rPr lang="en-US" sz="2000" dirty="0"/>
              <a:t>a sword – </a:t>
            </a:r>
            <a:r>
              <a:rPr lang="en-US" sz="2000" dirty="0" smtClean="0"/>
              <a:t>a </a:t>
            </a:r>
            <a:r>
              <a:rPr lang="en-US" sz="2000" dirty="0"/>
              <a:t>finding of child abuse/neglect can shift presumptions in our custody </a:t>
            </a:r>
            <a:r>
              <a:rPr lang="en-US" sz="2000" dirty="0" smtClean="0"/>
              <a:t>matters</a:t>
            </a:r>
            <a:endParaRPr lang="en-US" sz="2000" dirty="0"/>
          </a:p>
          <a:p>
            <a:pPr marL="742950" lvl="1" indent="-285750">
              <a:buFont typeface="Arial" panose="020B0604020202020204" pitchFamily="34" charset="0"/>
              <a:buChar char="•"/>
            </a:pPr>
            <a:endParaRPr lang="en-US" sz="2000" dirty="0" smtClean="0"/>
          </a:p>
          <a:p>
            <a:pPr marL="742950" lvl="1" indent="-285750">
              <a:buFont typeface="Arial" panose="020B0604020202020204" pitchFamily="34" charset="0"/>
              <a:buChar char="•"/>
            </a:pPr>
            <a:r>
              <a:rPr lang="en-US" sz="2000" dirty="0" smtClean="0"/>
              <a:t>They are the underlying basis for the </a:t>
            </a:r>
            <a:r>
              <a:rPr lang="en-US" sz="2000" dirty="0"/>
              <a:t>adoption and guardianship cases that you will </a:t>
            </a:r>
            <a:r>
              <a:rPr lang="en-US" sz="2000" dirty="0" smtClean="0"/>
              <a:t>handle</a:t>
            </a:r>
            <a:endParaRPr lang="en-US" sz="2000" dirty="0"/>
          </a:p>
          <a:p>
            <a:pPr marL="1543050" lvl="3" indent="-171450">
              <a:buFont typeface="Arial" panose="020B0604020202020204" pitchFamily="34" charset="0"/>
              <a:buChar char="•"/>
            </a:pPr>
            <a:r>
              <a:rPr lang="en-US" sz="2000" dirty="0" smtClean="0"/>
              <a:t>These matters involve a child who has been adjudicated abused or neglected</a:t>
            </a:r>
          </a:p>
          <a:p>
            <a:pPr marL="1543050" lvl="3" indent="-171450">
              <a:buFont typeface="Arial" panose="020B0604020202020204" pitchFamily="34" charset="0"/>
              <a:buChar char="•"/>
            </a:pPr>
            <a:r>
              <a:rPr lang="en-US" sz="2000" dirty="0" smtClean="0"/>
              <a:t>By the time the case comes to you, there has been a lot of case development</a:t>
            </a:r>
          </a:p>
          <a:p>
            <a:pPr marL="1543050" lvl="3" indent="-171450">
              <a:buFont typeface="Arial" panose="020B0604020202020204" pitchFamily="34" charset="0"/>
              <a:buChar char="•"/>
            </a:pPr>
            <a:r>
              <a:rPr lang="en-US" sz="2000" dirty="0" smtClean="0"/>
              <a:t>It </a:t>
            </a:r>
            <a:r>
              <a:rPr lang="en-US" sz="2000" dirty="0"/>
              <a:t>is important to understand what has happened in the neglect case so that you can build your adoption/guardianship case</a:t>
            </a:r>
          </a:p>
          <a:p>
            <a:pPr lvl="2">
              <a:lnSpc>
                <a:spcPct val="120000"/>
              </a:lnSpc>
              <a:spcBef>
                <a:spcPct val="20000"/>
              </a:spcBef>
              <a:defRPr/>
            </a:pPr>
            <a:endParaRPr lang="en-US" sz="2000" dirty="0" smtClean="0"/>
          </a:p>
          <a:p>
            <a:pPr marL="1257300" lvl="2" indent="-342900">
              <a:lnSpc>
                <a:spcPct val="120000"/>
              </a:lnSpc>
              <a:spcBef>
                <a:spcPct val="20000"/>
              </a:spcBef>
              <a:buFont typeface="Arial" panose="020B0604020202020204" pitchFamily="34" charset="0"/>
              <a:buChar char="•"/>
              <a:defRPr/>
            </a:pPr>
            <a:endParaRPr lang="en-US" sz="2000" dirty="0"/>
          </a:p>
          <a:p>
            <a:pPr lvl="1">
              <a:lnSpc>
                <a:spcPct val="120000"/>
              </a:lnSpc>
              <a:spcBef>
                <a:spcPct val="20000"/>
              </a:spcBef>
              <a:defRPr/>
            </a:pPr>
            <a:endParaRPr lang="en-US" sz="2000" dirty="0" smtClean="0">
              <a:solidFill>
                <a:srgbClr val="0079C1"/>
              </a:solidFill>
            </a:endParaRPr>
          </a:p>
          <a:p>
            <a:pPr lvl="0">
              <a:lnSpc>
                <a:spcPct val="120000"/>
              </a:lnSpc>
              <a:spcBef>
                <a:spcPct val="20000"/>
              </a:spcBef>
              <a:defRPr/>
            </a:pPr>
            <a:endParaRPr lang="en-US" sz="2400" b="1" dirty="0" smtClean="0">
              <a:solidFill>
                <a:srgbClr val="0079C1"/>
              </a:solidFill>
            </a:endParaRPr>
          </a:p>
          <a:p>
            <a:pPr lvl="1">
              <a:lnSpc>
                <a:spcPct val="120000"/>
              </a:lnSpc>
              <a:spcBef>
                <a:spcPct val="20000"/>
              </a:spcBef>
              <a:defRPr/>
            </a:pPr>
            <a:endParaRPr lang="en-US" sz="2100" b="1" dirty="0" smtClean="0">
              <a:solidFill>
                <a:srgbClr val="0079C1"/>
              </a:solidFill>
            </a:endParaRPr>
          </a:p>
          <a:p>
            <a:pPr marL="744538" lvl="1" indent="-287338">
              <a:lnSpc>
                <a:spcPct val="120000"/>
              </a:lnSpc>
              <a:spcBef>
                <a:spcPct val="20000"/>
              </a:spcBef>
              <a:buFont typeface="Arial" pitchFamily="34" charset="0"/>
              <a:buChar char="•"/>
              <a:defRPr/>
            </a:pPr>
            <a:endParaRPr lang="en-US" sz="2100" b="1" dirty="0" smtClean="0">
              <a:solidFill>
                <a:srgbClr val="0079C1"/>
              </a:solidFill>
            </a:endParaRP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04800" y="152400"/>
            <a:ext cx="7772400" cy="765175"/>
          </a:xfrm>
          <a:prstGeom prst="rect">
            <a:avLst/>
          </a:prstGeom>
        </p:spPr>
        <p:txBody>
          <a:bodyPr vert="horz" lIns="91440" tIns="45720" rIns="91440" bIns="45720" rtlCol="0" anchor="ctr">
            <a:noAutofit/>
          </a:bodyPr>
          <a:lstStyle/>
          <a:p>
            <a:pPr lvl="0" algn="ctr">
              <a:spcBef>
                <a:spcPct val="0"/>
              </a:spcBef>
              <a:defRPr/>
            </a:pPr>
            <a:r>
              <a:rPr lang="en-US" sz="2400" b="1" dirty="0" smtClean="0">
                <a:solidFill>
                  <a:schemeClr val="bg1"/>
                </a:solidFill>
                <a:latin typeface="+mj-lt"/>
              </a:rPr>
              <a:t>Guardianship Subsidy</a:t>
            </a:r>
            <a:br>
              <a:rPr lang="en-US" sz="2400" b="1" dirty="0" smtClean="0">
                <a:solidFill>
                  <a:schemeClr val="bg1"/>
                </a:solidFill>
                <a:latin typeface="+mj-lt"/>
              </a:rPr>
            </a:br>
            <a:r>
              <a:rPr lang="en-US" sz="2400" b="1" dirty="0" smtClean="0">
                <a:solidFill>
                  <a:schemeClr val="bg1"/>
                </a:solidFill>
                <a:latin typeface="+mj-lt"/>
              </a:rPr>
              <a:t>29 DCMR 6100 (2009) and D.C. Code </a:t>
            </a:r>
            <a:r>
              <a:rPr lang="en-US" sz="2400" b="1" dirty="0" smtClean="0">
                <a:solidFill>
                  <a:schemeClr val="bg1"/>
                </a:solidFill>
              </a:rPr>
              <a:t>§ 16-2399 (2012) </a:t>
            </a:r>
            <a:endParaRPr kumimoji="0" lang="en-US" sz="2400" b="1" i="0" u="none" strike="noStrike" kern="1200" cap="none" spc="0" normalizeH="0" baseline="0" noProof="0" dirty="0">
              <a:ln>
                <a:noFill/>
              </a:ln>
              <a:solidFill>
                <a:schemeClr val="bg1"/>
              </a:solidFill>
              <a:effectLst/>
              <a:uLnTx/>
              <a:uFillTx/>
              <a:latin typeface="+mj-lt"/>
              <a:ea typeface="+mj-ea"/>
              <a:cs typeface="+mj-cs"/>
            </a:endParaRPr>
          </a:p>
        </p:txBody>
      </p:sp>
      <p:sp>
        <p:nvSpPr>
          <p:cNvPr id="6" name="Subtitle 2"/>
          <p:cNvSpPr txBox="1">
            <a:spLocks/>
          </p:cNvSpPr>
          <p:nvPr/>
        </p:nvSpPr>
        <p:spPr>
          <a:xfrm>
            <a:off x="304800" y="1371600"/>
            <a:ext cx="8458200" cy="5257800"/>
          </a:xfrm>
          <a:prstGeom prst="rect">
            <a:avLst/>
          </a:prstGeom>
        </p:spPr>
        <p:txBody>
          <a:bodyPr vert="horz" lIns="91440" tIns="45720" rIns="91440" bIns="45720" rtlCol="0">
            <a:noAutofit/>
          </a:bodyPr>
          <a:lstStyle/>
          <a:p>
            <a:pPr marL="339725" indent="-339725">
              <a:spcBef>
                <a:spcPts val="528"/>
              </a:spcBef>
              <a:buFont typeface="Arial" pitchFamily="34" charset="0"/>
              <a:buChar char="•"/>
              <a:defRPr/>
            </a:pPr>
            <a:r>
              <a:rPr lang="en-US" sz="2400" dirty="0" smtClean="0">
                <a:latin typeface="+mj-lt"/>
              </a:rPr>
              <a:t>To qualify:</a:t>
            </a:r>
          </a:p>
          <a:p>
            <a:pPr marL="744538" indent="-287338">
              <a:spcBef>
                <a:spcPts val="432"/>
              </a:spcBef>
              <a:buFont typeface="Arial" pitchFamily="34" charset="0"/>
              <a:buChar char="•"/>
              <a:defRPr/>
            </a:pPr>
            <a:r>
              <a:rPr lang="en-US" sz="2200" dirty="0" smtClean="0">
                <a:latin typeface="+mj-lt"/>
              </a:rPr>
              <a:t>Child must be adjudicated neglected and committed to legal custody of CFSA</a:t>
            </a:r>
          </a:p>
          <a:p>
            <a:pPr marL="744538" indent="-287338">
              <a:spcBef>
                <a:spcPts val="432"/>
              </a:spcBef>
              <a:buFont typeface="Arial" pitchFamily="34" charset="0"/>
              <a:buChar char="•"/>
              <a:defRPr/>
            </a:pPr>
            <a:r>
              <a:rPr lang="en-US" sz="2200" dirty="0" smtClean="0">
                <a:latin typeface="+mj-lt"/>
              </a:rPr>
              <a:t>Child with special needs:</a:t>
            </a:r>
          </a:p>
          <a:p>
            <a:pPr marL="1201738" lvl="1" indent="-287338">
              <a:spcBef>
                <a:spcPts val="432"/>
              </a:spcBef>
              <a:buFont typeface="Arial" pitchFamily="34" charset="0"/>
              <a:buChar char="•"/>
              <a:defRPr/>
            </a:pPr>
            <a:r>
              <a:rPr lang="en-US" sz="2200" dirty="0" smtClean="0">
                <a:latin typeface="+mj-lt"/>
              </a:rPr>
              <a:t>Difficult to place because of age, race, ethnic background, physical or mental condition</a:t>
            </a:r>
          </a:p>
          <a:p>
            <a:pPr marL="1201738" lvl="1" indent="-287338">
              <a:spcBef>
                <a:spcPts val="432"/>
              </a:spcBef>
              <a:buFont typeface="Arial" pitchFamily="34" charset="0"/>
              <a:buChar char="•"/>
              <a:defRPr/>
            </a:pPr>
            <a:r>
              <a:rPr lang="en-US" sz="2200" dirty="0" smtClean="0">
                <a:latin typeface="+mj-lt"/>
              </a:rPr>
              <a:t>A member of sibling group which should be placed together</a:t>
            </a:r>
          </a:p>
          <a:p>
            <a:pPr marL="744538" indent="-287338">
              <a:spcBef>
                <a:spcPts val="432"/>
              </a:spcBef>
              <a:buFont typeface="Arial" pitchFamily="34" charset="0"/>
              <a:buChar char="•"/>
              <a:defRPr/>
            </a:pPr>
            <a:r>
              <a:rPr lang="en-US" sz="2200" dirty="0" smtClean="0">
                <a:latin typeface="+mj-lt"/>
              </a:rPr>
              <a:t>Placement is in the best interest of the child</a:t>
            </a:r>
          </a:p>
          <a:p>
            <a:pPr marL="744538" indent="-287338">
              <a:spcBef>
                <a:spcPts val="432"/>
              </a:spcBef>
              <a:buFont typeface="Arial" pitchFamily="34" charset="0"/>
              <a:buChar char="•"/>
              <a:defRPr/>
            </a:pPr>
            <a:r>
              <a:rPr lang="en-US" sz="2200" u="sng" dirty="0" smtClean="0">
                <a:latin typeface="+mj-lt"/>
                <a:cs typeface="Times New Roman" pitchFamily="18" charset="0"/>
              </a:rPr>
              <a:t>Note</a:t>
            </a:r>
            <a:r>
              <a:rPr lang="en-US" sz="2200" dirty="0" smtClean="0">
                <a:latin typeface="+mj-lt"/>
                <a:cs typeface="Times New Roman" pitchFamily="18" charset="0"/>
              </a:rPr>
              <a:t>: D.C. Code § 16-2399(b) as amended by D.C. Act 18-478, the Adoption Reform Amendment Act of 2010, </a:t>
            </a:r>
            <a:r>
              <a:rPr lang="en-US" sz="2200" dirty="0" smtClean="0">
                <a:latin typeface="+mj-lt"/>
              </a:rPr>
              <a:t>repealed requirement that permanent guardian be a “kinship caregiver,” thus the existing regulations conflict with the law</a:t>
            </a:r>
          </a:p>
          <a:p>
            <a:pPr marL="744538" indent="-287338">
              <a:spcBef>
                <a:spcPts val="432"/>
              </a:spcBef>
              <a:buFont typeface="Arial" pitchFamily="34" charset="0"/>
              <a:buChar char="•"/>
              <a:defRPr/>
            </a:pPr>
            <a:r>
              <a:rPr lang="en-US" sz="2200" u="sng" dirty="0" smtClean="0">
                <a:latin typeface="+mj-lt"/>
              </a:rPr>
              <a:t>Note</a:t>
            </a:r>
            <a:r>
              <a:rPr lang="en-US" sz="2200" dirty="0" smtClean="0">
                <a:latin typeface="+mj-lt"/>
              </a:rPr>
              <a:t>: CFSA policy is to means test the subsidy rate if the guardian’s income is over $108,000 </a:t>
            </a:r>
          </a:p>
        </p:txBody>
      </p:sp>
      <p:pic>
        <p:nvPicPr>
          <p:cNvPr id="4" name="Picture 3" descr="blues header.jpg"/>
          <p:cNvPicPr>
            <a:picLocks noChangeAspect="1"/>
          </p:cNvPicPr>
          <p:nvPr/>
        </p:nvPicPr>
        <p:blipFill>
          <a:blip r:embed="rId3" cstate="print"/>
          <a:stretch>
            <a:fillRect/>
          </a:stretch>
        </p:blipFill>
        <p:spPr>
          <a:xfrm>
            <a:off x="0" y="-46653"/>
            <a:ext cx="9144000" cy="1219200"/>
          </a:xfrm>
          <a:prstGeom prst="rect">
            <a:avLst/>
          </a:prstGeom>
        </p:spPr>
      </p:pic>
      <p:sp>
        <p:nvSpPr>
          <p:cNvPr id="10" name="Title 1"/>
          <p:cNvSpPr txBox="1">
            <a:spLocks/>
          </p:cNvSpPr>
          <p:nvPr/>
        </p:nvSpPr>
        <p:spPr>
          <a:xfrm>
            <a:off x="685800" y="304799"/>
            <a:ext cx="7772400" cy="765175"/>
          </a:xfrm>
          <a:prstGeom prst="rect">
            <a:avLst/>
          </a:prstGeom>
        </p:spPr>
        <p:txBody>
          <a:bodyPr vert="horz" lIns="91440" tIns="45720" rIns="91440" bIns="45720" rtlCol="0" anchor="ctr">
            <a:noAutofit/>
          </a:bodyPr>
          <a:lstStyle/>
          <a:p>
            <a:pPr lvl="0" algn="ctr">
              <a:spcBef>
                <a:spcPct val="0"/>
              </a:spcBef>
              <a:defRPr/>
            </a:pPr>
            <a:r>
              <a:rPr lang="en-US" sz="3600" b="1" dirty="0" smtClean="0">
                <a:solidFill>
                  <a:schemeClr val="bg1"/>
                </a:solidFill>
                <a:latin typeface="+mj-lt"/>
              </a:rPr>
              <a:t>Eligibility: Guardianship Subsidy</a:t>
            </a:r>
            <a:br>
              <a:rPr lang="en-US" sz="3600" b="1" dirty="0" smtClean="0">
                <a:solidFill>
                  <a:schemeClr val="bg1"/>
                </a:solidFill>
                <a:latin typeface="+mj-lt"/>
              </a:rPr>
            </a:br>
            <a:endParaRPr kumimoji="0" lang="en-US" sz="3600" b="1" i="0" u="none" strike="noStrike" kern="1200" cap="none" spc="0" normalizeH="0" baseline="0" noProof="0" dirty="0">
              <a:ln>
                <a:noFill/>
              </a:ln>
              <a:solidFill>
                <a:schemeClr val="bg1"/>
              </a:solidFill>
              <a:effectLst/>
              <a:uLnTx/>
              <a:uFillTx/>
              <a:latin typeface="+mj-lt"/>
              <a:ea typeface="+mj-ea"/>
              <a:cs typeface="+mj-cs"/>
            </a:endParaRPr>
          </a:p>
        </p:txBody>
      </p:sp>
    </p:spTree>
    <p:extLst>
      <p:ext uri="{BB962C8B-B14F-4D97-AF65-F5344CB8AC3E}">
        <p14:creationId xmlns:p14="http://schemas.microsoft.com/office/powerpoint/2010/main" val="99248518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04800" y="152400"/>
            <a:ext cx="7772400" cy="765175"/>
          </a:xfrm>
          <a:prstGeom prst="rect">
            <a:avLst/>
          </a:prstGeom>
        </p:spPr>
        <p:txBody>
          <a:bodyPr vert="horz" lIns="91440" tIns="45720" rIns="91440" bIns="45720" rtlCol="0" anchor="ctr">
            <a:noAutofit/>
          </a:bodyPr>
          <a:lstStyle/>
          <a:p>
            <a:pPr lvl="0" algn="ctr">
              <a:spcBef>
                <a:spcPct val="0"/>
              </a:spcBef>
              <a:defRPr/>
            </a:pPr>
            <a:r>
              <a:rPr lang="en-US" sz="3600" b="1" dirty="0" smtClean="0">
                <a:solidFill>
                  <a:schemeClr val="bg1"/>
                </a:solidFill>
                <a:latin typeface="+mj-lt"/>
              </a:rPr>
              <a:t>Guardianship and Adoption Subsidy – </a:t>
            </a:r>
          </a:p>
          <a:p>
            <a:pPr lvl="0" algn="ctr">
              <a:spcBef>
                <a:spcPct val="0"/>
              </a:spcBef>
              <a:defRPr/>
            </a:pPr>
            <a:r>
              <a:rPr lang="en-US" sz="3600" b="1" dirty="0" smtClean="0">
                <a:solidFill>
                  <a:schemeClr val="bg1"/>
                </a:solidFill>
                <a:latin typeface="+mj-lt"/>
              </a:rPr>
              <a:t>Where to Start:</a:t>
            </a:r>
            <a:endParaRPr kumimoji="0" lang="en-US" sz="3600" b="1" i="0" u="none" strike="noStrike" kern="1200" cap="none" spc="0" normalizeH="0" baseline="0" noProof="0" dirty="0">
              <a:ln>
                <a:noFill/>
              </a:ln>
              <a:solidFill>
                <a:schemeClr val="bg1"/>
              </a:solidFill>
              <a:effectLst/>
              <a:uLnTx/>
              <a:uFillTx/>
              <a:latin typeface="+mj-lt"/>
              <a:ea typeface="+mj-ea"/>
              <a:cs typeface="+mj-cs"/>
            </a:endParaRPr>
          </a:p>
        </p:txBody>
      </p:sp>
      <p:sp>
        <p:nvSpPr>
          <p:cNvPr id="6" name="Subtitle 2"/>
          <p:cNvSpPr txBox="1">
            <a:spLocks/>
          </p:cNvSpPr>
          <p:nvPr/>
        </p:nvSpPr>
        <p:spPr>
          <a:xfrm>
            <a:off x="381000" y="1295400"/>
            <a:ext cx="8458200" cy="5410200"/>
          </a:xfrm>
          <a:prstGeom prst="rect">
            <a:avLst/>
          </a:prstGeom>
        </p:spPr>
        <p:txBody>
          <a:bodyPr vert="horz" lIns="91440" tIns="45720" rIns="91440" bIns="45720" rtlCol="0">
            <a:noAutofit/>
          </a:bodyPr>
          <a:lstStyle/>
          <a:p>
            <a:pPr>
              <a:spcBef>
                <a:spcPts val="528"/>
              </a:spcBef>
              <a:defRPr/>
            </a:pPr>
            <a:r>
              <a:rPr lang="en-US" sz="2400" dirty="0" smtClean="0">
                <a:latin typeface="+mj-lt"/>
                <a:cs typeface="Times New Roman" pitchFamily="18" charset="0"/>
              </a:rPr>
              <a:t>Sit down with your client and discuss:</a:t>
            </a:r>
          </a:p>
          <a:p>
            <a:pPr marL="796925" lvl="1" indent="-339725">
              <a:spcBef>
                <a:spcPts val="528"/>
              </a:spcBef>
              <a:buFont typeface="Arial" pitchFamily="34" charset="0"/>
              <a:buChar char="•"/>
              <a:defRPr/>
            </a:pPr>
            <a:r>
              <a:rPr lang="en-US" sz="2400" dirty="0" smtClean="0">
                <a:latin typeface="+mj-lt"/>
                <a:cs typeface="Times New Roman" pitchFamily="18" charset="0"/>
              </a:rPr>
              <a:t>Dollar amount client is receiving in foster care payments each month (may be greater than or equal to future subsidy amount)</a:t>
            </a:r>
          </a:p>
          <a:p>
            <a:pPr marL="796925" lvl="1" indent="-339725">
              <a:spcBef>
                <a:spcPts val="528"/>
              </a:spcBef>
              <a:buFont typeface="Arial" pitchFamily="34" charset="0"/>
              <a:buChar char="•"/>
              <a:defRPr/>
            </a:pPr>
            <a:r>
              <a:rPr lang="en-US" sz="2400" dirty="0" smtClean="0">
                <a:latin typeface="+mj-lt"/>
                <a:cs typeface="Times New Roman" pitchFamily="18" charset="0"/>
              </a:rPr>
              <a:t>Child’s current needs, diagnoses, and demands on client</a:t>
            </a:r>
          </a:p>
          <a:p>
            <a:pPr marL="796925" lvl="1" indent="-339725">
              <a:spcBef>
                <a:spcPts val="528"/>
              </a:spcBef>
              <a:buFont typeface="Arial" pitchFamily="34" charset="0"/>
              <a:buChar char="•"/>
              <a:defRPr/>
            </a:pPr>
            <a:r>
              <a:rPr lang="en-US" sz="2400" dirty="0" smtClean="0">
                <a:latin typeface="+mj-lt"/>
                <a:cs typeface="Times New Roman" pitchFamily="18" charset="0"/>
              </a:rPr>
              <a:t>Services the child is receiving or may need in the future and how they are paid for</a:t>
            </a:r>
          </a:p>
          <a:p>
            <a:pPr marL="796925" lvl="1" indent="-339725">
              <a:spcBef>
                <a:spcPts val="528"/>
              </a:spcBef>
              <a:buFont typeface="Arial" pitchFamily="34" charset="0"/>
              <a:buChar char="•"/>
              <a:defRPr/>
            </a:pPr>
            <a:r>
              <a:rPr lang="en-US" sz="2400" dirty="0" smtClean="0">
                <a:latin typeface="+mj-lt"/>
                <a:cs typeface="Times New Roman" pitchFamily="18" charset="0"/>
              </a:rPr>
              <a:t>What services client may lose with finalization </a:t>
            </a:r>
            <a:r>
              <a:rPr lang="en-US" sz="2400" dirty="0">
                <a:latin typeface="+mj-lt"/>
                <a:cs typeface="Times New Roman" pitchFamily="18" charset="0"/>
              </a:rPr>
              <a:t>(</a:t>
            </a:r>
            <a:r>
              <a:rPr lang="en-US" sz="2400" dirty="0" smtClean="0">
                <a:latin typeface="+mj-lt"/>
                <a:cs typeface="Times New Roman" pitchFamily="18" charset="0"/>
              </a:rPr>
              <a:t>e.g. in most cases, p</a:t>
            </a:r>
            <a:r>
              <a:rPr lang="en-US" sz="2400" dirty="0" smtClean="0">
                <a:cs typeface="Times New Roman" pitchFamily="18" charset="0"/>
              </a:rPr>
              <a:t>ost-finalization</a:t>
            </a:r>
            <a:r>
              <a:rPr lang="en-US" sz="2400" dirty="0">
                <a:cs typeface="Times New Roman" pitchFamily="18" charset="0"/>
              </a:rPr>
              <a:t>, client will not be separately reimbursed for daycare or </a:t>
            </a:r>
            <a:r>
              <a:rPr lang="en-US" sz="2400" dirty="0" smtClean="0">
                <a:cs typeface="Times New Roman" pitchFamily="18" charset="0"/>
              </a:rPr>
              <a:t>aftercare)</a:t>
            </a:r>
            <a:endParaRPr lang="en-US" sz="2400" dirty="0">
              <a:cs typeface="Times New Roman" pitchFamily="18" charset="0"/>
            </a:endParaRPr>
          </a:p>
          <a:p>
            <a:pPr marL="796925" lvl="1" indent="-339725">
              <a:spcBef>
                <a:spcPts val="528"/>
              </a:spcBef>
              <a:buFont typeface="Arial" pitchFamily="34" charset="0"/>
              <a:buChar char="•"/>
              <a:defRPr/>
            </a:pPr>
            <a:r>
              <a:rPr lang="en-US" sz="2400" dirty="0" smtClean="0">
                <a:latin typeface="+mj-lt"/>
                <a:cs typeface="Times New Roman" pitchFamily="18" charset="0"/>
              </a:rPr>
              <a:t>Child’s parents’ mental or physical disabilities</a:t>
            </a:r>
          </a:p>
          <a:p>
            <a:pPr marL="796925" lvl="1" indent="-339725">
              <a:spcBef>
                <a:spcPts val="528"/>
              </a:spcBef>
              <a:buFont typeface="Arial" pitchFamily="34" charset="0"/>
              <a:buChar char="•"/>
              <a:defRPr/>
            </a:pPr>
            <a:r>
              <a:rPr lang="en-US" sz="2400" dirty="0" smtClean="0">
                <a:latin typeface="+mj-lt"/>
                <a:cs typeface="Times New Roman" pitchFamily="18" charset="0"/>
              </a:rPr>
              <a:t>Client’s family circumstances (income, debt, housing, transportation, health)</a:t>
            </a:r>
          </a:p>
          <a:p>
            <a:pPr>
              <a:buFont typeface="Wingdings" pitchFamily="2" charset="2"/>
              <a:buNone/>
              <a:defRPr/>
            </a:pPr>
            <a:endParaRPr lang="en-US" sz="2400" dirty="0" smtClean="0">
              <a:latin typeface="Times New Roman" pitchFamily="18" charset="0"/>
              <a:cs typeface="Times New Roman" pitchFamily="18" charset="0"/>
            </a:endParaRPr>
          </a:p>
        </p:txBody>
      </p:sp>
      <p:pic>
        <p:nvPicPr>
          <p:cNvPr id="4" name="Picture 3" descr="blues header.jpg"/>
          <p:cNvPicPr>
            <a:picLocks noChangeAspect="1"/>
          </p:cNvPicPr>
          <p:nvPr/>
        </p:nvPicPr>
        <p:blipFill>
          <a:blip r:embed="rId3" cstate="print"/>
          <a:stretch>
            <a:fillRect/>
          </a:stretch>
        </p:blipFill>
        <p:spPr>
          <a:xfrm>
            <a:off x="0" y="0"/>
            <a:ext cx="9144000" cy="1219200"/>
          </a:xfrm>
          <a:prstGeom prst="rect">
            <a:avLst/>
          </a:prstGeom>
        </p:spPr>
      </p:pic>
      <p:sp>
        <p:nvSpPr>
          <p:cNvPr id="7" name="Title 1"/>
          <p:cNvSpPr txBox="1">
            <a:spLocks/>
          </p:cNvSpPr>
          <p:nvPr/>
        </p:nvSpPr>
        <p:spPr>
          <a:xfrm>
            <a:off x="685800" y="225425"/>
            <a:ext cx="7772400" cy="765175"/>
          </a:xfrm>
          <a:prstGeom prst="rect">
            <a:avLst/>
          </a:prstGeom>
        </p:spPr>
        <p:txBody>
          <a:bodyPr vert="horz" lIns="91440" tIns="45720" rIns="91440" bIns="45720" rtlCol="0" anchor="ctr">
            <a:noAutofit/>
          </a:bodyPr>
          <a:lstStyle/>
          <a:p>
            <a:pPr lvl="0" algn="ctr">
              <a:spcBef>
                <a:spcPct val="0"/>
              </a:spcBef>
              <a:defRPr/>
            </a:pPr>
            <a:r>
              <a:rPr lang="en-US" sz="3600" b="1" dirty="0" smtClean="0">
                <a:solidFill>
                  <a:schemeClr val="bg1"/>
                </a:solidFill>
                <a:latin typeface="+mj-lt"/>
              </a:rPr>
              <a:t>Guardianship and Adoption Subsidy: </a:t>
            </a:r>
          </a:p>
          <a:p>
            <a:pPr lvl="0" algn="ctr">
              <a:spcBef>
                <a:spcPct val="0"/>
              </a:spcBef>
              <a:defRPr/>
            </a:pPr>
            <a:r>
              <a:rPr lang="en-US" sz="3600" b="1" dirty="0" smtClean="0">
                <a:solidFill>
                  <a:schemeClr val="bg1"/>
                </a:solidFill>
                <a:latin typeface="+mj-lt"/>
              </a:rPr>
              <a:t>Where to Start</a:t>
            </a:r>
            <a:endParaRPr kumimoji="0" lang="en-US" sz="3600" b="1" i="0" u="none" strike="noStrike" kern="1200" cap="none" spc="0" normalizeH="0" baseline="0" noProof="0" dirty="0">
              <a:ln>
                <a:noFill/>
              </a:ln>
              <a:solidFill>
                <a:schemeClr val="bg1"/>
              </a:solidFill>
              <a:effectLst/>
              <a:uLnTx/>
              <a:uFillTx/>
              <a:latin typeface="+mj-lt"/>
              <a:ea typeface="+mj-ea"/>
              <a:cs typeface="+mj-cs"/>
            </a:endParaRPr>
          </a:p>
        </p:txBody>
      </p:sp>
    </p:spTree>
    <p:extLst>
      <p:ext uri="{BB962C8B-B14F-4D97-AF65-F5344CB8AC3E}">
        <p14:creationId xmlns:p14="http://schemas.microsoft.com/office/powerpoint/2010/main" val="174050885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04800" y="152400"/>
            <a:ext cx="7772400" cy="765175"/>
          </a:xfrm>
          <a:prstGeom prst="rect">
            <a:avLst/>
          </a:prstGeom>
        </p:spPr>
        <p:txBody>
          <a:bodyPr vert="horz" lIns="91440" tIns="45720" rIns="91440" bIns="45720" rtlCol="0" anchor="ctr">
            <a:noAutofit/>
          </a:bodyPr>
          <a:lstStyle/>
          <a:p>
            <a:pPr lvl="0" algn="ctr">
              <a:spcBef>
                <a:spcPct val="0"/>
              </a:spcBef>
              <a:defRPr/>
            </a:pPr>
            <a:r>
              <a:rPr lang="en-US" sz="3600" b="1" dirty="0" smtClean="0">
                <a:solidFill>
                  <a:schemeClr val="bg1"/>
                </a:solidFill>
                <a:latin typeface="+mj-lt"/>
              </a:rPr>
              <a:t>Guardianship and Adoption Subsidy – </a:t>
            </a:r>
          </a:p>
          <a:p>
            <a:pPr lvl="0" algn="ctr">
              <a:spcBef>
                <a:spcPct val="0"/>
              </a:spcBef>
              <a:defRPr/>
            </a:pPr>
            <a:r>
              <a:rPr lang="en-US" sz="3600" b="1" dirty="0" smtClean="0">
                <a:solidFill>
                  <a:schemeClr val="bg1"/>
                </a:solidFill>
                <a:latin typeface="+mj-lt"/>
              </a:rPr>
              <a:t>Where to Start:</a:t>
            </a:r>
            <a:endParaRPr kumimoji="0" lang="en-US" sz="3600" b="1" i="0" u="none" strike="noStrike" kern="1200" cap="none" spc="0" normalizeH="0" baseline="0" noProof="0" dirty="0">
              <a:ln>
                <a:noFill/>
              </a:ln>
              <a:solidFill>
                <a:schemeClr val="bg1"/>
              </a:solidFill>
              <a:effectLst/>
              <a:uLnTx/>
              <a:uFillTx/>
              <a:latin typeface="+mj-lt"/>
              <a:ea typeface="+mj-ea"/>
              <a:cs typeface="+mj-cs"/>
            </a:endParaRPr>
          </a:p>
        </p:txBody>
      </p:sp>
      <p:sp>
        <p:nvSpPr>
          <p:cNvPr id="6" name="Subtitle 2"/>
          <p:cNvSpPr txBox="1">
            <a:spLocks/>
          </p:cNvSpPr>
          <p:nvPr/>
        </p:nvSpPr>
        <p:spPr>
          <a:xfrm>
            <a:off x="381000" y="1371600"/>
            <a:ext cx="8458200" cy="5410200"/>
          </a:xfrm>
          <a:prstGeom prst="rect">
            <a:avLst/>
          </a:prstGeom>
        </p:spPr>
        <p:txBody>
          <a:bodyPr vert="horz" lIns="91440" tIns="45720" rIns="91440" bIns="45720" rtlCol="0">
            <a:noAutofit/>
          </a:bodyPr>
          <a:lstStyle/>
          <a:p>
            <a:pPr>
              <a:spcBef>
                <a:spcPts val="528"/>
              </a:spcBef>
              <a:defRPr/>
            </a:pPr>
            <a:r>
              <a:rPr lang="en-US" sz="2000" dirty="0" smtClean="0">
                <a:latin typeface="+mj-lt"/>
                <a:cs typeface="Times New Roman" pitchFamily="18" charset="0"/>
              </a:rPr>
              <a:t>Role of the attorney:</a:t>
            </a:r>
          </a:p>
          <a:p>
            <a:pPr marL="742950" lvl="1" indent="-285750">
              <a:spcBef>
                <a:spcPts val="528"/>
              </a:spcBef>
              <a:buFont typeface="Arial" panose="020B0604020202020204" pitchFamily="34" charset="0"/>
              <a:buChar char="•"/>
              <a:defRPr/>
            </a:pPr>
            <a:r>
              <a:rPr lang="en-US" sz="2000" dirty="0" smtClean="0">
                <a:latin typeface="+mj-lt"/>
                <a:cs typeface="Times New Roman" pitchFamily="18" charset="0"/>
              </a:rPr>
              <a:t>Work with the ongoing social worker to ensure referral to subsidy unit</a:t>
            </a:r>
          </a:p>
          <a:p>
            <a:pPr marL="742950" lvl="1" indent="-285750">
              <a:spcBef>
                <a:spcPts val="528"/>
              </a:spcBef>
              <a:buFont typeface="Arial" panose="020B0604020202020204" pitchFamily="34" charset="0"/>
              <a:buChar char="•"/>
              <a:defRPr/>
            </a:pPr>
            <a:r>
              <a:rPr lang="en-US" sz="2000" dirty="0" smtClean="0">
                <a:latin typeface="+mj-lt"/>
                <a:cs typeface="Times New Roman" pitchFamily="18" charset="0"/>
              </a:rPr>
              <a:t>Review client’s subsidy application (identifying information, resources, income, insurance coverage, monthly family expenditures)</a:t>
            </a:r>
          </a:p>
          <a:p>
            <a:pPr marL="742950" lvl="1" indent="-285750">
              <a:spcBef>
                <a:spcPts val="528"/>
              </a:spcBef>
              <a:buFont typeface="Arial" panose="020B0604020202020204" pitchFamily="34" charset="0"/>
              <a:buChar char="•"/>
              <a:defRPr/>
            </a:pPr>
            <a:r>
              <a:rPr lang="en-US" sz="2000" dirty="0" smtClean="0">
                <a:latin typeface="+mj-lt"/>
                <a:cs typeface="Times New Roman" pitchFamily="18" charset="0"/>
              </a:rPr>
              <a:t>Tell subsidy worker to send proposed agreement to you (not client)</a:t>
            </a:r>
          </a:p>
          <a:p>
            <a:pPr marL="742950" lvl="1" indent="-285750">
              <a:spcBef>
                <a:spcPts val="528"/>
              </a:spcBef>
              <a:buFont typeface="Arial" panose="020B0604020202020204" pitchFamily="34" charset="0"/>
              <a:buChar char="•"/>
              <a:defRPr/>
            </a:pPr>
            <a:r>
              <a:rPr lang="en-US" sz="2000" dirty="0" smtClean="0">
                <a:latin typeface="+mj-lt"/>
                <a:cs typeface="Times New Roman" pitchFamily="18" charset="0"/>
              </a:rPr>
              <a:t>Provide documentation for subsidy file:</a:t>
            </a:r>
          </a:p>
          <a:p>
            <a:pPr marL="1200150" lvl="2" indent="-285750">
              <a:spcBef>
                <a:spcPts val="528"/>
              </a:spcBef>
              <a:buFont typeface="Arial" panose="020B0604020202020204" pitchFamily="34" charset="0"/>
              <a:buChar char="•"/>
              <a:defRPr/>
            </a:pPr>
            <a:r>
              <a:rPr lang="en-US" sz="2000" dirty="0" smtClean="0">
                <a:latin typeface="+mj-lt"/>
                <a:cs typeface="Times New Roman" pitchFamily="18" charset="0"/>
              </a:rPr>
              <a:t>Letters from doctors, educators or other providers that child exhibits symptoms of physical or mental condition requiring significant parental attention</a:t>
            </a:r>
          </a:p>
          <a:p>
            <a:pPr marL="1200150" lvl="2" indent="-285750">
              <a:spcBef>
                <a:spcPts val="528"/>
              </a:spcBef>
              <a:buFont typeface="Arial" panose="020B0604020202020204" pitchFamily="34" charset="0"/>
              <a:buChar char="•"/>
              <a:defRPr/>
            </a:pPr>
            <a:r>
              <a:rPr lang="en-US" sz="2000" dirty="0" smtClean="0">
                <a:latin typeface="+mj-lt"/>
                <a:cs typeface="Times New Roman" pitchFamily="18" charset="0"/>
              </a:rPr>
              <a:t>Evaluations or other medical reports </a:t>
            </a:r>
          </a:p>
          <a:p>
            <a:pPr>
              <a:spcBef>
                <a:spcPts val="528"/>
              </a:spcBef>
              <a:defRPr/>
            </a:pPr>
            <a:r>
              <a:rPr lang="en-US" sz="2000" dirty="0" smtClean="0">
                <a:cs typeface="Times New Roman" pitchFamily="18" charset="0"/>
              </a:rPr>
              <a:t>Be </a:t>
            </a:r>
            <a:r>
              <a:rPr lang="en-US" sz="2000" dirty="0">
                <a:cs typeface="Times New Roman" pitchFamily="18" charset="0"/>
              </a:rPr>
              <a:t>sure client informs you:</a:t>
            </a:r>
          </a:p>
          <a:p>
            <a:pPr marL="796925" lvl="1" indent="-339725">
              <a:spcBef>
                <a:spcPts val="528"/>
              </a:spcBef>
              <a:buFont typeface="Arial" pitchFamily="34" charset="0"/>
              <a:buChar char="•"/>
              <a:defRPr/>
            </a:pPr>
            <a:r>
              <a:rPr lang="en-US" sz="2000" dirty="0">
                <a:cs typeface="Times New Roman" pitchFamily="18" charset="0"/>
              </a:rPr>
              <a:t>When s/he receives the “Subsidy Application”</a:t>
            </a:r>
          </a:p>
          <a:p>
            <a:pPr marL="796925" lvl="1" indent="-339725">
              <a:spcBef>
                <a:spcPts val="528"/>
              </a:spcBef>
              <a:buFont typeface="Arial" pitchFamily="34" charset="0"/>
              <a:buChar char="•"/>
              <a:defRPr/>
            </a:pPr>
            <a:r>
              <a:rPr lang="en-US" sz="2000" dirty="0">
                <a:cs typeface="Times New Roman" pitchFamily="18" charset="0"/>
              </a:rPr>
              <a:t>Who the “Subsidy Worker” is</a:t>
            </a:r>
          </a:p>
          <a:p>
            <a:pPr marL="796925" lvl="1" indent="-339725">
              <a:spcBef>
                <a:spcPts val="528"/>
              </a:spcBef>
              <a:buFont typeface="Arial" pitchFamily="34" charset="0"/>
              <a:buChar char="•"/>
              <a:defRPr/>
            </a:pPr>
            <a:r>
              <a:rPr lang="en-US" sz="2000" dirty="0">
                <a:cs typeface="Times New Roman" pitchFamily="18" charset="0"/>
              </a:rPr>
              <a:t>If s/he receives the “Subsidy Agreement” </a:t>
            </a:r>
          </a:p>
          <a:p>
            <a:pPr>
              <a:spcBef>
                <a:spcPts val="528"/>
              </a:spcBef>
              <a:defRPr/>
            </a:pPr>
            <a:endParaRPr lang="en-US" dirty="0">
              <a:latin typeface="+mj-lt"/>
              <a:cs typeface="Times New Roman" pitchFamily="18" charset="0"/>
            </a:endParaRPr>
          </a:p>
          <a:p>
            <a:pPr>
              <a:buFont typeface="Wingdings" pitchFamily="2" charset="2"/>
              <a:buNone/>
              <a:defRPr/>
            </a:pPr>
            <a:endParaRPr lang="en-US" dirty="0" smtClean="0">
              <a:latin typeface="Times New Roman" pitchFamily="18" charset="0"/>
              <a:cs typeface="Times New Roman" pitchFamily="18" charset="0"/>
            </a:endParaRPr>
          </a:p>
        </p:txBody>
      </p:sp>
      <p:pic>
        <p:nvPicPr>
          <p:cNvPr id="4" name="Picture 3" descr="blues header.jpg"/>
          <p:cNvPicPr>
            <a:picLocks noChangeAspect="1"/>
          </p:cNvPicPr>
          <p:nvPr/>
        </p:nvPicPr>
        <p:blipFill>
          <a:blip r:embed="rId3" cstate="print"/>
          <a:stretch>
            <a:fillRect/>
          </a:stretch>
        </p:blipFill>
        <p:spPr>
          <a:xfrm>
            <a:off x="0" y="0"/>
            <a:ext cx="9144000" cy="1219200"/>
          </a:xfrm>
          <a:prstGeom prst="rect">
            <a:avLst/>
          </a:prstGeom>
        </p:spPr>
      </p:pic>
      <p:sp>
        <p:nvSpPr>
          <p:cNvPr id="7" name="Title 1"/>
          <p:cNvSpPr txBox="1">
            <a:spLocks/>
          </p:cNvSpPr>
          <p:nvPr/>
        </p:nvSpPr>
        <p:spPr>
          <a:xfrm>
            <a:off x="685800" y="225425"/>
            <a:ext cx="7772400" cy="765175"/>
          </a:xfrm>
          <a:prstGeom prst="rect">
            <a:avLst/>
          </a:prstGeom>
        </p:spPr>
        <p:txBody>
          <a:bodyPr vert="horz" lIns="91440" tIns="45720" rIns="91440" bIns="45720" rtlCol="0" anchor="ctr">
            <a:noAutofit/>
          </a:bodyPr>
          <a:lstStyle/>
          <a:p>
            <a:pPr lvl="0" algn="ctr">
              <a:spcBef>
                <a:spcPct val="0"/>
              </a:spcBef>
              <a:defRPr/>
            </a:pPr>
            <a:r>
              <a:rPr lang="en-US" sz="3600" b="1" dirty="0" smtClean="0">
                <a:solidFill>
                  <a:schemeClr val="bg1"/>
                </a:solidFill>
                <a:latin typeface="+mj-lt"/>
              </a:rPr>
              <a:t>Guardianship and Adoption Subsidy: </a:t>
            </a:r>
          </a:p>
          <a:p>
            <a:pPr lvl="0" algn="ctr">
              <a:spcBef>
                <a:spcPct val="0"/>
              </a:spcBef>
              <a:defRPr/>
            </a:pPr>
            <a:r>
              <a:rPr lang="en-US" sz="3600" b="1" dirty="0" smtClean="0">
                <a:solidFill>
                  <a:schemeClr val="bg1"/>
                </a:solidFill>
                <a:latin typeface="+mj-lt"/>
              </a:rPr>
              <a:t>Where to Start</a:t>
            </a:r>
            <a:endParaRPr kumimoji="0" lang="en-US" sz="3600" b="1" i="0" u="none" strike="noStrike" kern="1200" cap="none" spc="0" normalizeH="0" baseline="0" noProof="0" dirty="0">
              <a:ln>
                <a:noFill/>
              </a:ln>
              <a:solidFill>
                <a:schemeClr val="bg1"/>
              </a:solidFill>
              <a:effectLst/>
              <a:uLnTx/>
              <a:uFillTx/>
              <a:latin typeface="+mj-lt"/>
              <a:ea typeface="+mj-ea"/>
              <a:cs typeface="+mj-cs"/>
            </a:endParaRPr>
          </a:p>
        </p:txBody>
      </p:sp>
    </p:spTree>
    <p:extLst>
      <p:ext uri="{BB962C8B-B14F-4D97-AF65-F5344CB8AC3E}">
        <p14:creationId xmlns:p14="http://schemas.microsoft.com/office/powerpoint/2010/main" val="45776068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04800" y="152400"/>
            <a:ext cx="7772400" cy="765175"/>
          </a:xfrm>
          <a:prstGeom prst="rect">
            <a:avLst/>
          </a:prstGeom>
        </p:spPr>
        <p:txBody>
          <a:bodyPr vert="horz" lIns="91440" tIns="45720" rIns="91440" bIns="45720" rtlCol="0" anchor="ctr">
            <a:noAutofit/>
          </a:bodyPr>
          <a:lstStyle/>
          <a:p>
            <a:pPr lvl="0" algn="ctr">
              <a:spcBef>
                <a:spcPct val="0"/>
              </a:spcBef>
              <a:defRPr/>
            </a:pPr>
            <a:r>
              <a:rPr lang="en-US" sz="3600" b="1" dirty="0" smtClean="0">
                <a:solidFill>
                  <a:schemeClr val="bg1"/>
                </a:solidFill>
                <a:latin typeface="+mj-lt"/>
              </a:rPr>
              <a:t>Guardianship and Adoption Subsidy – </a:t>
            </a:r>
          </a:p>
          <a:p>
            <a:pPr lvl="0" algn="ctr">
              <a:spcBef>
                <a:spcPct val="0"/>
              </a:spcBef>
              <a:defRPr/>
            </a:pPr>
            <a:r>
              <a:rPr lang="en-US" sz="3600" b="1" dirty="0" smtClean="0">
                <a:solidFill>
                  <a:schemeClr val="bg1"/>
                </a:solidFill>
                <a:latin typeface="+mj-lt"/>
              </a:rPr>
              <a:t>Where to Start:</a:t>
            </a:r>
            <a:endParaRPr kumimoji="0" lang="en-US" sz="3600" b="1" i="0" u="none" strike="noStrike" kern="1200" cap="none" spc="0" normalizeH="0" baseline="0" noProof="0" dirty="0">
              <a:ln>
                <a:noFill/>
              </a:ln>
              <a:solidFill>
                <a:schemeClr val="bg1"/>
              </a:solidFill>
              <a:effectLst/>
              <a:uLnTx/>
              <a:uFillTx/>
              <a:latin typeface="+mj-lt"/>
              <a:ea typeface="+mj-ea"/>
              <a:cs typeface="+mj-cs"/>
            </a:endParaRPr>
          </a:p>
        </p:txBody>
      </p:sp>
      <p:sp>
        <p:nvSpPr>
          <p:cNvPr id="6" name="Subtitle 2"/>
          <p:cNvSpPr txBox="1">
            <a:spLocks/>
          </p:cNvSpPr>
          <p:nvPr/>
        </p:nvSpPr>
        <p:spPr>
          <a:xfrm>
            <a:off x="381000" y="1295400"/>
            <a:ext cx="8458200" cy="5410200"/>
          </a:xfrm>
          <a:prstGeom prst="rect">
            <a:avLst/>
          </a:prstGeom>
        </p:spPr>
        <p:txBody>
          <a:bodyPr vert="horz" lIns="91440" tIns="45720" rIns="91440" bIns="45720" rtlCol="0">
            <a:noAutofit/>
          </a:bodyPr>
          <a:lstStyle/>
          <a:p>
            <a:pPr>
              <a:spcBef>
                <a:spcPts val="528"/>
              </a:spcBef>
              <a:defRPr/>
            </a:pPr>
            <a:r>
              <a:rPr lang="en-US" sz="2000" dirty="0" smtClean="0">
                <a:cs typeface="Times New Roman" pitchFamily="18" charset="0"/>
              </a:rPr>
              <a:t>Query</a:t>
            </a:r>
            <a:r>
              <a:rPr lang="en-US" sz="2000" dirty="0">
                <a:cs typeface="Times New Roman" pitchFamily="18" charset="0"/>
              </a:rPr>
              <a:t>: </a:t>
            </a:r>
          </a:p>
          <a:p>
            <a:pPr marL="742950" lvl="1" indent="-285750">
              <a:spcBef>
                <a:spcPts val="528"/>
              </a:spcBef>
              <a:buFont typeface="Arial" panose="020B0604020202020204" pitchFamily="34" charset="0"/>
              <a:buChar char="•"/>
              <a:defRPr/>
            </a:pPr>
            <a:r>
              <a:rPr lang="en-US" sz="2000" dirty="0">
                <a:cs typeface="Times New Roman" pitchFamily="18" charset="0"/>
              </a:rPr>
              <a:t>Is there </a:t>
            </a:r>
            <a:r>
              <a:rPr lang="en-US" sz="2000" dirty="0" smtClean="0">
                <a:cs typeface="Times New Roman" pitchFamily="18" charset="0"/>
              </a:rPr>
              <a:t>room to </a:t>
            </a:r>
            <a:r>
              <a:rPr lang="en-US" sz="2000" dirty="0">
                <a:cs typeface="Times New Roman" pitchFamily="18" charset="0"/>
              </a:rPr>
              <a:t>advocate for </a:t>
            </a:r>
            <a:r>
              <a:rPr lang="en-US" sz="2000" dirty="0" smtClean="0">
                <a:cs typeface="Times New Roman" pitchFamily="18" charset="0"/>
              </a:rPr>
              <a:t>more services </a:t>
            </a:r>
            <a:r>
              <a:rPr lang="en-US" sz="2000" dirty="0">
                <a:cs typeface="Times New Roman" pitchFamily="18" charset="0"/>
              </a:rPr>
              <a:t>in the agreement? </a:t>
            </a:r>
          </a:p>
          <a:p>
            <a:pPr marL="1200150" lvl="2" indent="-285750">
              <a:spcBef>
                <a:spcPts val="528"/>
              </a:spcBef>
              <a:buFont typeface="Arial" panose="020B0604020202020204" pitchFamily="34" charset="0"/>
              <a:buChar char="•"/>
              <a:defRPr/>
            </a:pPr>
            <a:r>
              <a:rPr lang="en-US" sz="2000" dirty="0" smtClean="0">
                <a:cs typeface="Times New Roman" pitchFamily="18" charset="0"/>
              </a:rPr>
              <a:t>Special services?</a:t>
            </a:r>
          </a:p>
          <a:p>
            <a:pPr marL="1657350" lvl="3" indent="-285750">
              <a:spcBef>
                <a:spcPts val="528"/>
              </a:spcBef>
              <a:buFont typeface="Arial" panose="020B0604020202020204" pitchFamily="34" charset="0"/>
              <a:buChar char="•"/>
              <a:defRPr/>
            </a:pPr>
            <a:r>
              <a:rPr lang="en-US" sz="2000" dirty="0" smtClean="0">
                <a:cs typeface="Times New Roman" pitchFamily="18" charset="0"/>
              </a:rPr>
              <a:t>Time-limited therapy with non-Medicaid provider</a:t>
            </a:r>
          </a:p>
          <a:p>
            <a:pPr marL="1657350" lvl="3" indent="-285750">
              <a:spcBef>
                <a:spcPts val="528"/>
              </a:spcBef>
              <a:buFont typeface="Arial" panose="020B0604020202020204" pitchFamily="34" charset="0"/>
              <a:buChar char="•"/>
              <a:defRPr/>
            </a:pPr>
            <a:r>
              <a:rPr lang="en-US" sz="2000" dirty="0" smtClean="0">
                <a:cs typeface="Times New Roman" pitchFamily="18" charset="0"/>
              </a:rPr>
              <a:t>Orthodontia</a:t>
            </a:r>
          </a:p>
          <a:p>
            <a:pPr marL="1657350" lvl="3" indent="-285750">
              <a:spcBef>
                <a:spcPts val="528"/>
              </a:spcBef>
              <a:buFont typeface="Arial" panose="020B0604020202020204" pitchFamily="34" charset="0"/>
              <a:buChar char="•"/>
              <a:defRPr/>
            </a:pPr>
            <a:r>
              <a:rPr lang="en-US" sz="2000" dirty="0" smtClean="0">
                <a:cs typeface="Times New Roman" pitchFamily="18" charset="0"/>
              </a:rPr>
              <a:t>Respite care</a:t>
            </a:r>
          </a:p>
          <a:p>
            <a:pPr marL="1657350" lvl="3" indent="-285750">
              <a:spcBef>
                <a:spcPts val="528"/>
              </a:spcBef>
              <a:buFont typeface="Arial" panose="020B0604020202020204" pitchFamily="34" charset="0"/>
              <a:buChar char="•"/>
              <a:defRPr/>
            </a:pPr>
            <a:r>
              <a:rPr lang="en-US" sz="2000" dirty="0" smtClean="0">
                <a:cs typeface="Times New Roman" pitchFamily="18" charset="0"/>
              </a:rPr>
              <a:t>One-time medical bill</a:t>
            </a:r>
          </a:p>
          <a:p>
            <a:pPr marL="1657350" lvl="3" indent="-285750">
              <a:spcBef>
                <a:spcPts val="528"/>
              </a:spcBef>
              <a:buFont typeface="Arial" panose="020B0604020202020204" pitchFamily="34" charset="0"/>
              <a:buChar char="•"/>
              <a:defRPr/>
            </a:pPr>
            <a:r>
              <a:rPr lang="en-US" sz="2000" dirty="0" smtClean="0">
                <a:cs typeface="Times New Roman" pitchFamily="18" charset="0"/>
              </a:rPr>
              <a:t>Before or after care  </a:t>
            </a:r>
            <a:endParaRPr lang="en-US" sz="2000" dirty="0">
              <a:cs typeface="Times New Roman" pitchFamily="18" charset="0"/>
            </a:endParaRPr>
          </a:p>
          <a:p>
            <a:pPr marL="742950" lvl="1" indent="-285750">
              <a:spcBef>
                <a:spcPts val="528"/>
              </a:spcBef>
              <a:buFont typeface="Arial" panose="020B0604020202020204" pitchFamily="34" charset="0"/>
              <a:buChar char="•"/>
              <a:defRPr/>
            </a:pPr>
            <a:r>
              <a:rPr lang="en-US" sz="2000" dirty="0">
                <a:cs typeface="Times New Roman" pitchFamily="18" charset="0"/>
              </a:rPr>
              <a:t>Should you begin advocating now for a higher foster care rate given the child’s circumstances</a:t>
            </a:r>
            <a:r>
              <a:rPr lang="en-US" sz="2000" dirty="0" smtClean="0">
                <a:cs typeface="Times New Roman" pitchFamily="18" charset="0"/>
              </a:rPr>
              <a:t>?</a:t>
            </a:r>
          </a:p>
          <a:p>
            <a:pPr>
              <a:spcBef>
                <a:spcPts val="528"/>
              </a:spcBef>
              <a:defRPr/>
            </a:pPr>
            <a:r>
              <a:rPr lang="en-US" sz="2000" dirty="0" smtClean="0">
                <a:latin typeface="+mj-lt"/>
                <a:cs typeface="Times New Roman" pitchFamily="18" charset="0"/>
              </a:rPr>
              <a:t>Timing: </a:t>
            </a:r>
          </a:p>
          <a:p>
            <a:pPr marL="800100" lvl="1" indent="-342900">
              <a:spcBef>
                <a:spcPts val="528"/>
              </a:spcBef>
              <a:buFont typeface="Arial" panose="020B0604020202020204" pitchFamily="34" charset="0"/>
              <a:buChar char="•"/>
              <a:defRPr/>
            </a:pPr>
            <a:r>
              <a:rPr lang="en-US" sz="2000" dirty="0" smtClean="0">
                <a:latin typeface="+mj-lt"/>
                <a:cs typeface="Times New Roman" pitchFamily="18" charset="0"/>
              </a:rPr>
              <a:t>Process usually starts when petition/motion is filed</a:t>
            </a:r>
          </a:p>
          <a:p>
            <a:pPr marL="1257300" lvl="2" indent="-342900">
              <a:spcBef>
                <a:spcPts val="528"/>
              </a:spcBef>
              <a:buFont typeface="Arial" panose="020B0604020202020204" pitchFamily="34" charset="0"/>
              <a:buChar char="•"/>
              <a:defRPr/>
            </a:pPr>
            <a:r>
              <a:rPr lang="en-US" sz="2000" dirty="0" smtClean="0">
                <a:latin typeface="+mj-lt"/>
                <a:cs typeface="Times New Roman" pitchFamily="18" charset="0"/>
              </a:rPr>
              <a:t>(CFSA policy suggests that caretaker must file before subsidy process begins)</a:t>
            </a:r>
          </a:p>
          <a:p>
            <a:pPr marL="800100" lvl="1" indent="-342900">
              <a:spcBef>
                <a:spcPts val="528"/>
              </a:spcBef>
              <a:buFont typeface="Arial" panose="020B0604020202020204" pitchFamily="34" charset="0"/>
              <a:buChar char="•"/>
              <a:defRPr/>
            </a:pPr>
            <a:r>
              <a:rPr lang="en-US" sz="2000" dirty="0" smtClean="0">
                <a:latin typeface="+mj-lt"/>
                <a:cs typeface="Times New Roman" pitchFamily="18" charset="0"/>
              </a:rPr>
              <a:t>Negotiate subsidy before trial</a:t>
            </a:r>
          </a:p>
          <a:p>
            <a:pPr marL="800100" lvl="1" indent="-342900">
              <a:spcBef>
                <a:spcPts val="528"/>
              </a:spcBef>
              <a:buFont typeface="Arial" panose="020B0604020202020204" pitchFamily="34" charset="0"/>
              <a:buChar char="•"/>
              <a:defRPr/>
            </a:pPr>
            <a:endParaRPr lang="en-US" sz="2000" dirty="0">
              <a:latin typeface="+mj-lt"/>
              <a:cs typeface="Times New Roman" pitchFamily="18" charset="0"/>
            </a:endParaRPr>
          </a:p>
          <a:p>
            <a:pPr>
              <a:buFont typeface="Wingdings" pitchFamily="2" charset="2"/>
              <a:buNone/>
              <a:defRPr/>
            </a:pPr>
            <a:endParaRPr lang="en-US" dirty="0" smtClean="0">
              <a:latin typeface="Times New Roman" pitchFamily="18" charset="0"/>
              <a:cs typeface="Times New Roman" pitchFamily="18" charset="0"/>
            </a:endParaRPr>
          </a:p>
        </p:txBody>
      </p:sp>
      <p:pic>
        <p:nvPicPr>
          <p:cNvPr id="4" name="Picture 3" descr="blues header.jpg"/>
          <p:cNvPicPr>
            <a:picLocks noChangeAspect="1"/>
          </p:cNvPicPr>
          <p:nvPr/>
        </p:nvPicPr>
        <p:blipFill>
          <a:blip r:embed="rId3" cstate="print"/>
          <a:stretch>
            <a:fillRect/>
          </a:stretch>
        </p:blipFill>
        <p:spPr>
          <a:xfrm>
            <a:off x="0" y="0"/>
            <a:ext cx="9144000" cy="1219200"/>
          </a:xfrm>
          <a:prstGeom prst="rect">
            <a:avLst/>
          </a:prstGeom>
        </p:spPr>
      </p:pic>
      <p:sp>
        <p:nvSpPr>
          <p:cNvPr id="7" name="Title 1"/>
          <p:cNvSpPr txBox="1">
            <a:spLocks/>
          </p:cNvSpPr>
          <p:nvPr/>
        </p:nvSpPr>
        <p:spPr>
          <a:xfrm>
            <a:off x="685800" y="225425"/>
            <a:ext cx="7772400" cy="765175"/>
          </a:xfrm>
          <a:prstGeom prst="rect">
            <a:avLst/>
          </a:prstGeom>
        </p:spPr>
        <p:txBody>
          <a:bodyPr vert="horz" lIns="91440" tIns="45720" rIns="91440" bIns="45720" rtlCol="0" anchor="ctr">
            <a:noAutofit/>
          </a:bodyPr>
          <a:lstStyle/>
          <a:p>
            <a:pPr lvl="0" algn="ctr">
              <a:spcBef>
                <a:spcPct val="0"/>
              </a:spcBef>
              <a:defRPr/>
            </a:pPr>
            <a:r>
              <a:rPr lang="en-US" sz="3600" b="1" dirty="0" smtClean="0">
                <a:solidFill>
                  <a:schemeClr val="bg1"/>
                </a:solidFill>
                <a:latin typeface="+mj-lt"/>
              </a:rPr>
              <a:t>Guardianship and Adoption Subsidy: </a:t>
            </a:r>
          </a:p>
          <a:p>
            <a:pPr lvl="0" algn="ctr">
              <a:spcBef>
                <a:spcPct val="0"/>
              </a:spcBef>
              <a:defRPr/>
            </a:pPr>
            <a:r>
              <a:rPr lang="en-US" sz="3600" b="1" dirty="0" smtClean="0">
                <a:solidFill>
                  <a:schemeClr val="bg1"/>
                </a:solidFill>
                <a:latin typeface="+mj-lt"/>
              </a:rPr>
              <a:t>Where to Start</a:t>
            </a:r>
            <a:endParaRPr kumimoji="0" lang="en-US" sz="3600" b="1" i="0" u="none" strike="noStrike" kern="1200" cap="none" spc="0" normalizeH="0" baseline="0" noProof="0" dirty="0">
              <a:ln>
                <a:noFill/>
              </a:ln>
              <a:solidFill>
                <a:schemeClr val="bg1"/>
              </a:solidFill>
              <a:effectLst/>
              <a:uLnTx/>
              <a:uFillTx/>
              <a:latin typeface="+mj-lt"/>
              <a:ea typeface="+mj-ea"/>
              <a:cs typeface="+mj-cs"/>
            </a:endParaRPr>
          </a:p>
        </p:txBody>
      </p:sp>
    </p:spTree>
    <p:extLst>
      <p:ext uri="{BB962C8B-B14F-4D97-AF65-F5344CB8AC3E}">
        <p14:creationId xmlns:p14="http://schemas.microsoft.com/office/powerpoint/2010/main" val="168524087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04800" y="152400"/>
            <a:ext cx="7772400" cy="765175"/>
          </a:xfrm>
          <a:prstGeom prst="rect">
            <a:avLst/>
          </a:prstGeom>
        </p:spPr>
        <p:txBody>
          <a:bodyPr vert="horz" lIns="91440" tIns="45720" rIns="91440" bIns="45720" rtlCol="0" anchor="ctr">
            <a:noAutofit/>
          </a:bodyPr>
          <a:lstStyle/>
          <a:p>
            <a:pPr lvl="0" algn="ctr">
              <a:spcBef>
                <a:spcPct val="0"/>
              </a:spcBef>
              <a:defRPr/>
            </a:pPr>
            <a:r>
              <a:rPr lang="en-US" sz="3600" b="1" dirty="0" smtClean="0">
                <a:solidFill>
                  <a:schemeClr val="bg1"/>
                </a:solidFill>
                <a:latin typeface="+mj-lt"/>
              </a:rPr>
              <a:t>Guardianship and Adoption Subsidy – </a:t>
            </a:r>
          </a:p>
          <a:p>
            <a:pPr lvl="0" algn="ctr">
              <a:spcBef>
                <a:spcPct val="0"/>
              </a:spcBef>
              <a:defRPr/>
            </a:pPr>
            <a:r>
              <a:rPr lang="en-US" sz="3600" b="1" dirty="0" smtClean="0">
                <a:solidFill>
                  <a:schemeClr val="bg1"/>
                </a:solidFill>
                <a:latin typeface="+mj-lt"/>
              </a:rPr>
              <a:t>Where to Start:</a:t>
            </a:r>
            <a:endParaRPr kumimoji="0" lang="en-US" sz="3600" b="1" i="0" u="none" strike="noStrike" kern="1200" cap="none" spc="0" normalizeH="0" baseline="0" noProof="0" dirty="0">
              <a:ln>
                <a:noFill/>
              </a:ln>
              <a:solidFill>
                <a:schemeClr val="bg1"/>
              </a:solidFill>
              <a:effectLst/>
              <a:uLnTx/>
              <a:uFillTx/>
              <a:latin typeface="+mj-lt"/>
              <a:ea typeface="+mj-ea"/>
              <a:cs typeface="+mj-cs"/>
            </a:endParaRPr>
          </a:p>
        </p:txBody>
      </p:sp>
      <p:sp>
        <p:nvSpPr>
          <p:cNvPr id="6" name="Subtitle 2"/>
          <p:cNvSpPr txBox="1">
            <a:spLocks/>
          </p:cNvSpPr>
          <p:nvPr/>
        </p:nvSpPr>
        <p:spPr>
          <a:xfrm>
            <a:off x="381000" y="1295400"/>
            <a:ext cx="8458200" cy="5410200"/>
          </a:xfrm>
          <a:prstGeom prst="rect">
            <a:avLst/>
          </a:prstGeom>
        </p:spPr>
        <p:txBody>
          <a:bodyPr vert="horz" lIns="91440" tIns="45720" rIns="91440" bIns="45720" rtlCol="0">
            <a:normAutofit/>
          </a:bodyPr>
          <a:lstStyle/>
          <a:p>
            <a:pPr>
              <a:spcBef>
                <a:spcPts val="528"/>
              </a:spcBef>
              <a:defRPr/>
            </a:pPr>
            <a:endParaRPr lang="en-US" dirty="0">
              <a:cs typeface="Times New Roman" pitchFamily="18" charset="0"/>
            </a:endParaRPr>
          </a:p>
          <a:p>
            <a:pPr marL="342900" indent="-342900">
              <a:spcBef>
                <a:spcPts val="528"/>
              </a:spcBef>
              <a:buFont typeface="Arial" panose="020B0604020202020204" pitchFamily="34" charset="0"/>
              <a:buChar char="•"/>
              <a:defRPr/>
            </a:pPr>
            <a:r>
              <a:rPr lang="en-US" sz="2400" dirty="0" smtClean="0">
                <a:cs typeface="Times New Roman" pitchFamily="18" charset="0"/>
              </a:rPr>
              <a:t>Review </a:t>
            </a:r>
            <a:r>
              <a:rPr lang="en-US" sz="2400" dirty="0">
                <a:cs typeface="Times New Roman" pitchFamily="18" charset="0"/>
              </a:rPr>
              <a:t>your client’s Subsidy Agreement before s/he signs it </a:t>
            </a:r>
          </a:p>
          <a:p>
            <a:pPr marL="342900" indent="-342900">
              <a:spcBef>
                <a:spcPts val="528"/>
              </a:spcBef>
              <a:buFont typeface="Arial" panose="020B0604020202020204" pitchFamily="34" charset="0"/>
              <a:buChar char="•"/>
              <a:defRPr/>
            </a:pPr>
            <a:r>
              <a:rPr lang="en-US" sz="2300" dirty="0" smtClean="0"/>
              <a:t>Subsidy </a:t>
            </a:r>
            <a:r>
              <a:rPr lang="en-US" sz="2300" dirty="0"/>
              <a:t>Agreement MUST be signed by the </a:t>
            </a:r>
            <a:r>
              <a:rPr lang="en-US" sz="2300" dirty="0" smtClean="0"/>
              <a:t>caretakers and someone </a:t>
            </a:r>
            <a:r>
              <a:rPr lang="en-US" sz="2300" dirty="0"/>
              <a:t>from CFSA </a:t>
            </a:r>
            <a:r>
              <a:rPr lang="en-US" sz="2300" dirty="0" smtClean="0"/>
              <a:t>prior </a:t>
            </a:r>
            <a:r>
              <a:rPr lang="en-US" sz="2300" dirty="0"/>
              <a:t>to case closure:</a:t>
            </a:r>
          </a:p>
          <a:p>
            <a:pPr marL="796925" lvl="1" indent="-339725">
              <a:spcBef>
                <a:spcPts val="528"/>
              </a:spcBef>
              <a:buFont typeface="Arial" pitchFamily="34" charset="0"/>
              <a:buChar char="•"/>
              <a:defRPr/>
            </a:pPr>
            <a:r>
              <a:rPr lang="en-US" sz="2300" u="sng" dirty="0"/>
              <a:t>P</a:t>
            </a:r>
            <a:r>
              <a:rPr lang="en-US" sz="2300" u="sng" dirty="0" smtClean="0"/>
              <a:t>rior</a:t>
            </a:r>
            <a:r>
              <a:rPr lang="en-US" sz="2300" dirty="0" smtClean="0"/>
              <a:t> </a:t>
            </a:r>
            <a:r>
              <a:rPr lang="en-US" sz="2300" dirty="0"/>
              <a:t>to entry of Final Decree of Adoption</a:t>
            </a:r>
          </a:p>
          <a:p>
            <a:pPr marL="796925" lvl="1" indent="-339725">
              <a:spcBef>
                <a:spcPts val="528"/>
              </a:spcBef>
              <a:buFont typeface="Arial" pitchFamily="34" charset="0"/>
              <a:buChar char="•"/>
              <a:defRPr/>
            </a:pPr>
            <a:r>
              <a:rPr lang="en-US" sz="2300" u="sng" dirty="0">
                <a:cs typeface="Times New Roman" pitchFamily="18" charset="0"/>
              </a:rPr>
              <a:t>P</a:t>
            </a:r>
            <a:r>
              <a:rPr lang="en-US" sz="2300" u="sng" dirty="0" smtClean="0">
                <a:cs typeface="Times New Roman" pitchFamily="18" charset="0"/>
              </a:rPr>
              <a:t>rior</a:t>
            </a:r>
            <a:r>
              <a:rPr lang="en-US" sz="2300" dirty="0" smtClean="0">
                <a:cs typeface="Times New Roman" pitchFamily="18" charset="0"/>
              </a:rPr>
              <a:t> </a:t>
            </a:r>
            <a:r>
              <a:rPr lang="en-US" sz="2300" dirty="0">
                <a:cs typeface="Times New Roman" pitchFamily="18" charset="0"/>
              </a:rPr>
              <a:t>to entry of Guardianship Order</a:t>
            </a:r>
          </a:p>
          <a:p>
            <a:pPr marL="342900" indent="-342900">
              <a:spcBef>
                <a:spcPts val="528"/>
              </a:spcBef>
              <a:buFont typeface="Arial" panose="020B0604020202020204" pitchFamily="34" charset="0"/>
              <a:buChar char="•"/>
              <a:defRPr/>
            </a:pPr>
            <a:r>
              <a:rPr lang="en-US" sz="2300" dirty="0" smtClean="0">
                <a:cs typeface="Times New Roman" pitchFamily="18" charset="0"/>
              </a:rPr>
              <a:t>Ensure </a:t>
            </a:r>
            <a:r>
              <a:rPr lang="en-US" sz="2300" dirty="0">
                <a:cs typeface="Times New Roman" pitchFamily="18" charset="0"/>
              </a:rPr>
              <a:t>you </a:t>
            </a:r>
            <a:r>
              <a:rPr lang="en-US" sz="2300" dirty="0" smtClean="0">
                <a:cs typeface="Times New Roman" pitchFamily="18" charset="0"/>
              </a:rPr>
              <a:t>and your client have </a:t>
            </a:r>
            <a:r>
              <a:rPr lang="en-US" sz="2300" dirty="0">
                <a:cs typeface="Times New Roman" pitchFamily="18" charset="0"/>
              </a:rPr>
              <a:t>a ratified copy </a:t>
            </a:r>
            <a:r>
              <a:rPr lang="en-US" sz="2300" dirty="0" smtClean="0">
                <a:cs typeface="Times New Roman" pitchFamily="18" charset="0"/>
              </a:rPr>
              <a:t>of the subsidy agreement as soon as possible and before finalization in court</a:t>
            </a:r>
            <a:endParaRPr lang="en-US" sz="2300" dirty="0">
              <a:cs typeface="Times New Roman" pitchFamily="18" charset="0"/>
            </a:endParaRPr>
          </a:p>
          <a:p>
            <a:pPr marL="342900" indent="-342900">
              <a:spcBef>
                <a:spcPts val="528"/>
              </a:spcBef>
              <a:buFont typeface="Arial" panose="020B0604020202020204" pitchFamily="34" charset="0"/>
              <a:buChar char="•"/>
              <a:defRPr/>
            </a:pPr>
            <a:endParaRPr lang="en-US" sz="2300" dirty="0" smtClean="0">
              <a:latin typeface="+mj-lt"/>
              <a:cs typeface="Times New Roman" pitchFamily="18" charset="0"/>
            </a:endParaRPr>
          </a:p>
          <a:p>
            <a:pPr marL="339725" indent="-339725">
              <a:spcBef>
                <a:spcPts val="528"/>
              </a:spcBef>
              <a:buFont typeface="Arial" pitchFamily="34" charset="0"/>
              <a:buChar char="•"/>
              <a:defRPr/>
            </a:pPr>
            <a:endParaRPr lang="en-US" sz="2400" dirty="0" smtClean="0">
              <a:latin typeface="+mj-lt"/>
              <a:cs typeface="Times New Roman" pitchFamily="18" charset="0"/>
            </a:endParaRPr>
          </a:p>
          <a:p>
            <a:pPr>
              <a:buFont typeface="Wingdings" pitchFamily="2" charset="2"/>
              <a:buNone/>
              <a:defRPr/>
            </a:pPr>
            <a:endParaRPr lang="en-US" sz="2000" dirty="0" smtClean="0">
              <a:latin typeface="Times New Roman" pitchFamily="18" charset="0"/>
              <a:cs typeface="Times New Roman" pitchFamily="18" charset="0"/>
            </a:endParaRPr>
          </a:p>
        </p:txBody>
      </p:sp>
      <p:pic>
        <p:nvPicPr>
          <p:cNvPr id="4" name="Picture 3" descr="blues header.jpg"/>
          <p:cNvPicPr>
            <a:picLocks noChangeAspect="1"/>
          </p:cNvPicPr>
          <p:nvPr/>
        </p:nvPicPr>
        <p:blipFill>
          <a:blip r:embed="rId3" cstate="print"/>
          <a:stretch>
            <a:fillRect/>
          </a:stretch>
        </p:blipFill>
        <p:spPr>
          <a:xfrm>
            <a:off x="-2959" y="-4439"/>
            <a:ext cx="9144000" cy="1219200"/>
          </a:xfrm>
          <a:prstGeom prst="rect">
            <a:avLst/>
          </a:prstGeom>
        </p:spPr>
      </p:pic>
      <p:sp>
        <p:nvSpPr>
          <p:cNvPr id="7" name="Title 1"/>
          <p:cNvSpPr txBox="1">
            <a:spLocks/>
          </p:cNvSpPr>
          <p:nvPr/>
        </p:nvSpPr>
        <p:spPr>
          <a:xfrm>
            <a:off x="685800" y="225425"/>
            <a:ext cx="7772400" cy="765175"/>
          </a:xfrm>
          <a:prstGeom prst="rect">
            <a:avLst/>
          </a:prstGeom>
        </p:spPr>
        <p:txBody>
          <a:bodyPr vert="horz" lIns="91440" tIns="45720" rIns="91440" bIns="45720" rtlCol="0" anchor="ctr">
            <a:noAutofit/>
          </a:bodyPr>
          <a:lstStyle/>
          <a:p>
            <a:pPr lvl="0" algn="ctr">
              <a:spcBef>
                <a:spcPct val="0"/>
              </a:spcBef>
              <a:defRPr/>
            </a:pPr>
            <a:r>
              <a:rPr lang="en-US" sz="4400" b="1" dirty="0" smtClean="0">
                <a:solidFill>
                  <a:schemeClr val="bg1"/>
                </a:solidFill>
                <a:latin typeface="+mj-lt"/>
              </a:rPr>
              <a:t>Practice Tips</a:t>
            </a:r>
            <a:endParaRPr kumimoji="0" lang="en-US" sz="4400" b="1" i="0" u="none" strike="noStrike" kern="1200" cap="none" spc="0" normalizeH="0" baseline="0" noProof="0" dirty="0">
              <a:ln>
                <a:noFill/>
              </a:ln>
              <a:solidFill>
                <a:schemeClr val="bg1"/>
              </a:solidFill>
              <a:effectLst/>
              <a:uLnTx/>
              <a:uFillTx/>
              <a:latin typeface="+mj-lt"/>
              <a:ea typeface="+mj-ea"/>
              <a:cs typeface="+mj-cs"/>
            </a:endParaRPr>
          </a:p>
        </p:txBody>
      </p:sp>
    </p:spTree>
    <p:extLst>
      <p:ext uri="{BB962C8B-B14F-4D97-AF65-F5344CB8AC3E}">
        <p14:creationId xmlns:p14="http://schemas.microsoft.com/office/powerpoint/2010/main" val="410603948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04800" y="152400"/>
            <a:ext cx="7772400" cy="765175"/>
          </a:xfrm>
          <a:prstGeom prst="rect">
            <a:avLst/>
          </a:prstGeom>
        </p:spPr>
        <p:txBody>
          <a:bodyPr vert="horz" lIns="91440" tIns="45720" rIns="91440" bIns="45720" rtlCol="0" anchor="ctr">
            <a:noAutofit/>
          </a:bodyPr>
          <a:lstStyle/>
          <a:p>
            <a:pPr lvl="0" algn="ctr">
              <a:spcBef>
                <a:spcPct val="0"/>
              </a:spcBef>
              <a:defRPr/>
            </a:pPr>
            <a:r>
              <a:rPr lang="en-US" sz="3600" b="1" dirty="0" smtClean="0">
                <a:solidFill>
                  <a:schemeClr val="bg1"/>
                </a:solidFill>
                <a:latin typeface="+mj-lt"/>
              </a:rPr>
              <a:t>Guardianship and Adoption Subsidy – </a:t>
            </a:r>
          </a:p>
          <a:p>
            <a:pPr lvl="0" algn="ctr">
              <a:spcBef>
                <a:spcPct val="0"/>
              </a:spcBef>
              <a:defRPr/>
            </a:pPr>
            <a:r>
              <a:rPr lang="en-US" sz="3600" b="1" dirty="0" smtClean="0">
                <a:solidFill>
                  <a:schemeClr val="bg1"/>
                </a:solidFill>
                <a:latin typeface="+mj-lt"/>
              </a:rPr>
              <a:t>Where to Start:</a:t>
            </a:r>
            <a:endParaRPr kumimoji="0" lang="en-US" sz="3600" b="1" i="0" u="none" strike="noStrike" kern="1200" cap="none" spc="0" normalizeH="0" baseline="0" noProof="0" dirty="0">
              <a:ln>
                <a:noFill/>
              </a:ln>
              <a:solidFill>
                <a:schemeClr val="bg1"/>
              </a:solidFill>
              <a:effectLst/>
              <a:uLnTx/>
              <a:uFillTx/>
              <a:latin typeface="+mj-lt"/>
              <a:ea typeface="+mj-ea"/>
              <a:cs typeface="+mj-cs"/>
            </a:endParaRPr>
          </a:p>
        </p:txBody>
      </p:sp>
      <p:sp>
        <p:nvSpPr>
          <p:cNvPr id="6" name="Subtitle 2"/>
          <p:cNvSpPr txBox="1">
            <a:spLocks/>
          </p:cNvSpPr>
          <p:nvPr/>
        </p:nvSpPr>
        <p:spPr>
          <a:xfrm>
            <a:off x="381000" y="1143000"/>
            <a:ext cx="8458200" cy="5410200"/>
          </a:xfrm>
          <a:prstGeom prst="rect">
            <a:avLst/>
          </a:prstGeom>
        </p:spPr>
        <p:txBody>
          <a:bodyPr vert="horz" lIns="91440" tIns="45720" rIns="91440" bIns="45720" rtlCol="0">
            <a:normAutofit fontScale="92500" lnSpcReduction="10000"/>
          </a:bodyPr>
          <a:lstStyle/>
          <a:p>
            <a:pPr>
              <a:spcBef>
                <a:spcPts val="528"/>
              </a:spcBef>
              <a:defRPr/>
            </a:pPr>
            <a:endParaRPr lang="en-US" dirty="0">
              <a:cs typeface="Times New Roman" pitchFamily="18" charset="0"/>
            </a:endParaRPr>
          </a:p>
          <a:p>
            <a:pPr>
              <a:spcBef>
                <a:spcPts val="528"/>
              </a:spcBef>
              <a:defRPr/>
            </a:pPr>
            <a:r>
              <a:rPr lang="en-US" sz="2300" dirty="0">
                <a:cs typeface="Times New Roman" pitchFamily="18" charset="0"/>
              </a:rPr>
              <a:t>Post-case closure:</a:t>
            </a:r>
          </a:p>
          <a:p>
            <a:pPr marL="342900" indent="-342900">
              <a:spcBef>
                <a:spcPts val="528"/>
              </a:spcBef>
              <a:buFont typeface="Arial" panose="020B0604020202020204" pitchFamily="34" charset="0"/>
              <a:buChar char="•"/>
              <a:defRPr/>
            </a:pPr>
            <a:r>
              <a:rPr lang="en-US" sz="2300" dirty="0">
                <a:cs typeface="Times New Roman" pitchFamily="18" charset="0"/>
              </a:rPr>
              <a:t>Subsidy Agreements can be amended:</a:t>
            </a:r>
          </a:p>
          <a:p>
            <a:pPr marL="800100" lvl="1" indent="-342900">
              <a:spcBef>
                <a:spcPts val="528"/>
              </a:spcBef>
              <a:buFont typeface="Arial" panose="020B0604020202020204" pitchFamily="34" charset="0"/>
              <a:buChar char="•"/>
              <a:defRPr/>
            </a:pPr>
            <a:r>
              <a:rPr lang="en-US" sz="2300" dirty="0">
                <a:cs typeface="Times New Roman" pitchFamily="18" charset="0"/>
              </a:rPr>
              <a:t>Adoptive parents or </a:t>
            </a:r>
            <a:r>
              <a:rPr lang="en-US" sz="2300" dirty="0" smtClean="0">
                <a:cs typeface="Times New Roman" pitchFamily="18" charset="0"/>
              </a:rPr>
              <a:t>guardians can </a:t>
            </a:r>
            <a:r>
              <a:rPr lang="en-US" sz="2300" dirty="0">
                <a:cs typeface="Times New Roman" pitchFamily="18" charset="0"/>
              </a:rPr>
              <a:t>make a request for a review of the subsidy rate </a:t>
            </a:r>
            <a:r>
              <a:rPr lang="en-US" sz="2300" dirty="0" smtClean="0">
                <a:cs typeface="Times New Roman" pitchFamily="18" charset="0"/>
              </a:rPr>
              <a:t>(typically </a:t>
            </a:r>
            <a:r>
              <a:rPr lang="en-US" sz="2300" dirty="0">
                <a:cs typeface="Times New Roman" pitchFamily="18" charset="0"/>
              </a:rPr>
              <a:t>based on changed circumstances of the </a:t>
            </a:r>
            <a:r>
              <a:rPr lang="en-US" sz="2300" dirty="0" smtClean="0">
                <a:cs typeface="Times New Roman" pitchFamily="18" charset="0"/>
              </a:rPr>
              <a:t>child)</a:t>
            </a:r>
            <a:endParaRPr lang="en-US" sz="2300" dirty="0">
              <a:cs typeface="Times New Roman" pitchFamily="18" charset="0"/>
            </a:endParaRPr>
          </a:p>
          <a:p>
            <a:pPr marL="342900" indent="-342900">
              <a:spcBef>
                <a:spcPts val="528"/>
              </a:spcBef>
              <a:buFont typeface="Arial" panose="020B0604020202020204" pitchFamily="34" charset="0"/>
              <a:buChar char="•"/>
              <a:defRPr/>
            </a:pPr>
            <a:endParaRPr lang="en-US" sz="2300" dirty="0">
              <a:cs typeface="Times New Roman" pitchFamily="18" charset="0"/>
            </a:endParaRPr>
          </a:p>
          <a:p>
            <a:pPr marL="342900" indent="-342900">
              <a:spcBef>
                <a:spcPts val="528"/>
              </a:spcBef>
              <a:buFont typeface="Arial" panose="020B0604020202020204" pitchFamily="34" charset="0"/>
              <a:buChar char="•"/>
              <a:defRPr/>
            </a:pPr>
            <a:r>
              <a:rPr lang="en-US" sz="2300" dirty="0">
                <a:cs typeface="Times New Roman" pitchFamily="18" charset="0"/>
              </a:rPr>
              <a:t>Subsidy Agreements terminate when:</a:t>
            </a:r>
          </a:p>
          <a:p>
            <a:pPr marL="800100" lvl="1" indent="-342900">
              <a:spcBef>
                <a:spcPts val="528"/>
              </a:spcBef>
              <a:buFont typeface="Arial" panose="020B0604020202020204" pitchFamily="34" charset="0"/>
              <a:buChar char="•"/>
              <a:defRPr/>
            </a:pPr>
            <a:r>
              <a:rPr lang="en-US" sz="2300" dirty="0">
                <a:cs typeface="Times New Roman" pitchFamily="18" charset="0"/>
              </a:rPr>
              <a:t>The adoptive parents or guardians are no longer financially responsible for the child</a:t>
            </a:r>
          </a:p>
          <a:p>
            <a:pPr marL="800100" lvl="1" indent="-342900">
              <a:spcBef>
                <a:spcPts val="528"/>
              </a:spcBef>
              <a:buFont typeface="Arial" panose="020B0604020202020204" pitchFamily="34" charset="0"/>
              <a:buChar char="•"/>
              <a:defRPr/>
            </a:pPr>
            <a:r>
              <a:rPr lang="en-US" sz="2300" dirty="0">
                <a:cs typeface="Times New Roman" pitchFamily="18" charset="0"/>
              </a:rPr>
              <a:t>The child turns twenty-one years old</a:t>
            </a:r>
          </a:p>
          <a:p>
            <a:pPr lvl="1">
              <a:spcBef>
                <a:spcPts val="528"/>
              </a:spcBef>
              <a:defRPr/>
            </a:pPr>
            <a:endParaRPr lang="en-US" sz="2300" dirty="0">
              <a:cs typeface="Times New Roman" pitchFamily="18" charset="0"/>
            </a:endParaRPr>
          </a:p>
          <a:p>
            <a:pPr marL="342900" indent="-342900">
              <a:spcBef>
                <a:spcPts val="528"/>
              </a:spcBef>
              <a:buFont typeface="Arial" panose="020B0604020202020204" pitchFamily="34" charset="0"/>
              <a:buChar char="•"/>
              <a:defRPr/>
            </a:pPr>
            <a:r>
              <a:rPr lang="en-US" sz="2300" dirty="0">
                <a:cs typeface="Times New Roman" pitchFamily="18" charset="0"/>
              </a:rPr>
              <a:t>Annual </a:t>
            </a:r>
            <a:r>
              <a:rPr lang="en-US" sz="2300" dirty="0" smtClean="0">
                <a:cs typeface="Times New Roman" pitchFamily="18" charset="0"/>
              </a:rPr>
              <a:t>review/recertification</a:t>
            </a:r>
            <a:endParaRPr lang="en-US" sz="2300" dirty="0">
              <a:cs typeface="Times New Roman" pitchFamily="18" charset="0"/>
            </a:endParaRPr>
          </a:p>
          <a:p>
            <a:pPr marL="342900" indent="-342900">
              <a:spcBef>
                <a:spcPts val="528"/>
              </a:spcBef>
              <a:buFont typeface="Arial" panose="020B0604020202020204" pitchFamily="34" charset="0"/>
              <a:buChar char="•"/>
              <a:defRPr/>
            </a:pPr>
            <a:endParaRPr lang="en-US" sz="2300" dirty="0">
              <a:cs typeface="Times New Roman" pitchFamily="18" charset="0"/>
            </a:endParaRPr>
          </a:p>
          <a:p>
            <a:pPr marL="342900" indent="-342900">
              <a:spcBef>
                <a:spcPts val="528"/>
              </a:spcBef>
              <a:buFont typeface="Arial" panose="020B0604020202020204" pitchFamily="34" charset="0"/>
              <a:buChar char="•"/>
              <a:defRPr/>
            </a:pPr>
            <a:r>
              <a:rPr lang="en-US" sz="2300" dirty="0">
                <a:cs typeface="Times New Roman" pitchFamily="18" charset="0"/>
              </a:rPr>
              <a:t>Obligation of client to notify CFSA of changes in status</a:t>
            </a:r>
          </a:p>
          <a:p>
            <a:pPr marL="339725" indent="-339725">
              <a:spcBef>
                <a:spcPts val="528"/>
              </a:spcBef>
              <a:buFont typeface="Arial" pitchFamily="34" charset="0"/>
              <a:buChar char="•"/>
              <a:defRPr/>
            </a:pPr>
            <a:endParaRPr lang="en-US" sz="2400" dirty="0" smtClean="0">
              <a:latin typeface="+mj-lt"/>
              <a:cs typeface="Times New Roman" pitchFamily="18" charset="0"/>
            </a:endParaRPr>
          </a:p>
          <a:p>
            <a:pPr>
              <a:buFont typeface="Wingdings" pitchFamily="2" charset="2"/>
              <a:buNone/>
              <a:defRPr/>
            </a:pPr>
            <a:endParaRPr lang="en-US" sz="2000" dirty="0" smtClean="0">
              <a:latin typeface="Times New Roman" pitchFamily="18" charset="0"/>
              <a:cs typeface="Times New Roman" pitchFamily="18" charset="0"/>
            </a:endParaRPr>
          </a:p>
        </p:txBody>
      </p:sp>
      <p:pic>
        <p:nvPicPr>
          <p:cNvPr id="4" name="Picture 3" descr="blues header.jpg"/>
          <p:cNvPicPr>
            <a:picLocks noChangeAspect="1"/>
          </p:cNvPicPr>
          <p:nvPr/>
        </p:nvPicPr>
        <p:blipFill>
          <a:blip r:embed="rId3" cstate="print"/>
          <a:stretch>
            <a:fillRect/>
          </a:stretch>
        </p:blipFill>
        <p:spPr>
          <a:xfrm>
            <a:off x="0" y="0"/>
            <a:ext cx="9144000" cy="1219200"/>
          </a:xfrm>
          <a:prstGeom prst="rect">
            <a:avLst/>
          </a:prstGeom>
        </p:spPr>
      </p:pic>
      <p:sp>
        <p:nvSpPr>
          <p:cNvPr id="7" name="Title 1"/>
          <p:cNvSpPr txBox="1">
            <a:spLocks/>
          </p:cNvSpPr>
          <p:nvPr/>
        </p:nvSpPr>
        <p:spPr>
          <a:xfrm>
            <a:off x="685800" y="225425"/>
            <a:ext cx="7772400" cy="765175"/>
          </a:xfrm>
          <a:prstGeom prst="rect">
            <a:avLst/>
          </a:prstGeom>
        </p:spPr>
        <p:txBody>
          <a:bodyPr vert="horz" lIns="91440" tIns="45720" rIns="91440" bIns="45720" rtlCol="0" anchor="ctr">
            <a:noAutofit/>
          </a:bodyPr>
          <a:lstStyle/>
          <a:p>
            <a:pPr lvl="0" algn="ctr">
              <a:spcBef>
                <a:spcPct val="0"/>
              </a:spcBef>
              <a:defRPr/>
            </a:pPr>
            <a:r>
              <a:rPr lang="en-US" sz="4400" b="1" dirty="0" smtClean="0">
                <a:solidFill>
                  <a:schemeClr val="bg1"/>
                </a:solidFill>
                <a:latin typeface="+mj-lt"/>
              </a:rPr>
              <a:t>Practice</a:t>
            </a:r>
            <a:r>
              <a:rPr lang="en-US" sz="3600" b="1" dirty="0" smtClean="0">
                <a:solidFill>
                  <a:schemeClr val="bg1"/>
                </a:solidFill>
                <a:latin typeface="+mj-lt"/>
              </a:rPr>
              <a:t> </a:t>
            </a:r>
            <a:r>
              <a:rPr lang="en-US" sz="4400" b="1" dirty="0" smtClean="0">
                <a:solidFill>
                  <a:schemeClr val="bg1"/>
                </a:solidFill>
                <a:latin typeface="+mj-lt"/>
              </a:rPr>
              <a:t>Tips</a:t>
            </a:r>
            <a:endParaRPr kumimoji="0" lang="en-US" sz="3600" b="1" i="0" u="none" strike="noStrike" kern="1200" cap="none" spc="0" normalizeH="0" baseline="0" noProof="0" dirty="0">
              <a:ln>
                <a:noFill/>
              </a:ln>
              <a:solidFill>
                <a:schemeClr val="bg1"/>
              </a:solidFill>
              <a:effectLst/>
              <a:uLnTx/>
              <a:uFillTx/>
              <a:latin typeface="+mj-lt"/>
              <a:ea typeface="+mj-ea"/>
              <a:cs typeface="+mj-cs"/>
            </a:endParaRPr>
          </a:p>
        </p:txBody>
      </p:sp>
    </p:spTree>
    <p:extLst>
      <p:ext uri="{BB962C8B-B14F-4D97-AF65-F5344CB8AC3E}">
        <p14:creationId xmlns:p14="http://schemas.microsoft.com/office/powerpoint/2010/main" val="51022746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04800" y="152400"/>
            <a:ext cx="7772400" cy="765175"/>
          </a:xfrm>
          <a:prstGeom prst="rect">
            <a:avLst/>
          </a:prstGeom>
        </p:spPr>
        <p:txBody>
          <a:bodyPr vert="horz" lIns="91440" tIns="45720" rIns="91440" bIns="45720" rtlCol="0" anchor="ctr">
            <a:noAutofit/>
          </a:bodyPr>
          <a:lstStyle/>
          <a:p>
            <a:pPr lvl="0" algn="ctr">
              <a:spcBef>
                <a:spcPct val="0"/>
              </a:spcBef>
              <a:defRPr/>
            </a:pPr>
            <a:r>
              <a:rPr lang="en-US" sz="3600" b="1" dirty="0" smtClean="0">
                <a:solidFill>
                  <a:schemeClr val="bg1"/>
                </a:solidFill>
                <a:latin typeface="+mj-lt"/>
              </a:rPr>
              <a:t>Guardianship and Adoption Subsidy – </a:t>
            </a:r>
          </a:p>
          <a:p>
            <a:pPr lvl="0" algn="ctr">
              <a:spcBef>
                <a:spcPct val="0"/>
              </a:spcBef>
              <a:defRPr/>
            </a:pPr>
            <a:r>
              <a:rPr lang="en-US" sz="3600" b="1" dirty="0" smtClean="0">
                <a:solidFill>
                  <a:schemeClr val="bg1"/>
                </a:solidFill>
                <a:latin typeface="+mj-lt"/>
              </a:rPr>
              <a:t>Where to Start:</a:t>
            </a:r>
            <a:endParaRPr kumimoji="0" lang="en-US" sz="3600" b="1" i="0" u="none" strike="noStrike" kern="1200" cap="none" spc="0" normalizeH="0" baseline="0" noProof="0" dirty="0">
              <a:ln>
                <a:noFill/>
              </a:ln>
              <a:solidFill>
                <a:schemeClr val="bg1"/>
              </a:solidFill>
              <a:effectLst/>
              <a:uLnTx/>
              <a:uFillTx/>
              <a:latin typeface="+mj-lt"/>
              <a:ea typeface="+mj-ea"/>
              <a:cs typeface="+mj-cs"/>
            </a:endParaRPr>
          </a:p>
        </p:txBody>
      </p:sp>
      <p:sp>
        <p:nvSpPr>
          <p:cNvPr id="6" name="Subtitle 2"/>
          <p:cNvSpPr txBox="1">
            <a:spLocks/>
          </p:cNvSpPr>
          <p:nvPr/>
        </p:nvSpPr>
        <p:spPr>
          <a:xfrm>
            <a:off x="381000" y="1295400"/>
            <a:ext cx="8458200" cy="5410200"/>
          </a:xfrm>
          <a:prstGeom prst="rect">
            <a:avLst/>
          </a:prstGeom>
        </p:spPr>
        <p:txBody>
          <a:bodyPr vert="horz" lIns="91440" tIns="45720" rIns="91440" bIns="45720" rtlCol="0">
            <a:normAutofit/>
          </a:bodyPr>
          <a:lstStyle/>
          <a:p>
            <a:pPr>
              <a:spcBef>
                <a:spcPts val="528"/>
              </a:spcBef>
              <a:defRPr/>
            </a:pPr>
            <a:endParaRPr lang="en-US" dirty="0">
              <a:cs typeface="Times New Roman" pitchFamily="18" charset="0"/>
            </a:endParaRPr>
          </a:p>
          <a:p>
            <a:pPr>
              <a:spcBef>
                <a:spcPts val="528"/>
              </a:spcBef>
              <a:defRPr/>
            </a:pPr>
            <a:endParaRPr lang="en-US" sz="2400" dirty="0" smtClean="0">
              <a:cs typeface="Times New Roman" pitchFamily="18" charset="0"/>
            </a:endParaRPr>
          </a:p>
          <a:p>
            <a:pPr marL="342900" indent="-342900">
              <a:spcBef>
                <a:spcPts val="528"/>
              </a:spcBef>
              <a:buFont typeface="Arial" panose="020B0604020202020204" pitchFamily="34" charset="0"/>
              <a:buChar char="•"/>
              <a:defRPr/>
            </a:pPr>
            <a:r>
              <a:rPr lang="en-US" sz="2000" dirty="0" smtClean="0">
                <a:cs typeface="Times New Roman" pitchFamily="18" charset="0"/>
              </a:rPr>
              <a:t>Transferability of Subsidy:</a:t>
            </a:r>
          </a:p>
          <a:p>
            <a:pPr marL="800100" lvl="1" indent="-342900">
              <a:spcBef>
                <a:spcPts val="528"/>
              </a:spcBef>
              <a:buFont typeface="Arial" panose="020B0604020202020204" pitchFamily="34" charset="0"/>
              <a:buChar char="•"/>
              <a:defRPr/>
            </a:pPr>
            <a:r>
              <a:rPr lang="en-US" sz="2000" dirty="0" smtClean="0">
                <a:cs typeface="Times New Roman" pitchFamily="18" charset="0"/>
              </a:rPr>
              <a:t>Adoption: depends on child’s continued special needs status</a:t>
            </a:r>
          </a:p>
          <a:p>
            <a:pPr marL="1257300" lvl="2" indent="-342900">
              <a:spcBef>
                <a:spcPts val="528"/>
              </a:spcBef>
              <a:buFont typeface="Arial" panose="020B0604020202020204" pitchFamily="34" charset="0"/>
              <a:buChar char="•"/>
              <a:defRPr/>
            </a:pPr>
            <a:r>
              <a:rPr lang="en-US" sz="2000" dirty="0" smtClean="0">
                <a:cs typeface="Times New Roman" pitchFamily="18" charset="0"/>
              </a:rPr>
              <a:t>New caretaker must file a petition to adopt</a:t>
            </a:r>
          </a:p>
          <a:p>
            <a:pPr marL="800100" lvl="1" indent="-342900">
              <a:spcBef>
                <a:spcPts val="528"/>
              </a:spcBef>
              <a:buFont typeface="Arial" panose="020B0604020202020204" pitchFamily="34" charset="0"/>
              <a:buChar char="•"/>
              <a:defRPr/>
            </a:pPr>
            <a:r>
              <a:rPr lang="en-US" sz="2000" dirty="0" smtClean="0">
                <a:cs typeface="Times New Roman" pitchFamily="18" charset="0"/>
              </a:rPr>
              <a:t>Guardianship: successor guardian must complete licensure and application for subsidy and must achieve permanent guardianship</a:t>
            </a:r>
          </a:p>
          <a:p>
            <a:pPr marL="800100" lvl="1" indent="-342900">
              <a:spcBef>
                <a:spcPts val="528"/>
              </a:spcBef>
              <a:buFont typeface="Arial" panose="020B0604020202020204" pitchFamily="34" charset="0"/>
              <a:buChar char="•"/>
              <a:defRPr/>
            </a:pPr>
            <a:endParaRPr lang="en-US" sz="2000" dirty="0">
              <a:cs typeface="Times New Roman" pitchFamily="18" charset="0"/>
            </a:endParaRPr>
          </a:p>
          <a:p>
            <a:pPr marL="342900" indent="-342900">
              <a:spcBef>
                <a:spcPts val="528"/>
              </a:spcBef>
              <a:buFont typeface="Arial" panose="020B0604020202020204" pitchFamily="34" charset="0"/>
              <a:buChar char="•"/>
              <a:defRPr/>
            </a:pPr>
            <a:r>
              <a:rPr lang="en-US" sz="2000" dirty="0" smtClean="0">
                <a:cs typeface="Times New Roman" pitchFamily="18" charset="0"/>
              </a:rPr>
              <a:t>Appeal process for disagreement with Subsidy Unit:</a:t>
            </a:r>
          </a:p>
          <a:p>
            <a:pPr marL="800100" lvl="1" indent="-342900">
              <a:spcBef>
                <a:spcPts val="528"/>
              </a:spcBef>
              <a:buFont typeface="Arial" panose="020B0604020202020204" pitchFamily="34" charset="0"/>
              <a:buChar char="•"/>
              <a:defRPr/>
            </a:pPr>
            <a:r>
              <a:rPr lang="en-US" sz="2000" dirty="0" smtClean="0">
                <a:cs typeface="Times New Roman" pitchFamily="18" charset="0"/>
              </a:rPr>
              <a:t>Available for applicant or recipient aggrieved by CFSA re: denial, reduction or termination or failure to act upon request for review</a:t>
            </a:r>
          </a:p>
          <a:p>
            <a:pPr marL="800100" lvl="1" indent="-342900">
              <a:spcBef>
                <a:spcPts val="528"/>
              </a:spcBef>
              <a:buFont typeface="Arial" panose="020B0604020202020204" pitchFamily="34" charset="0"/>
              <a:buChar char="•"/>
              <a:defRPr/>
            </a:pPr>
            <a:r>
              <a:rPr lang="en-US" sz="2000" dirty="0" smtClean="0">
                <a:cs typeface="Times New Roman" pitchFamily="18" charset="0"/>
              </a:rPr>
              <a:t>Office of Fair Hearings at CFSA</a:t>
            </a:r>
          </a:p>
        </p:txBody>
      </p:sp>
      <p:pic>
        <p:nvPicPr>
          <p:cNvPr id="4" name="Picture 3" descr="blues header.jpg"/>
          <p:cNvPicPr>
            <a:picLocks noChangeAspect="1"/>
          </p:cNvPicPr>
          <p:nvPr/>
        </p:nvPicPr>
        <p:blipFill>
          <a:blip r:embed="rId3" cstate="print"/>
          <a:stretch>
            <a:fillRect/>
          </a:stretch>
        </p:blipFill>
        <p:spPr>
          <a:xfrm>
            <a:off x="0" y="0"/>
            <a:ext cx="9144000" cy="1219200"/>
          </a:xfrm>
          <a:prstGeom prst="rect">
            <a:avLst/>
          </a:prstGeom>
        </p:spPr>
      </p:pic>
      <p:sp>
        <p:nvSpPr>
          <p:cNvPr id="7" name="Title 1"/>
          <p:cNvSpPr txBox="1">
            <a:spLocks/>
          </p:cNvSpPr>
          <p:nvPr/>
        </p:nvSpPr>
        <p:spPr>
          <a:xfrm>
            <a:off x="685800" y="225425"/>
            <a:ext cx="7772400" cy="765175"/>
          </a:xfrm>
          <a:prstGeom prst="rect">
            <a:avLst/>
          </a:prstGeom>
        </p:spPr>
        <p:txBody>
          <a:bodyPr vert="horz" lIns="91440" tIns="45720" rIns="91440" bIns="45720" rtlCol="0" anchor="ctr">
            <a:noAutofit/>
          </a:bodyPr>
          <a:lstStyle/>
          <a:p>
            <a:pPr lvl="0" algn="ctr">
              <a:spcBef>
                <a:spcPct val="0"/>
              </a:spcBef>
              <a:defRPr/>
            </a:pPr>
            <a:r>
              <a:rPr lang="en-US" sz="4400" b="1" dirty="0" smtClean="0">
                <a:solidFill>
                  <a:schemeClr val="bg1"/>
                </a:solidFill>
                <a:latin typeface="+mj-lt"/>
              </a:rPr>
              <a:t>Additional</a:t>
            </a:r>
            <a:r>
              <a:rPr lang="en-US" sz="3600" b="1" dirty="0" smtClean="0">
                <a:solidFill>
                  <a:schemeClr val="bg1"/>
                </a:solidFill>
                <a:latin typeface="+mj-lt"/>
              </a:rPr>
              <a:t> </a:t>
            </a:r>
            <a:r>
              <a:rPr lang="en-US" sz="4400" b="1" dirty="0" smtClean="0">
                <a:solidFill>
                  <a:schemeClr val="bg1"/>
                </a:solidFill>
                <a:latin typeface="+mj-lt"/>
              </a:rPr>
              <a:t>Notes</a:t>
            </a:r>
            <a:endParaRPr kumimoji="0" lang="en-US" sz="3600" b="1" i="0" u="none" strike="noStrike" kern="1200" cap="none" spc="0" normalizeH="0" baseline="0" noProof="0" dirty="0">
              <a:ln>
                <a:noFill/>
              </a:ln>
              <a:solidFill>
                <a:schemeClr val="bg1"/>
              </a:solidFill>
              <a:effectLst/>
              <a:uLnTx/>
              <a:uFillTx/>
              <a:latin typeface="+mj-lt"/>
              <a:ea typeface="+mj-ea"/>
              <a:cs typeface="+mj-cs"/>
            </a:endParaRPr>
          </a:p>
        </p:txBody>
      </p:sp>
    </p:spTree>
    <p:extLst>
      <p:ext uri="{BB962C8B-B14F-4D97-AF65-F5344CB8AC3E}">
        <p14:creationId xmlns:p14="http://schemas.microsoft.com/office/powerpoint/2010/main" val="258121109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a:grpSpLocks noChangeAspect="1"/>
          </p:cNvGrpSpPr>
          <p:nvPr/>
        </p:nvGrpSpPr>
        <p:grpSpPr>
          <a:xfrm>
            <a:off x="0" y="0"/>
            <a:ext cx="9144000" cy="6858000"/>
            <a:chOff x="0" y="0"/>
            <a:chExt cx="9144000" cy="6858000"/>
          </a:xfrm>
        </p:grpSpPr>
        <p:pic>
          <p:nvPicPr>
            <p:cNvPr id="4" name="Picture 3" descr="blues background.jpg"/>
            <p:cNvPicPr>
              <a:picLocks noChangeAspect="1"/>
            </p:cNvPicPr>
            <p:nvPr/>
          </p:nvPicPr>
          <p:blipFill>
            <a:blip r:embed="rId3" cstate="print"/>
            <a:stretch>
              <a:fillRect/>
            </a:stretch>
          </p:blipFill>
          <p:spPr>
            <a:xfrm>
              <a:off x="0" y="0"/>
              <a:ext cx="9144000" cy="6858000"/>
            </a:xfrm>
            <a:prstGeom prst="rect">
              <a:avLst/>
            </a:prstGeom>
          </p:spPr>
        </p:pic>
        <p:pic>
          <p:nvPicPr>
            <p:cNvPr id="5" name="Picture 4" descr="ChildrensLawCenter_Tagline_Color_MSOffice.png"/>
            <p:cNvPicPr>
              <a:picLocks noChangeAspect="1"/>
            </p:cNvPicPr>
            <p:nvPr/>
          </p:nvPicPr>
          <p:blipFill>
            <a:blip r:embed="rId4" cstate="print"/>
            <a:stretch>
              <a:fillRect/>
            </a:stretch>
          </p:blipFill>
          <p:spPr>
            <a:xfrm>
              <a:off x="1905000" y="381000"/>
              <a:ext cx="5315723" cy="1411226"/>
            </a:xfrm>
            <a:prstGeom prst="rect">
              <a:avLst/>
            </a:prstGeom>
          </p:spPr>
        </p:pic>
      </p:grpSp>
      <p:sp>
        <p:nvSpPr>
          <p:cNvPr id="9" name="TextBox 5"/>
          <p:cNvSpPr txBox="1">
            <a:spLocks noChangeArrowheads="1"/>
          </p:cNvSpPr>
          <p:nvPr/>
        </p:nvSpPr>
        <p:spPr bwMode="auto">
          <a:xfrm>
            <a:off x="304800" y="2362200"/>
            <a:ext cx="8458200"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2000" dirty="0" smtClean="0">
                <a:solidFill>
                  <a:schemeClr val="bg1"/>
                </a:solidFill>
              </a:rPr>
              <a:t>Children’s Law Center fights so every child in DC can grow up with a loving family, good health and a quality education. Judges, pediatricians and families turn to us to be the voice for children who are abused or neglected, who aren’t learning in school, or who have health problems that can’t be solved by medicine alone. With 100 staff and hundreds of pro bono lawyers, we reach 1 out of every 8 children in DC’s poorest neighborhoods – more than 5,000 children and families each year. And, we multiply this impact by advocating for city-wide solutions that benefit all children.</a:t>
            </a:r>
          </a:p>
          <a:p>
            <a:pPr algn="ctr" eaLnBrk="1" hangingPunct="1">
              <a:spcBef>
                <a:spcPct val="0"/>
              </a:spcBef>
              <a:buFontTx/>
              <a:buNone/>
            </a:pPr>
            <a:endParaRPr lang="en-US" altLang="en-US" sz="2000" dirty="0">
              <a:solidFill>
                <a:schemeClr val="bg1"/>
              </a:solidFill>
            </a:endParaRPr>
          </a:p>
          <a:p>
            <a:pPr algn="ctr" eaLnBrk="1" hangingPunct="1">
              <a:spcBef>
                <a:spcPct val="0"/>
              </a:spcBef>
              <a:buFontTx/>
              <a:buNone/>
            </a:pPr>
            <a:r>
              <a:rPr lang="en-US" altLang="en-US" sz="2000" dirty="0">
                <a:solidFill>
                  <a:schemeClr val="bg1"/>
                </a:solidFill>
              </a:rPr>
              <a:t>Visit www.childrenslawcenter.org to learn more.</a:t>
            </a:r>
          </a:p>
        </p:txBody>
      </p:sp>
    </p:spTree>
    <p:extLst>
      <p:ext uri="{BB962C8B-B14F-4D97-AF65-F5344CB8AC3E}">
        <p14:creationId xmlns:p14="http://schemas.microsoft.com/office/powerpoint/2010/main" val="283231535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130425"/>
            <a:ext cx="8382000" cy="1831975"/>
          </a:xfrm>
        </p:spPr>
        <p:txBody>
          <a:bodyPr/>
          <a:lstStyle/>
          <a:p>
            <a:r>
              <a:rPr lang="en-US" sz="4400" dirty="0" smtClean="0"/>
              <a:t>Representing Caregivers in Custody, Adoption, and Guardianship matters</a:t>
            </a:r>
            <a:br>
              <a:rPr lang="en-US" sz="4400" dirty="0" smtClean="0"/>
            </a:br>
            <a:endParaRPr lang="en-US" sz="4400" dirty="0"/>
          </a:p>
        </p:txBody>
      </p:sp>
      <p:sp>
        <p:nvSpPr>
          <p:cNvPr id="3" name="Subtitle 2"/>
          <p:cNvSpPr>
            <a:spLocks noGrp="1"/>
          </p:cNvSpPr>
          <p:nvPr>
            <p:ph type="subTitle" idx="1"/>
          </p:nvPr>
        </p:nvSpPr>
        <p:spPr/>
        <p:txBody>
          <a:bodyPr>
            <a:normAutofit/>
          </a:bodyPr>
          <a:lstStyle/>
          <a:p>
            <a:r>
              <a:rPr lang="en-US" sz="3600" dirty="0" smtClean="0"/>
              <a:t>Case Studies: The Johnsons and Mr. Smith</a:t>
            </a:r>
            <a:endParaRPr lang="en-US" sz="3600" dirty="0"/>
          </a:p>
        </p:txBody>
      </p:sp>
      <p:sp>
        <p:nvSpPr>
          <p:cNvPr id="5" name="TextBox 6"/>
          <p:cNvSpPr txBox="1">
            <a:spLocks noChangeArrowheads="1"/>
          </p:cNvSpPr>
          <p:nvPr/>
        </p:nvSpPr>
        <p:spPr bwMode="auto">
          <a:xfrm>
            <a:off x="304800" y="4648201"/>
            <a:ext cx="83820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None/>
            </a:pPr>
            <a:r>
              <a:rPr lang="en-US" altLang="en-US" sz="2000" b="1" dirty="0" smtClean="0">
                <a:solidFill>
                  <a:schemeClr val="bg1"/>
                </a:solidFill>
              </a:rPr>
              <a:t>Rebecca Goldfrank, Director</a:t>
            </a:r>
            <a:r>
              <a:rPr lang="en-US" altLang="en-US" sz="2000" b="1" smtClean="0">
                <a:solidFill>
                  <a:schemeClr val="bg1"/>
                </a:solidFill>
              </a:rPr>
              <a:t>, Families First</a:t>
            </a:r>
            <a:endParaRPr lang="en-US" altLang="en-US" sz="2000" b="1" dirty="0" smtClean="0">
              <a:solidFill>
                <a:schemeClr val="bg1"/>
              </a:solidFill>
            </a:endParaRPr>
          </a:p>
          <a:p>
            <a:pPr algn="ctr">
              <a:spcBef>
                <a:spcPct val="0"/>
              </a:spcBef>
              <a:buNone/>
            </a:pPr>
            <a:r>
              <a:rPr lang="en-US" altLang="en-US" sz="2000" b="1" dirty="0" smtClean="0">
                <a:solidFill>
                  <a:schemeClr val="bg1"/>
                </a:solidFill>
              </a:rPr>
              <a:t>Marcia Hollingsworth, Staff Attorney</a:t>
            </a:r>
          </a:p>
          <a:p>
            <a:pPr algn="ctr" eaLnBrk="1" hangingPunct="1">
              <a:spcBef>
                <a:spcPct val="0"/>
              </a:spcBef>
              <a:buFontTx/>
              <a:buNone/>
            </a:pPr>
            <a:r>
              <a:rPr lang="en-US" altLang="en-US" sz="2000" b="1" dirty="0" smtClean="0">
                <a:solidFill>
                  <a:schemeClr val="bg1"/>
                </a:solidFill>
              </a:rPr>
              <a:t>Caregiver Representation Pro Bono Attorney Training </a:t>
            </a:r>
            <a:endParaRPr lang="en-US" altLang="en-US" sz="2000" b="1" dirty="0">
              <a:solidFill>
                <a:schemeClr val="bg1"/>
              </a:solidFill>
            </a:endParaRPr>
          </a:p>
          <a:p>
            <a:pPr algn="ctr" eaLnBrk="1" hangingPunct="1">
              <a:spcBef>
                <a:spcPct val="0"/>
              </a:spcBef>
              <a:buFontTx/>
              <a:buNone/>
            </a:pPr>
            <a:r>
              <a:rPr lang="en-US" altLang="en-US" sz="2000" b="1" dirty="0" smtClean="0">
                <a:solidFill>
                  <a:schemeClr val="bg1"/>
                </a:solidFill>
              </a:rPr>
              <a:t>November 2016</a:t>
            </a:r>
            <a:endParaRPr lang="en-US" altLang="en-US" sz="2000" b="1" dirty="0">
              <a:solidFill>
                <a:schemeClr val="bg1"/>
              </a:solidFill>
            </a:endParaRP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322" y="0"/>
            <a:ext cx="8229600" cy="1143000"/>
          </a:xfrm>
        </p:spPr>
        <p:txBody>
          <a:bodyPr/>
          <a:lstStyle/>
          <a:p>
            <a:pPr algn="ctr"/>
            <a:r>
              <a:rPr lang="en-US" b="1" dirty="0" smtClean="0">
                <a:solidFill>
                  <a:schemeClr val="bg1"/>
                </a:solidFill>
              </a:rPr>
              <a:t>Case Study: The Johnsons</a:t>
            </a:r>
            <a:endParaRPr lang="en-US" b="1" dirty="0">
              <a:solidFill>
                <a:schemeClr val="bg1"/>
              </a:solidFill>
            </a:endParaRPr>
          </a:p>
        </p:txBody>
      </p:sp>
      <p:sp>
        <p:nvSpPr>
          <p:cNvPr id="4" name="Content Placeholder 3"/>
          <p:cNvSpPr>
            <a:spLocks noGrp="1"/>
          </p:cNvSpPr>
          <p:nvPr>
            <p:ph idx="1"/>
          </p:nvPr>
        </p:nvSpPr>
        <p:spPr>
          <a:xfrm>
            <a:off x="457200" y="1143000"/>
            <a:ext cx="8229600" cy="5562600"/>
          </a:xfrm>
        </p:spPr>
        <p:txBody>
          <a:bodyPr>
            <a:noAutofit/>
          </a:bodyPr>
          <a:lstStyle/>
          <a:p>
            <a:pPr>
              <a:spcBef>
                <a:spcPts val="1200"/>
              </a:spcBef>
            </a:pPr>
            <a:r>
              <a:rPr lang="en-US" sz="2000" b="0" dirty="0" smtClean="0">
                <a:solidFill>
                  <a:schemeClr val="tx1"/>
                </a:solidFill>
              </a:rPr>
              <a:t>Mr. and Mrs. Johnson are seeking representation because they would like to achieve permanency with their three nephews, Joseph (age 13), Jonathan (age 10) and Jared (age 8) by providing them a stable and loving home. Mrs</a:t>
            </a:r>
            <a:r>
              <a:rPr lang="en-US" sz="2000" b="0" dirty="0">
                <a:solidFill>
                  <a:schemeClr val="tx1"/>
                </a:solidFill>
              </a:rPr>
              <a:t>. Johnson’s brother </a:t>
            </a:r>
            <a:r>
              <a:rPr lang="en-US" sz="2000" b="0" dirty="0" smtClean="0">
                <a:solidFill>
                  <a:schemeClr val="tx1"/>
                </a:solidFill>
              </a:rPr>
              <a:t>is the boys’ biological father and </a:t>
            </a:r>
            <a:r>
              <a:rPr lang="en-US" sz="2000" b="0" dirty="0">
                <a:solidFill>
                  <a:schemeClr val="tx1"/>
                </a:solidFill>
              </a:rPr>
              <a:t>she is emphatic </a:t>
            </a:r>
            <a:r>
              <a:rPr lang="en-US" sz="2000" b="0" dirty="0" smtClean="0">
                <a:solidFill>
                  <a:schemeClr val="tx1"/>
                </a:solidFill>
              </a:rPr>
              <a:t>that they stay in the </a:t>
            </a:r>
            <a:r>
              <a:rPr lang="en-US" sz="2000" b="0" dirty="0">
                <a:solidFill>
                  <a:schemeClr val="tx1"/>
                </a:solidFill>
              </a:rPr>
              <a:t>family. </a:t>
            </a:r>
            <a:endParaRPr lang="en-US" sz="2000" b="0" dirty="0" smtClean="0">
              <a:solidFill>
                <a:schemeClr val="tx1"/>
              </a:solidFill>
            </a:endParaRPr>
          </a:p>
          <a:p>
            <a:pPr>
              <a:spcBef>
                <a:spcPts val="1200"/>
              </a:spcBef>
            </a:pPr>
            <a:r>
              <a:rPr lang="en-US" sz="2000" b="0" dirty="0" smtClean="0">
                <a:solidFill>
                  <a:schemeClr val="tx1"/>
                </a:solidFill>
              </a:rPr>
              <a:t>The boys originally entered the foster care system in 2010, when Child and Family Services Agency (CFSA) removed them from their parents’ care after their mother abandoned them at a homeless shelter.  The boys have two younger sisters, Ashley and Mackenzie, who have also been in the foster care system since 2010 and live with their godmother, a licensed kinship caregiver.  </a:t>
            </a:r>
          </a:p>
          <a:p>
            <a:pPr>
              <a:spcBef>
                <a:spcPts val="1200"/>
              </a:spcBef>
            </a:pPr>
            <a:r>
              <a:rPr lang="en-US" sz="2000" b="0" dirty="0" smtClean="0">
                <a:solidFill>
                  <a:schemeClr val="tx1"/>
                </a:solidFill>
              </a:rPr>
              <a:t>The boys began living with Mr. and Mrs. Johnson eight months ago, after they became licensed kinship caregivers. All three children are now thriving.  Jonathan in particular struggled prior to his placement with the  Johnsons.  While the Johnsons were waiting to get licensed as kinship foster parents, Jonathan’s placement disrupted at four foster homes and he was psychiatrically hospitalized three times.  </a:t>
            </a:r>
          </a:p>
          <a:p>
            <a:pPr>
              <a:buNone/>
            </a:pPr>
            <a:endParaRPr lang="en-US" sz="12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lues header.jpg"/>
          <p:cNvPicPr>
            <a:picLocks noChangeAspect="1"/>
          </p:cNvPicPr>
          <p:nvPr/>
        </p:nvPicPr>
        <p:blipFill>
          <a:blip r:embed="rId3" cstate="print"/>
          <a:stretch>
            <a:fillRect/>
          </a:stretch>
        </p:blipFill>
        <p:spPr>
          <a:xfrm>
            <a:off x="0" y="0"/>
            <a:ext cx="9144000" cy="1219200"/>
          </a:xfrm>
          <a:prstGeom prst="rect">
            <a:avLst/>
          </a:prstGeom>
        </p:spPr>
      </p:pic>
      <p:sp>
        <p:nvSpPr>
          <p:cNvPr id="5" name="Title 1"/>
          <p:cNvSpPr txBox="1">
            <a:spLocks/>
          </p:cNvSpPr>
          <p:nvPr/>
        </p:nvSpPr>
        <p:spPr>
          <a:xfrm>
            <a:off x="304800" y="228600"/>
            <a:ext cx="8534400" cy="765175"/>
          </a:xfrm>
          <a:prstGeom prst="rect">
            <a:avLst/>
          </a:prstGeom>
        </p:spPr>
        <p:txBody>
          <a:bodyPr vert="horz" lIns="91440" tIns="45720" rIns="91440" bIns="45720" rtlCol="0" anchor="ctr">
            <a:normAutofit fontScale="77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bg1"/>
                </a:solidFill>
                <a:effectLst/>
                <a:uLnTx/>
                <a:uFillTx/>
                <a:latin typeface="+mj-lt"/>
                <a:ea typeface="+mj-ea"/>
                <a:cs typeface="+mj-cs"/>
              </a:rPr>
              <a:t>Child Abuse and Neglect Investigations: Process</a:t>
            </a:r>
            <a:endParaRPr kumimoji="0" lang="en-US" sz="4000" b="1" i="0" u="none" strike="noStrike" kern="1200" cap="none" spc="0" normalizeH="0" baseline="0" noProof="0" dirty="0">
              <a:ln>
                <a:noFill/>
              </a:ln>
              <a:solidFill>
                <a:schemeClr val="bg1"/>
              </a:solidFill>
              <a:effectLst/>
              <a:uLnTx/>
              <a:uFillTx/>
              <a:latin typeface="+mj-lt"/>
              <a:ea typeface="+mj-ea"/>
              <a:cs typeface="+mj-cs"/>
            </a:endParaRPr>
          </a:p>
        </p:txBody>
      </p:sp>
      <p:sp>
        <p:nvSpPr>
          <p:cNvPr id="6" name="Subtitle 2"/>
          <p:cNvSpPr txBox="1">
            <a:spLocks/>
          </p:cNvSpPr>
          <p:nvPr/>
        </p:nvSpPr>
        <p:spPr>
          <a:xfrm>
            <a:off x="381000" y="1219200"/>
            <a:ext cx="8458200" cy="5638800"/>
          </a:xfrm>
          <a:prstGeom prst="rect">
            <a:avLst/>
          </a:prstGeom>
        </p:spPr>
        <p:txBody>
          <a:bodyPr vert="horz" lIns="91440" tIns="45720" rIns="91440" bIns="45720" rtlCol="0">
            <a:normAutofit fontScale="85000" lnSpcReduction="10000"/>
          </a:bodyPr>
          <a:lstStyle/>
          <a:p>
            <a:pPr marL="342900" indent="-342900">
              <a:lnSpc>
                <a:spcPct val="120000"/>
              </a:lnSpc>
              <a:spcBef>
                <a:spcPct val="20000"/>
              </a:spcBef>
              <a:buFont typeface="Arial" panose="020B0604020202020204" pitchFamily="34" charset="0"/>
              <a:buChar char="•"/>
              <a:defRPr/>
            </a:pPr>
            <a:r>
              <a:rPr lang="en-US" sz="2400" b="1" dirty="0" smtClean="0">
                <a:solidFill>
                  <a:srgbClr val="0079C1"/>
                </a:solidFill>
              </a:rPr>
              <a:t>“Report</a:t>
            </a:r>
            <a:r>
              <a:rPr lang="en-US" sz="2400" b="1" dirty="0">
                <a:solidFill>
                  <a:srgbClr val="0079C1"/>
                </a:solidFill>
              </a:rPr>
              <a:t>” - CFSA receives a call to its hotline and investigates allegations of abuse or neglect.</a:t>
            </a:r>
          </a:p>
          <a:p>
            <a:pPr marL="744538" lvl="1" indent="-287338">
              <a:lnSpc>
                <a:spcPct val="120000"/>
              </a:lnSpc>
              <a:spcBef>
                <a:spcPct val="20000"/>
              </a:spcBef>
              <a:buFont typeface="Arial" pitchFamily="34" charset="0"/>
              <a:buChar char="•"/>
              <a:defRPr/>
            </a:pPr>
            <a:r>
              <a:rPr lang="en-US" sz="2000" dirty="0" smtClean="0"/>
              <a:t>Identity of the reporter is confidential</a:t>
            </a:r>
          </a:p>
          <a:p>
            <a:pPr marL="744538" lvl="1" indent="-287338">
              <a:lnSpc>
                <a:spcPct val="120000"/>
              </a:lnSpc>
              <a:spcBef>
                <a:spcPct val="20000"/>
              </a:spcBef>
              <a:buFont typeface="Arial" pitchFamily="34" charset="0"/>
              <a:buChar char="•"/>
              <a:defRPr/>
            </a:pPr>
            <a:r>
              <a:rPr lang="en-US" sz="2000" dirty="0" smtClean="0"/>
              <a:t>Anyone </a:t>
            </a:r>
            <a:r>
              <a:rPr lang="en-US" sz="2000" dirty="0"/>
              <a:t>can call – some people are mandated </a:t>
            </a:r>
            <a:r>
              <a:rPr lang="en-US" sz="2000" dirty="0" smtClean="0"/>
              <a:t>reporters</a:t>
            </a:r>
          </a:p>
          <a:p>
            <a:pPr marL="744538" lvl="1" indent="-287338">
              <a:lnSpc>
                <a:spcPct val="120000"/>
              </a:lnSpc>
              <a:spcBef>
                <a:spcPct val="20000"/>
              </a:spcBef>
              <a:buFont typeface="Arial" pitchFamily="34" charset="0"/>
              <a:buChar char="•"/>
              <a:defRPr/>
            </a:pPr>
            <a:r>
              <a:rPr lang="en-US" sz="2000" dirty="0"/>
              <a:t>T</a:t>
            </a:r>
            <a:r>
              <a:rPr lang="en-US" sz="2000" dirty="0" smtClean="0"/>
              <a:t>his </a:t>
            </a:r>
            <a:r>
              <a:rPr lang="en-US" sz="2000" dirty="0"/>
              <a:t>could happen in any kind of case you work on through Children’s Law Center – whether custody, adoption or guardianship.</a:t>
            </a:r>
          </a:p>
          <a:p>
            <a:pPr marL="342900" lvl="0" indent="-342900">
              <a:lnSpc>
                <a:spcPct val="120000"/>
              </a:lnSpc>
              <a:spcBef>
                <a:spcPct val="20000"/>
              </a:spcBef>
              <a:buFont typeface="Arial" panose="020B0604020202020204" pitchFamily="34" charset="0"/>
              <a:buChar char="•"/>
              <a:defRPr/>
            </a:pPr>
            <a:r>
              <a:rPr lang="en-US" sz="2400" b="1" dirty="0" smtClean="0">
                <a:solidFill>
                  <a:srgbClr val="0079C1"/>
                </a:solidFill>
              </a:rPr>
              <a:t>Traditional Investigation Process</a:t>
            </a:r>
          </a:p>
          <a:p>
            <a:pPr marL="744538" lvl="1" indent="-287338">
              <a:lnSpc>
                <a:spcPct val="120000"/>
              </a:lnSpc>
              <a:spcBef>
                <a:spcPct val="20000"/>
              </a:spcBef>
              <a:buFont typeface="Arial" pitchFamily="34" charset="0"/>
              <a:buChar char="•"/>
              <a:defRPr/>
            </a:pPr>
            <a:r>
              <a:rPr lang="en-US" sz="2000" dirty="0"/>
              <a:t>Investigation begins within 24 hours of the report</a:t>
            </a:r>
          </a:p>
          <a:p>
            <a:pPr marL="744538" lvl="1" indent="-287338">
              <a:lnSpc>
                <a:spcPct val="120000"/>
              </a:lnSpc>
              <a:spcBef>
                <a:spcPct val="20000"/>
              </a:spcBef>
              <a:buFont typeface="Arial" pitchFamily="34" charset="0"/>
              <a:buChar char="•"/>
              <a:defRPr/>
            </a:pPr>
            <a:r>
              <a:rPr lang="en-US" sz="2000" dirty="0" smtClean="0"/>
              <a:t>Child Protective Services (CPS) has 30 days to complete the investigation</a:t>
            </a:r>
          </a:p>
          <a:p>
            <a:pPr marL="744538" lvl="1" indent="-287338">
              <a:lnSpc>
                <a:spcPct val="120000"/>
              </a:lnSpc>
              <a:spcBef>
                <a:spcPct val="20000"/>
              </a:spcBef>
              <a:buFont typeface="Arial" pitchFamily="34" charset="0"/>
              <a:buChar char="•"/>
              <a:defRPr/>
            </a:pPr>
            <a:r>
              <a:rPr lang="en-US" sz="2000" dirty="0" smtClean="0"/>
              <a:t>Interview of parents/caretaker, child, community members, professionals</a:t>
            </a:r>
          </a:p>
          <a:p>
            <a:pPr marL="744538" lvl="1" indent="-287338">
              <a:lnSpc>
                <a:spcPct val="120000"/>
              </a:lnSpc>
              <a:spcBef>
                <a:spcPct val="20000"/>
              </a:spcBef>
              <a:buFont typeface="Arial" pitchFamily="34" charset="0"/>
              <a:buChar char="•"/>
              <a:defRPr/>
            </a:pPr>
            <a:r>
              <a:rPr lang="en-US" sz="2000" dirty="0" smtClean="0"/>
              <a:t>There may be a concurrent police investigation</a:t>
            </a:r>
            <a:endParaRPr lang="en-US" sz="2400" b="1" dirty="0" smtClean="0"/>
          </a:p>
          <a:p>
            <a:pPr marL="342900" indent="-342900">
              <a:lnSpc>
                <a:spcPct val="120000"/>
              </a:lnSpc>
              <a:spcBef>
                <a:spcPct val="20000"/>
              </a:spcBef>
              <a:buFont typeface="Arial" panose="020B0604020202020204" pitchFamily="34" charset="0"/>
              <a:buChar char="•"/>
              <a:defRPr/>
            </a:pPr>
            <a:r>
              <a:rPr lang="en-US" sz="2400" b="1" dirty="0" smtClean="0">
                <a:solidFill>
                  <a:srgbClr val="0079C1"/>
                </a:solidFill>
              </a:rPr>
              <a:t>“Differential Response”</a:t>
            </a:r>
            <a:endParaRPr lang="en-US" sz="2400" b="1" dirty="0" smtClean="0">
              <a:solidFill>
                <a:srgbClr val="0079C1"/>
              </a:solidFill>
              <a:sym typeface="Wingdings" panose="05000000000000000000" pitchFamily="2" charset="2"/>
            </a:endParaRPr>
          </a:p>
          <a:p>
            <a:pPr marL="800100" lvl="1" indent="-342900">
              <a:lnSpc>
                <a:spcPct val="120000"/>
              </a:lnSpc>
              <a:spcBef>
                <a:spcPct val="20000"/>
              </a:spcBef>
              <a:buFont typeface="Arial" panose="020B0604020202020204" pitchFamily="34" charset="0"/>
              <a:buChar char="•"/>
              <a:defRPr/>
            </a:pPr>
            <a:r>
              <a:rPr lang="en-US" sz="2000" dirty="0" smtClean="0">
                <a:sym typeface="Wingdings" panose="05000000000000000000" pitchFamily="2" charset="2"/>
              </a:rPr>
              <a:t>Screened by CFSA hotline staff</a:t>
            </a:r>
          </a:p>
          <a:p>
            <a:pPr marL="800100" lvl="1" indent="-342900">
              <a:lnSpc>
                <a:spcPct val="120000"/>
              </a:lnSpc>
              <a:spcBef>
                <a:spcPct val="20000"/>
              </a:spcBef>
              <a:buFont typeface="Arial" panose="020B0604020202020204" pitchFamily="34" charset="0"/>
              <a:buChar char="•"/>
              <a:defRPr/>
            </a:pPr>
            <a:r>
              <a:rPr lang="en-US" sz="2000" dirty="0" smtClean="0">
                <a:sym typeface="Wingdings" panose="05000000000000000000" pitchFamily="2" charset="2"/>
              </a:rPr>
              <a:t>Family Assessment unit of CPS investigates hotline call </a:t>
            </a:r>
            <a:r>
              <a:rPr lang="en-US" sz="2000" i="1" dirty="0" smtClean="0">
                <a:sym typeface="Wingdings" panose="05000000000000000000" pitchFamily="2" charset="2"/>
              </a:rPr>
              <a:t>instead</a:t>
            </a:r>
            <a:r>
              <a:rPr lang="en-US" sz="2000" dirty="0" smtClean="0">
                <a:sym typeface="Wingdings" panose="05000000000000000000" pitchFamily="2" charset="2"/>
              </a:rPr>
              <a:t> of CPS’s investigative unit</a:t>
            </a:r>
          </a:p>
          <a:p>
            <a:pPr marL="800100" lvl="1" indent="-342900">
              <a:lnSpc>
                <a:spcPct val="120000"/>
              </a:lnSpc>
              <a:spcBef>
                <a:spcPct val="20000"/>
              </a:spcBef>
              <a:buFont typeface="Arial" panose="020B0604020202020204" pitchFamily="34" charset="0"/>
              <a:buChar char="•"/>
              <a:defRPr/>
            </a:pPr>
            <a:r>
              <a:rPr lang="en-US" sz="2000" dirty="0" smtClean="0">
                <a:sym typeface="Wingdings" panose="05000000000000000000" pitchFamily="2" charset="2"/>
              </a:rPr>
              <a:t>Common for lower-grade concerns of maltreatment or neglect</a:t>
            </a:r>
            <a:endParaRPr lang="en-US" sz="2000" dirty="0" smtClean="0"/>
          </a:p>
          <a:p>
            <a:pPr lvl="2">
              <a:lnSpc>
                <a:spcPct val="120000"/>
              </a:lnSpc>
              <a:spcBef>
                <a:spcPct val="20000"/>
              </a:spcBef>
              <a:defRPr/>
            </a:pPr>
            <a:endParaRPr lang="en-US" sz="2000" dirty="0" smtClean="0"/>
          </a:p>
          <a:p>
            <a:pPr marL="1257300" lvl="2" indent="-342900">
              <a:lnSpc>
                <a:spcPct val="120000"/>
              </a:lnSpc>
              <a:spcBef>
                <a:spcPct val="20000"/>
              </a:spcBef>
              <a:buFont typeface="Arial" panose="020B0604020202020204" pitchFamily="34" charset="0"/>
              <a:buChar char="•"/>
              <a:defRPr/>
            </a:pPr>
            <a:endParaRPr lang="en-US" sz="2000" dirty="0"/>
          </a:p>
          <a:p>
            <a:pPr lvl="1">
              <a:lnSpc>
                <a:spcPct val="120000"/>
              </a:lnSpc>
              <a:spcBef>
                <a:spcPct val="20000"/>
              </a:spcBef>
              <a:defRPr/>
            </a:pPr>
            <a:endParaRPr lang="en-US" sz="2000" dirty="0" smtClean="0">
              <a:solidFill>
                <a:srgbClr val="0079C1"/>
              </a:solidFill>
            </a:endParaRPr>
          </a:p>
          <a:p>
            <a:pPr lvl="0">
              <a:lnSpc>
                <a:spcPct val="120000"/>
              </a:lnSpc>
              <a:spcBef>
                <a:spcPct val="20000"/>
              </a:spcBef>
              <a:defRPr/>
            </a:pPr>
            <a:endParaRPr lang="en-US" sz="2400" b="1" dirty="0" smtClean="0">
              <a:solidFill>
                <a:srgbClr val="0079C1"/>
              </a:solidFill>
            </a:endParaRPr>
          </a:p>
          <a:p>
            <a:pPr lvl="1">
              <a:lnSpc>
                <a:spcPct val="120000"/>
              </a:lnSpc>
              <a:spcBef>
                <a:spcPct val="20000"/>
              </a:spcBef>
              <a:defRPr/>
            </a:pPr>
            <a:endParaRPr lang="en-US" sz="2100" b="1" dirty="0" smtClean="0">
              <a:solidFill>
                <a:srgbClr val="0079C1"/>
              </a:solidFill>
            </a:endParaRPr>
          </a:p>
          <a:p>
            <a:pPr marL="744538" lvl="1" indent="-287338">
              <a:lnSpc>
                <a:spcPct val="120000"/>
              </a:lnSpc>
              <a:spcBef>
                <a:spcPct val="20000"/>
              </a:spcBef>
              <a:buFont typeface="Arial" pitchFamily="34" charset="0"/>
              <a:buChar char="•"/>
              <a:defRPr/>
            </a:pPr>
            <a:endParaRPr lang="en-US" sz="2100" b="1" dirty="0" smtClean="0">
              <a:solidFill>
                <a:srgbClr val="0079C1"/>
              </a:solidFill>
            </a:endParaRPr>
          </a:p>
        </p:txBody>
      </p:sp>
    </p:spTree>
    <p:extLst>
      <p:ext uri="{BB962C8B-B14F-4D97-AF65-F5344CB8AC3E}">
        <p14:creationId xmlns:p14="http://schemas.microsoft.com/office/powerpoint/2010/main" val="3142141217"/>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696" y="0"/>
            <a:ext cx="8229600" cy="1143000"/>
          </a:xfrm>
        </p:spPr>
        <p:txBody>
          <a:bodyPr/>
          <a:lstStyle/>
          <a:p>
            <a:pPr algn="ctr"/>
            <a:r>
              <a:rPr lang="en-US" b="1" dirty="0" smtClean="0">
                <a:solidFill>
                  <a:schemeClr val="bg1"/>
                </a:solidFill>
              </a:rPr>
              <a:t>Case Study: The Johnsons</a:t>
            </a:r>
            <a:endParaRPr lang="en-US" b="1" dirty="0">
              <a:solidFill>
                <a:schemeClr val="bg1"/>
              </a:solidFill>
            </a:endParaRPr>
          </a:p>
        </p:txBody>
      </p:sp>
      <p:sp>
        <p:nvSpPr>
          <p:cNvPr id="4" name="Content Placeholder 3"/>
          <p:cNvSpPr>
            <a:spLocks noGrp="1"/>
          </p:cNvSpPr>
          <p:nvPr>
            <p:ph idx="1"/>
          </p:nvPr>
        </p:nvSpPr>
        <p:spPr>
          <a:xfrm>
            <a:off x="457200" y="1295400"/>
            <a:ext cx="8229600" cy="5410200"/>
          </a:xfrm>
        </p:spPr>
        <p:txBody>
          <a:bodyPr>
            <a:noAutofit/>
          </a:bodyPr>
          <a:lstStyle/>
          <a:p>
            <a:pPr>
              <a:spcBef>
                <a:spcPts val="1200"/>
              </a:spcBef>
            </a:pPr>
            <a:r>
              <a:rPr lang="en-US" sz="2000" b="0" dirty="0" smtClean="0">
                <a:solidFill>
                  <a:schemeClr val="tx1"/>
                </a:solidFill>
              </a:rPr>
              <a:t>CFSA and the boys’ Guardian </a:t>
            </a:r>
            <a:r>
              <a:rPr lang="en-US" sz="2000" b="0" i="1" dirty="0" smtClean="0">
                <a:solidFill>
                  <a:schemeClr val="tx1"/>
                </a:solidFill>
              </a:rPr>
              <a:t>ad litem</a:t>
            </a:r>
            <a:r>
              <a:rPr lang="en-US" sz="2000" b="0" dirty="0" smtClean="0">
                <a:solidFill>
                  <a:schemeClr val="tx1"/>
                </a:solidFill>
              </a:rPr>
              <a:t> (GAL) support the Johnsons seeking permanency with their nephews.  The CFSA social worker and Assistant Attorney General (AAG) tell you that they would prefer for the Johnsons to seek adoption of the boys because of their parents’ ongoing mental health and substance abuse issues, but say that they will support guardianship as well since the boys are doing so well.  </a:t>
            </a:r>
          </a:p>
          <a:p>
            <a:pPr>
              <a:spcBef>
                <a:spcPts val="1200"/>
              </a:spcBef>
            </a:pPr>
            <a:r>
              <a:rPr lang="en-US" sz="2000" b="0" dirty="0" smtClean="0">
                <a:solidFill>
                  <a:schemeClr val="tx1"/>
                </a:solidFill>
              </a:rPr>
              <a:t>Mrs. Johnson tells you that she wants her brother to have the opportunity to regain custody of his children someday, even though he has never been very involved with them and has been in and out of jail for much of their lives.  </a:t>
            </a:r>
          </a:p>
          <a:p>
            <a:pPr>
              <a:spcBef>
                <a:spcPts val="1200"/>
              </a:spcBef>
            </a:pPr>
            <a:r>
              <a:rPr lang="en-US" sz="2000" b="0" dirty="0" smtClean="0">
                <a:solidFill>
                  <a:schemeClr val="tx1"/>
                </a:solidFill>
              </a:rPr>
              <a:t>How do you counsel your clients regarding their permanency options?  </a:t>
            </a:r>
          </a:p>
          <a:p>
            <a:pPr>
              <a:buNone/>
            </a:pPr>
            <a:endParaRPr lang="en-US" sz="2000" dirty="0"/>
          </a:p>
        </p:txBody>
      </p:sp>
    </p:spTree>
    <p:extLst>
      <p:ext uri="{BB962C8B-B14F-4D97-AF65-F5344CB8AC3E}">
        <p14:creationId xmlns:p14="http://schemas.microsoft.com/office/powerpoint/2010/main" val="383144169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Autofit/>
          </a:bodyPr>
          <a:lstStyle/>
          <a:p>
            <a:pPr algn="ctr"/>
            <a:r>
              <a:rPr lang="en-US" sz="3600" b="1" dirty="0" smtClean="0">
                <a:solidFill>
                  <a:schemeClr val="bg1"/>
                </a:solidFill>
              </a:rPr>
              <a:t>The Johnsons: Some Things to Consider </a:t>
            </a:r>
            <a:endParaRPr lang="en-US" sz="3600" b="1" dirty="0">
              <a:solidFill>
                <a:schemeClr val="bg1"/>
              </a:solidFill>
            </a:endParaRPr>
          </a:p>
        </p:txBody>
      </p:sp>
      <p:sp>
        <p:nvSpPr>
          <p:cNvPr id="3" name="Content Placeholder 2"/>
          <p:cNvSpPr>
            <a:spLocks noGrp="1"/>
          </p:cNvSpPr>
          <p:nvPr>
            <p:ph idx="1"/>
          </p:nvPr>
        </p:nvSpPr>
        <p:spPr/>
        <p:txBody>
          <a:bodyPr>
            <a:normAutofit/>
          </a:bodyPr>
          <a:lstStyle/>
          <a:p>
            <a:r>
              <a:rPr lang="en-US" sz="2600" b="0" dirty="0" smtClean="0"/>
              <a:t>Clients’ goals (long and short term)</a:t>
            </a:r>
          </a:p>
          <a:p>
            <a:r>
              <a:rPr lang="en-US" sz="2600" b="0" dirty="0" smtClean="0"/>
              <a:t>GAL’s position on permanency</a:t>
            </a:r>
          </a:p>
          <a:p>
            <a:r>
              <a:rPr lang="en-US" sz="2600" b="0" dirty="0" smtClean="0"/>
              <a:t>Social Worker’s/Government’s position on permanency </a:t>
            </a:r>
          </a:p>
          <a:p>
            <a:r>
              <a:rPr lang="en-US" sz="2600" b="0" dirty="0" smtClean="0"/>
              <a:t>Parents’ positions on permanency</a:t>
            </a:r>
          </a:p>
          <a:p>
            <a:r>
              <a:rPr lang="en-US" sz="2600" b="0" dirty="0" smtClean="0"/>
              <a:t>Child’s/children’s emotional conditions/needs</a:t>
            </a:r>
          </a:p>
          <a:p>
            <a:r>
              <a:rPr lang="en-US" sz="2600" b="0" dirty="0" smtClean="0"/>
              <a:t>Child’s/children’s  physical conditions/needs</a:t>
            </a:r>
          </a:p>
          <a:p>
            <a:r>
              <a:rPr lang="en-US" sz="2600" b="0" dirty="0" smtClean="0"/>
              <a:t>Child’s/children’s relationships with parents and other family or kin</a:t>
            </a:r>
          </a:p>
          <a:p>
            <a:r>
              <a:rPr lang="en-US" sz="2600" dirty="0" smtClean="0"/>
              <a:t>Other things to consider?</a:t>
            </a:r>
          </a:p>
          <a:p>
            <a:endParaRPr lang="en-US" dirty="0"/>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oAutofit/>
          </a:bodyPr>
          <a:lstStyle/>
          <a:p>
            <a:pPr algn="ctr"/>
            <a:r>
              <a:rPr lang="en-US" b="1" dirty="0" smtClean="0">
                <a:solidFill>
                  <a:schemeClr val="bg1"/>
                </a:solidFill>
              </a:rPr>
              <a:t/>
            </a:r>
            <a:br>
              <a:rPr lang="en-US" b="1" dirty="0" smtClean="0">
                <a:solidFill>
                  <a:schemeClr val="bg1"/>
                </a:solidFill>
              </a:rPr>
            </a:br>
            <a:r>
              <a:rPr lang="en-US" b="1" dirty="0" smtClean="0">
                <a:solidFill>
                  <a:schemeClr val="bg1"/>
                </a:solidFill>
              </a:rPr>
              <a:t>Case Study: Mr. Smith </a:t>
            </a:r>
            <a:br>
              <a:rPr lang="en-US" b="1" dirty="0" smtClean="0">
                <a:solidFill>
                  <a:schemeClr val="bg1"/>
                </a:solidFill>
              </a:rPr>
            </a:br>
            <a:r>
              <a:rPr lang="en-US" sz="3200" b="1" dirty="0">
                <a:solidFill>
                  <a:schemeClr val="bg1"/>
                </a:solidFill>
              </a:rPr>
              <a:t/>
            </a:r>
            <a:br>
              <a:rPr lang="en-US" sz="3200" b="1" dirty="0">
                <a:solidFill>
                  <a:schemeClr val="bg1"/>
                </a:solidFill>
              </a:rPr>
            </a:br>
            <a:endParaRPr lang="en-US" sz="3200" b="1" dirty="0">
              <a:solidFill>
                <a:schemeClr val="bg1"/>
              </a:solidFill>
            </a:endParaRPr>
          </a:p>
        </p:txBody>
      </p:sp>
      <p:sp>
        <p:nvSpPr>
          <p:cNvPr id="3" name="Content Placeholder 2"/>
          <p:cNvSpPr>
            <a:spLocks noGrp="1"/>
          </p:cNvSpPr>
          <p:nvPr>
            <p:ph idx="1"/>
          </p:nvPr>
        </p:nvSpPr>
        <p:spPr/>
        <p:txBody>
          <a:bodyPr>
            <a:normAutofit/>
          </a:bodyPr>
          <a:lstStyle/>
          <a:p>
            <a:pPr algn="just">
              <a:lnSpc>
                <a:spcPts val="1800"/>
              </a:lnSpc>
              <a:spcBef>
                <a:spcPts val="0"/>
              </a:spcBef>
              <a:buNone/>
            </a:pPr>
            <a:r>
              <a:rPr lang="en-US" dirty="0" smtClean="0"/>
              <a:t>	</a:t>
            </a:r>
          </a:p>
          <a:p>
            <a:pPr algn="just">
              <a:lnSpc>
                <a:spcPts val="1800"/>
              </a:lnSpc>
              <a:spcBef>
                <a:spcPts val="0"/>
              </a:spcBef>
              <a:buNone/>
            </a:pPr>
            <a:endParaRPr lang="en-US" dirty="0" smtClean="0"/>
          </a:p>
        </p:txBody>
      </p:sp>
      <p:sp>
        <p:nvSpPr>
          <p:cNvPr id="4" name="TextBox 3"/>
          <p:cNvSpPr txBox="1"/>
          <p:nvPr/>
        </p:nvSpPr>
        <p:spPr>
          <a:xfrm>
            <a:off x="501073" y="1295400"/>
            <a:ext cx="8001000" cy="5016758"/>
          </a:xfrm>
          <a:prstGeom prst="rect">
            <a:avLst/>
          </a:prstGeom>
          <a:noFill/>
        </p:spPr>
        <p:txBody>
          <a:bodyPr wrap="square" rtlCol="0">
            <a:spAutoFit/>
          </a:bodyPr>
          <a:lstStyle/>
          <a:p>
            <a:pPr marL="342900" lvl="0" indent="-342900">
              <a:buFont typeface="Arial" panose="020B0604020202020204" pitchFamily="34" charset="0"/>
              <a:buChar char="•"/>
            </a:pPr>
            <a:r>
              <a:rPr lang="en-US" sz="2000" dirty="0"/>
              <a:t>Mr. Smith is seeking custody of his granddaughter Tina (age 17).  You represent Mr. Smith.  Mr. Smith’s son is the biological father of Tina.  Tina’s father was awarded sole legal and physical custody of Tina through an initial DC custody matter in 2014 after the parents both agreed in Court to this custody arrangement.  </a:t>
            </a:r>
          </a:p>
          <a:p>
            <a:pPr marL="342900" lvl="0" indent="-342900">
              <a:buFont typeface="Arial" panose="020B0604020202020204" pitchFamily="34" charset="0"/>
              <a:buChar char="•"/>
            </a:pPr>
            <a:r>
              <a:rPr lang="en-US" sz="2000" dirty="0"/>
              <a:t>Tina had been living with her mother since birth until her mother kicked Tina out of the home in 2014.  Tina has had limited contact with her mother since 2014.  Tina then began living with her father.   However, they had a history of homelessness and staying with family members for periods of time.  Tina’s father also has a history of threatening behavior towards her.  Two months ago, while Tina was living with her father, they were evicted from their apartment in DC after her father was unable to pay rent.  Tina began living with Mr. Smith right after the eviction and has been living with him in Maryland, full-time.  Tina’s father has not attempted to contact Tina since they were evicted and Tina began living with Mr. </a:t>
            </a:r>
            <a:r>
              <a:rPr lang="en-US" sz="2000" dirty="0" smtClean="0"/>
              <a:t>Smith.</a:t>
            </a:r>
            <a:endParaRPr lang="en-US" sz="2000" dirty="0"/>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oAutofit/>
          </a:bodyPr>
          <a:lstStyle/>
          <a:p>
            <a:pPr algn="ctr"/>
            <a:r>
              <a:rPr lang="en-US" b="1" dirty="0" smtClean="0">
                <a:solidFill>
                  <a:schemeClr val="bg1"/>
                </a:solidFill>
              </a:rPr>
              <a:t/>
            </a:r>
            <a:br>
              <a:rPr lang="en-US" b="1" dirty="0" smtClean="0">
                <a:solidFill>
                  <a:schemeClr val="bg1"/>
                </a:solidFill>
              </a:rPr>
            </a:br>
            <a:r>
              <a:rPr lang="en-US" b="1" dirty="0" smtClean="0">
                <a:solidFill>
                  <a:schemeClr val="bg1"/>
                </a:solidFill>
              </a:rPr>
              <a:t>Case Study: Mr. Smith </a:t>
            </a:r>
            <a:br>
              <a:rPr lang="en-US" b="1" dirty="0" smtClean="0">
                <a:solidFill>
                  <a:schemeClr val="bg1"/>
                </a:solidFill>
              </a:rPr>
            </a:br>
            <a:r>
              <a:rPr lang="en-US" sz="3200" b="1" dirty="0">
                <a:solidFill>
                  <a:schemeClr val="bg1"/>
                </a:solidFill>
              </a:rPr>
              <a:t/>
            </a:r>
            <a:br>
              <a:rPr lang="en-US" sz="3200" b="1" dirty="0">
                <a:solidFill>
                  <a:schemeClr val="bg1"/>
                </a:solidFill>
              </a:rPr>
            </a:br>
            <a:endParaRPr lang="en-US" sz="3200" b="1" dirty="0">
              <a:solidFill>
                <a:schemeClr val="bg1"/>
              </a:solidFill>
            </a:endParaRPr>
          </a:p>
        </p:txBody>
      </p:sp>
      <p:sp>
        <p:nvSpPr>
          <p:cNvPr id="3" name="Content Placeholder 2"/>
          <p:cNvSpPr>
            <a:spLocks noGrp="1"/>
          </p:cNvSpPr>
          <p:nvPr>
            <p:ph idx="1"/>
          </p:nvPr>
        </p:nvSpPr>
        <p:spPr/>
        <p:txBody>
          <a:bodyPr>
            <a:normAutofit/>
          </a:bodyPr>
          <a:lstStyle/>
          <a:p>
            <a:pPr algn="just">
              <a:lnSpc>
                <a:spcPts val="1800"/>
              </a:lnSpc>
              <a:spcBef>
                <a:spcPts val="0"/>
              </a:spcBef>
              <a:buNone/>
            </a:pPr>
            <a:r>
              <a:rPr lang="en-US" dirty="0" smtClean="0"/>
              <a:t>	</a:t>
            </a:r>
          </a:p>
          <a:p>
            <a:pPr algn="just">
              <a:lnSpc>
                <a:spcPts val="1800"/>
              </a:lnSpc>
              <a:spcBef>
                <a:spcPts val="0"/>
              </a:spcBef>
              <a:buNone/>
            </a:pPr>
            <a:endParaRPr lang="en-US" dirty="0" smtClean="0"/>
          </a:p>
        </p:txBody>
      </p:sp>
      <p:sp>
        <p:nvSpPr>
          <p:cNvPr id="4" name="TextBox 3"/>
          <p:cNvSpPr txBox="1"/>
          <p:nvPr/>
        </p:nvSpPr>
        <p:spPr>
          <a:xfrm>
            <a:off x="501073" y="1295400"/>
            <a:ext cx="8001000" cy="4401205"/>
          </a:xfrm>
          <a:prstGeom prst="rect">
            <a:avLst/>
          </a:prstGeom>
          <a:noFill/>
        </p:spPr>
        <p:txBody>
          <a:bodyPr wrap="square" rtlCol="0">
            <a:spAutoFit/>
          </a:bodyPr>
          <a:lstStyle/>
          <a:p>
            <a:pPr marL="342900" lvl="0" indent="-342900">
              <a:buFont typeface="Arial" panose="020B0604020202020204" pitchFamily="34" charset="0"/>
              <a:buChar char="•"/>
            </a:pPr>
            <a:r>
              <a:rPr lang="en-US" sz="2000" dirty="0"/>
              <a:t>Three weeks after Tina began living with Mr. Smith, Mr. Smith filed motions to intervene in the custody matter and modify custody.  Although Mr. Smith filed those motions without representation, you have now been retained to represent Mr. Smith in his request for custody of Tina.  Tina has emphasized that she wants to live with Mr. Smith and for him to have custody of her given her strained relationship with her parents. Tina’s parents have indicated that they do not consent </a:t>
            </a:r>
            <a:r>
              <a:rPr lang="en-US" sz="2000"/>
              <a:t>to </a:t>
            </a:r>
            <a:r>
              <a:rPr lang="en-US" sz="2000" smtClean="0"/>
              <a:t>Mr. </a:t>
            </a:r>
            <a:r>
              <a:rPr lang="en-US" sz="2000" dirty="0"/>
              <a:t>Smith entering the case and/or modifying custody</a:t>
            </a:r>
            <a:r>
              <a:rPr lang="en-US" sz="2000" dirty="0" smtClean="0"/>
              <a:t>.</a:t>
            </a:r>
          </a:p>
          <a:p>
            <a:pPr marL="342900" lvl="0" indent="-342900">
              <a:buFont typeface="Arial" panose="020B0604020202020204" pitchFamily="34" charset="0"/>
              <a:buChar char="•"/>
            </a:pPr>
            <a:endParaRPr lang="en-US" sz="2000" dirty="0"/>
          </a:p>
          <a:p>
            <a:pPr marL="342900" lvl="0" indent="-342900">
              <a:buFont typeface="Arial" panose="020B0604020202020204" pitchFamily="34" charset="0"/>
              <a:buChar char="•"/>
            </a:pPr>
            <a:r>
              <a:rPr lang="en-US" sz="2000" dirty="0"/>
              <a:t>Does the DC Superior Court have jurisdiction to address Mr. Smith’s motion to intervene and modify custody</a:t>
            </a:r>
            <a:r>
              <a:rPr lang="en-US" sz="2000" dirty="0" smtClean="0"/>
              <a:t>?</a:t>
            </a:r>
          </a:p>
          <a:p>
            <a:pPr marL="342900" lvl="0" indent="-342900">
              <a:buFont typeface="Arial" panose="020B0604020202020204" pitchFamily="34" charset="0"/>
              <a:buChar char="•"/>
            </a:pPr>
            <a:endParaRPr lang="en-US" sz="2000" dirty="0"/>
          </a:p>
          <a:p>
            <a:pPr marL="342900" lvl="0" indent="-342900">
              <a:buFont typeface="Arial" panose="020B0604020202020204" pitchFamily="34" charset="0"/>
              <a:buChar char="•"/>
            </a:pPr>
            <a:r>
              <a:rPr lang="en-US" sz="2000" dirty="0"/>
              <a:t>What arguments would you make as Mr. Smith’s counsel to the Court that he has standing to file to intervene and modify custody?</a:t>
            </a:r>
          </a:p>
        </p:txBody>
      </p:sp>
    </p:spTree>
    <p:extLst>
      <p:ext uri="{BB962C8B-B14F-4D97-AF65-F5344CB8AC3E}">
        <p14:creationId xmlns:p14="http://schemas.microsoft.com/office/powerpoint/2010/main" val="1342701871"/>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191"/>
            <a:ext cx="8229600" cy="1143000"/>
          </a:xfrm>
        </p:spPr>
        <p:txBody>
          <a:bodyPr>
            <a:normAutofit/>
          </a:bodyPr>
          <a:lstStyle/>
          <a:p>
            <a:pPr algn="ctr"/>
            <a:r>
              <a:rPr lang="en-US" sz="3600" b="1" dirty="0" smtClean="0">
                <a:solidFill>
                  <a:schemeClr val="bg1"/>
                </a:solidFill>
              </a:rPr>
              <a:t>Jurisdiction: Some Things to Consider </a:t>
            </a:r>
            <a:endParaRPr lang="en-US" sz="3600" b="1" dirty="0">
              <a:solidFill>
                <a:schemeClr val="bg1"/>
              </a:solidFill>
            </a:endParaRPr>
          </a:p>
        </p:txBody>
      </p:sp>
      <p:sp>
        <p:nvSpPr>
          <p:cNvPr id="3" name="Content Placeholder 2"/>
          <p:cNvSpPr>
            <a:spLocks noGrp="1"/>
          </p:cNvSpPr>
          <p:nvPr>
            <p:ph idx="1"/>
          </p:nvPr>
        </p:nvSpPr>
        <p:spPr/>
        <p:txBody>
          <a:bodyPr>
            <a:normAutofit/>
          </a:bodyPr>
          <a:lstStyle/>
          <a:p>
            <a:r>
              <a:rPr lang="en-US" b="0" dirty="0" smtClean="0"/>
              <a:t>Parents’ residences</a:t>
            </a:r>
          </a:p>
          <a:p>
            <a:r>
              <a:rPr lang="en-US" b="0" dirty="0" smtClean="0"/>
              <a:t>Child’s residence</a:t>
            </a:r>
          </a:p>
          <a:p>
            <a:r>
              <a:rPr lang="en-US" b="0" dirty="0" smtClean="0"/>
              <a:t>Third party’s residence</a:t>
            </a:r>
          </a:p>
          <a:p>
            <a:r>
              <a:rPr lang="en-US" b="0" dirty="0" smtClean="0"/>
              <a:t>Any previous custody determinations</a:t>
            </a:r>
          </a:p>
          <a:p>
            <a:endParaRPr lang="en-US" dirty="0" smtClean="0"/>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pPr algn="ctr"/>
            <a:r>
              <a:rPr lang="en-US" sz="3600" b="1" dirty="0" smtClean="0">
                <a:solidFill>
                  <a:schemeClr val="bg1"/>
                </a:solidFill>
              </a:rPr>
              <a:t>Standing: Some Things to Consider </a:t>
            </a:r>
            <a:endParaRPr lang="en-US" sz="3600" b="1" dirty="0">
              <a:solidFill>
                <a:schemeClr val="bg1"/>
              </a:solidFill>
            </a:endParaRPr>
          </a:p>
        </p:txBody>
      </p:sp>
      <p:sp>
        <p:nvSpPr>
          <p:cNvPr id="3" name="Content Placeholder 2"/>
          <p:cNvSpPr>
            <a:spLocks noGrp="1"/>
          </p:cNvSpPr>
          <p:nvPr>
            <p:ph idx="1"/>
          </p:nvPr>
        </p:nvSpPr>
        <p:spPr/>
        <p:txBody>
          <a:bodyPr>
            <a:normAutofit/>
          </a:bodyPr>
          <a:lstStyle/>
          <a:p>
            <a:r>
              <a:rPr lang="en-US" b="0" dirty="0" smtClean="0"/>
              <a:t>Length of time that the child has lived with the third party</a:t>
            </a:r>
          </a:p>
          <a:p>
            <a:r>
              <a:rPr lang="en-US" b="0" dirty="0" smtClean="0"/>
              <a:t>Position of the parent(s)</a:t>
            </a:r>
          </a:p>
          <a:p>
            <a:r>
              <a:rPr lang="en-US" b="0" dirty="0"/>
              <a:t>Child’s/children’s emotional conditions/needs</a:t>
            </a:r>
          </a:p>
          <a:p>
            <a:r>
              <a:rPr lang="en-US" b="0" dirty="0"/>
              <a:t>Child’s/children’s  physical conditions/needs</a:t>
            </a:r>
          </a:p>
          <a:p>
            <a:r>
              <a:rPr lang="en-US" b="0" dirty="0"/>
              <a:t>Child’s/children’s relationships with parents and other family or kin</a:t>
            </a:r>
          </a:p>
          <a:p>
            <a:endParaRPr lang="en-US" dirty="0" smtClean="0"/>
          </a:p>
        </p:txBody>
      </p:sp>
    </p:spTree>
    <p:extLst>
      <p:ext uri="{BB962C8B-B14F-4D97-AF65-F5344CB8AC3E}">
        <p14:creationId xmlns:p14="http://schemas.microsoft.com/office/powerpoint/2010/main" val="7521779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22" name="Group 6"/>
          <p:cNvGrpSpPr>
            <a:grpSpLocks noChangeAspect="1"/>
          </p:cNvGrpSpPr>
          <p:nvPr/>
        </p:nvGrpSpPr>
        <p:grpSpPr bwMode="auto">
          <a:xfrm>
            <a:off x="0" y="0"/>
            <a:ext cx="9144000" cy="6858000"/>
            <a:chOff x="0" y="0"/>
            <a:chExt cx="9144000" cy="6858000"/>
          </a:xfrm>
        </p:grpSpPr>
        <p:pic>
          <p:nvPicPr>
            <p:cNvPr id="30723" name="Picture 3" descr="blues background.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4" descr="ChildrensLawCenter_Tagline_Color_MSOffice.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00" y="381000"/>
              <a:ext cx="5315723" cy="1411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TextBox 5"/>
            <p:cNvSpPr txBox="1">
              <a:spLocks noChangeArrowheads="1"/>
            </p:cNvSpPr>
            <p:nvPr/>
          </p:nvSpPr>
          <p:spPr bwMode="auto">
            <a:xfrm>
              <a:off x="304800" y="2362200"/>
              <a:ext cx="8458200"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2000" dirty="0" smtClean="0">
                  <a:solidFill>
                    <a:schemeClr val="bg1"/>
                  </a:solidFill>
                </a:rPr>
                <a:t>Children’s Law Center fights so every child in DC can grow up with a loving family, good health and a quality education. Judges, pediatricians and families turn to us to be the voice for children who are abused or neglected, who aren’t learning in school, or who have health problems that can’t be solved by medicine alone. With 100 staff and hundreds of pro bono lawyers, we reach 1 out of every 8 children in DC’s poorest neighborhoods – more than 5,000 children and families each year. And, we multiply this impact by advocating for city-wide solutions that benefit all children.</a:t>
              </a:r>
            </a:p>
            <a:p>
              <a:pPr algn="ctr" eaLnBrk="1" hangingPunct="1">
                <a:spcBef>
                  <a:spcPct val="0"/>
                </a:spcBef>
                <a:buFontTx/>
                <a:buNone/>
              </a:pPr>
              <a:endParaRPr lang="en-US" altLang="en-US" sz="2000" dirty="0">
                <a:solidFill>
                  <a:schemeClr val="bg1"/>
                </a:solidFill>
              </a:endParaRPr>
            </a:p>
            <a:p>
              <a:pPr algn="ctr" eaLnBrk="1" hangingPunct="1">
                <a:spcBef>
                  <a:spcPct val="0"/>
                </a:spcBef>
                <a:buFontTx/>
                <a:buNone/>
              </a:pPr>
              <a:r>
                <a:rPr lang="en-US" altLang="en-US" sz="2000" dirty="0">
                  <a:solidFill>
                    <a:schemeClr val="bg1"/>
                  </a:solidFill>
                </a:rPr>
                <a:t>Visit www.childrenslawcenter.org to learn more.</a:t>
              </a:r>
            </a:p>
          </p:txBody>
        </p:sp>
      </p:grpSp>
    </p:spTree>
    <p:extLst>
      <p:ext uri="{BB962C8B-B14F-4D97-AF65-F5344CB8AC3E}">
        <p14:creationId xmlns:p14="http://schemas.microsoft.com/office/powerpoint/2010/main" val="2192621539"/>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mn-lt"/>
              </a:rPr>
              <a:t>Presenting Evidence</a:t>
            </a:r>
            <a:endParaRPr lang="en-US" dirty="0">
              <a:latin typeface="+mn-lt"/>
            </a:endParaRPr>
          </a:p>
        </p:txBody>
      </p:sp>
      <p:sp>
        <p:nvSpPr>
          <p:cNvPr id="4" name="TextBox 6"/>
          <p:cNvSpPr txBox="1">
            <a:spLocks noChangeArrowheads="1"/>
          </p:cNvSpPr>
          <p:nvPr/>
        </p:nvSpPr>
        <p:spPr bwMode="auto">
          <a:xfrm>
            <a:off x="381000" y="5334000"/>
            <a:ext cx="85344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2000" b="1" dirty="0" smtClean="0">
                <a:solidFill>
                  <a:schemeClr val="bg1"/>
                </a:solidFill>
              </a:rPr>
              <a:t>Marissa Gunn, Senior Supervising Attorney</a:t>
            </a:r>
          </a:p>
          <a:p>
            <a:pPr algn="ctr" eaLnBrk="1" hangingPunct="1">
              <a:spcBef>
                <a:spcPct val="0"/>
              </a:spcBef>
              <a:buFontTx/>
              <a:buNone/>
            </a:pPr>
            <a:r>
              <a:rPr lang="en-US" altLang="en-US" sz="2000" b="1" dirty="0" smtClean="0">
                <a:solidFill>
                  <a:schemeClr val="bg1"/>
                </a:solidFill>
              </a:rPr>
              <a:t>Caregiver Representation Pro Bono Attorney Training </a:t>
            </a:r>
            <a:endParaRPr lang="en-US" altLang="en-US" sz="2000" b="1" dirty="0">
              <a:solidFill>
                <a:schemeClr val="bg1"/>
              </a:solidFill>
            </a:endParaRPr>
          </a:p>
          <a:p>
            <a:pPr algn="ctr" eaLnBrk="1" hangingPunct="1">
              <a:spcBef>
                <a:spcPct val="0"/>
              </a:spcBef>
              <a:buFontTx/>
              <a:buNone/>
            </a:pPr>
            <a:r>
              <a:rPr lang="en-US" altLang="en-US" sz="2000" b="1" dirty="0" smtClean="0">
                <a:solidFill>
                  <a:schemeClr val="bg1"/>
                </a:solidFill>
              </a:rPr>
              <a:t>November 2016</a:t>
            </a:r>
            <a:endParaRPr lang="en-US" altLang="en-US" sz="2000" b="1" dirty="0">
              <a:solidFill>
                <a:schemeClr val="bg1"/>
              </a:solidFill>
            </a:endParaRP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5957"/>
            <a:ext cx="8229600" cy="1143000"/>
          </a:xfrm>
        </p:spPr>
        <p:txBody>
          <a:bodyPr/>
          <a:lstStyle/>
          <a:p>
            <a:pPr algn="ctr"/>
            <a:r>
              <a:rPr lang="en-US" b="1" dirty="0" smtClean="0">
                <a:solidFill>
                  <a:schemeClr val="bg1"/>
                </a:solidFill>
              </a:rPr>
              <a:t>Sources of Authority</a:t>
            </a:r>
            <a:endParaRPr lang="en-US" b="1" dirty="0">
              <a:solidFill>
                <a:schemeClr val="bg1"/>
              </a:solidFill>
            </a:endParaRPr>
          </a:p>
        </p:txBody>
      </p:sp>
      <p:sp>
        <p:nvSpPr>
          <p:cNvPr id="3" name="Content Placeholder 2"/>
          <p:cNvSpPr>
            <a:spLocks noGrp="1"/>
          </p:cNvSpPr>
          <p:nvPr>
            <p:ph idx="1"/>
          </p:nvPr>
        </p:nvSpPr>
        <p:spPr>
          <a:xfrm>
            <a:off x="457200" y="1295400"/>
            <a:ext cx="8229600" cy="5029200"/>
          </a:xfrm>
        </p:spPr>
        <p:txBody>
          <a:bodyPr>
            <a:normAutofit/>
          </a:bodyPr>
          <a:lstStyle/>
          <a:p>
            <a:pPr>
              <a:defRPr/>
            </a:pPr>
            <a:r>
              <a:rPr lang="en-US" sz="3600" dirty="0" smtClean="0"/>
              <a:t>Law of evidence in DC largely based on case law</a:t>
            </a:r>
          </a:p>
          <a:p>
            <a:pPr>
              <a:defRPr/>
            </a:pPr>
            <a:endParaRPr lang="en-US" sz="3600" dirty="0" smtClean="0"/>
          </a:p>
          <a:p>
            <a:pPr lvl="1">
              <a:defRPr/>
            </a:pPr>
            <a:r>
              <a:rPr lang="en-US" sz="2400" dirty="0"/>
              <a:t>D.C. Court of </a:t>
            </a:r>
            <a:r>
              <a:rPr lang="en-US" sz="2400" dirty="0" smtClean="0"/>
              <a:t>Appeals and City Council have adopted individual rules of evidence through case law or legislation  </a:t>
            </a:r>
            <a:endParaRPr lang="en-US" sz="2400" dirty="0"/>
          </a:p>
          <a:p>
            <a:pPr marL="457200" lvl="1" indent="0">
              <a:buNone/>
              <a:defRPr/>
            </a:pPr>
            <a:endParaRPr lang="en-US" sz="2400" dirty="0"/>
          </a:p>
          <a:p>
            <a:pPr lvl="1">
              <a:defRPr/>
            </a:pPr>
            <a:r>
              <a:rPr lang="en-US" sz="2400" dirty="0" smtClean="0"/>
              <a:t>Case law and statues largely mirror the Federal Rules of Evidence</a:t>
            </a:r>
          </a:p>
          <a:p>
            <a:pPr lvl="1">
              <a:defRPr/>
            </a:pPr>
            <a:endParaRPr lang="en-US" dirty="0"/>
          </a:p>
          <a:p>
            <a:pPr lvl="1">
              <a:defRPr/>
            </a:pPr>
            <a:endParaRPr lang="en-US" sz="3400" dirty="0"/>
          </a:p>
          <a:p>
            <a:pPr>
              <a:buNone/>
              <a:defRPr/>
            </a:pPr>
            <a:endParaRPr lang="en-US" sz="3600" b="1" dirty="0" smtClean="0">
              <a:solidFill>
                <a:srgbClr val="0079C1"/>
              </a:solidFill>
            </a:endParaRPr>
          </a:p>
          <a:p>
            <a:endParaRPr lang="en-US" dirty="0"/>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13"/>
            <a:ext cx="8229600" cy="1143000"/>
          </a:xfrm>
        </p:spPr>
        <p:txBody>
          <a:bodyPr/>
          <a:lstStyle/>
          <a:p>
            <a:pPr algn="ctr"/>
            <a:r>
              <a:rPr lang="en-US" b="1" dirty="0">
                <a:solidFill>
                  <a:schemeClr val="bg1"/>
                </a:solidFill>
              </a:rPr>
              <a:t>Sources of Authority</a:t>
            </a:r>
          </a:p>
        </p:txBody>
      </p:sp>
      <p:sp>
        <p:nvSpPr>
          <p:cNvPr id="3" name="Content Placeholder 2"/>
          <p:cNvSpPr>
            <a:spLocks noGrp="1"/>
          </p:cNvSpPr>
          <p:nvPr>
            <p:ph idx="1"/>
          </p:nvPr>
        </p:nvSpPr>
        <p:spPr>
          <a:xfrm>
            <a:off x="457200" y="1600200"/>
            <a:ext cx="8229600" cy="5029200"/>
          </a:xfrm>
        </p:spPr>
        <p:txBody>
          <a:bodyPr>
            <a:normAutofit fontScale="85000" lnSpcReduction="20000"/>
          </a:bodyPr>
          <a:lstStyle/>
          <a:p>
            <a:pPr>
              <a:lnSpc>
                <a:spcPct val="120000"/>
              </a:lnSpc>
              <a:defRPr/>
            </a:pPr>
            <a:r>
              <a:rPr lang="en-US" dirty="0" smtClean="0"/>
              <a:t>SCR-Neglect Rule 19: </a:t>
            </a:r>
            <a:r>
              <a:rPr lang="en-US" dirty="0"/>
              <a:t>“The law of evidence governing civil proceedings in the Superior Court shall apply.” </a:t>
            </a:r>
          </a:p>
          <a:p>
            <a:pPr>
              <a:lnSpc>
                <a:spcPct val="120000"/>
              </a:lnSpc>
              <a:buNone/>
              <a:defRPr/>
            </a:pPr>
            <a:endParaRPr lang="en-US" dirty="0"/>
          </a:p>
          <a:p>
            <a:pPr>
              <a:lnSpc>
                <a:spcPct val="120000"/>
              </a:lnSpc>
              <a:defRPr/>
            </a:pPr>
            <a:r>
              <a:rPr lang="en-US" dirty="0" smtClean="0"/>
              <a:t>SCR-Adoption Rule </a:t>
            </a:r>
            <a:r>
              <a:rPr lang="en-US" dirty="0"/>
              <a:t>43 allows evidence that is competent, material, and relevant; </a:t>
            </a:r>
            <a:r>
              <a:rPr lang="en-US" dirty="0" smtClean="0"/>
              <a:t>generally, </a:t>
            </a:r>
            <a:r>
              <a:rPr lang="en-US" dirty="0"/>
              <a:t>in </a:t>
            </a:r>
            <a:r>
              <a:rPr lang="en-US" dirty="0" smtClean="0"/>
              <a:t>person testimony </a:t>
            </a:r>
            <a:r>
              <a:rPr lang="en-US" dirty="0"/>
              <a:t>of </a:t>
            </a:r>
            <a:r>
              <a:rPr lang="en-US" dirty="0" smtClean="0"/>
              <a:t>witnesses</a:t>
            </a:r>
          </a:p>
          <a:p>
            <a:pPr>
              <a:lnSpc>
                <a:spcPct val="120000"/>
              </a:lnSpc>
              <a:defRPr/>
            </a:pPr>
            <a:endParaRPr lang="en-US" dirty="0"/>
          </a:p>
          <a:p>
            <a:pPr>
              <a:lnSpc>
                <a:spcPct val="120000"/>
              </a:lnSpc>
              <a:defRPr/>
            </a:pPr>
            <a:r>
              <a:rPr lang="en-US" dirty="0" smtClean="0"/>
              <a:t>SCR-Dom. Rel. Rule </a:t>
            </a:r>
            <a:r>
              <a:rPr lang="en-US" dirty="0"/>
              <a:t>43: “all evidence shall be admitted which is admissible under applicable statutes, or under the rules of evidence applied in D.C….[T]he statute or rule which favors the reception of evidence governs…”</a:t>
            </a:r>
          </a:p>
          <a:p>
            <a:endParaRPr lang="en-US" dirty="0"/>
          </a:p>
        </p:txBody>
      </p:sp>
    </p:spTree>
    <p:extLst>
      <p:ext uri="{BB962C8B-B14F-4D97-AF65-F5344CB8AC3E}">
        <p14:creationId xmlns:p14="http://schemas.microsoft.com/office/powerpoint/2010/main" val="2376531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lues header.jpg"/>
          <p:cNvPicPr>
            <a:picLocks noChangeAspect="1"/>
          </p:cNvPicPr>
          <p:nvPr/>
        </p:nvPicPr>
        <p:blipFill>
          <a:blip r:embed="rId3" cstate="print"/>
          <a:stretch>
            <a:fillRect/>
          </a:stretch>
        </p:blipFill>
        <p:spPr>
          <a:xfrm>
            <a:off x="0" y="0"/>
            <a:ext cx="9144000" cy="1219200"/>
          </a:xfrm>
          <a:prstGeom prst="rect">
            <a:avLst/>
          </a:prstGeom>
        </p:spPr>
      </p:pic>
      <p:sp>
        <p:nvSpPr>
          <p:cNvPr id="5" name="Title 1"/>
          <p:cNvSpPr txBox="1">
            <a:spLocks/>
          </p:cNvSpPr>
          <p:nvPr/>
        </p:nvSpPr>
        <p:spPr>
          <a:xfrm>
            <a:off x="304800" y="228600"/>
            <a:ext cx="8534400" cy="765175"/>
          </a:xfrm>
          <a:prstGeom prst="rect">
            <a:avLst/>
          </a:prstGeom>
        </p:spPr>
        <p:txBody>
          <a:bodyPr vert="horz" lIns="91440" tIns="45720" rIns="91440" bIns="45720" rtlCol="0" anchor="ctr">
            <a:normAutofit fontScale="77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bg1"/>
                </a:solidFill>
                <a:effectLst/>
                <a:uLnTx/>
                <a:uFillTx/>
                <a:latin typeface="+mj-lt"/>
                <a:ea typeface="+mj-ea"/>
                <a:cs typeface="+mj-cs"/>
              </a:rPr>
              <a:t>Child Abuse and Neglect Investigations: Outcomes</a:t>
            </a:r>
            <a:endParaRPr kumimoji="0" lang="en-US" sz="4000" b="1" i="0" u="none" strike="noStrike" kern="1200" cap="none" spc="0" normalizeH="0" baseline="0" noProof="0" dirty="0">
              <a:ln>
                <a:noFill/>
              </a:ln>
              <a:solidFill>
                <a:schemeClr val="bg1"/>
              </a:solidFill>
              <a:effectLst/>
              <a:uLnTx/>
              <a:uFillTx/>
              <a:latin typeface="+mj-lt"/>
              <a:ea typeface="+mj-ea"/>
              <a:cs typeface="+mj-cs"/>
            </a:endParaRPr>
          </a:p>
        </p:txBody>
      </p:sp>
      <p:sp>
        <p:nvSpPr>
          <p:cNvPr id="6" name="Subtitle 2"/>
          <p:cNvSpPr txBox="1">
            <a:spLocks/>
          </p:cNvSpPr>
          <p:nvPr/>
        </p:nvSpPr>
        <p:spPr>
          <a:xfrm>
            <a:off x="381000" y="1219200"/>
            <a:ext cx="8458200" cy="5638800"/>
          </a:xfrm>
          <a:prstGeom prst="rect">
            <a:avLst/>
          </a:prstGeom>
        </p:spPr>
        <p:txBody>
          <a:bodyPr vert="horz" lIns="91440" tIns="45720" rIns="91440" bIns="45720" rtlCol="0">
            <a:normAutofit/>
          </a:bodyPr>
          <a:lstStyle/>
          <a:p>
            <a:pPr marL="971550" lvl="1" indent="-514350">
              <a:lnSpc>
                <a:spcPct val="120000"/>
              </a:lnSpc>
              <a:spcBef>
                <a:spcPct val="20000"/>
              </a:spcBef>
              <a:buFont typeface="+mj-lt"/>
              <a:buAutoNum type="arabicPeriod"/>
              <a:defRPr/>
            </a:pPr>
            <a:endParaRPr lang="en-US" sz="2800" b="1" dirty="0" smtClean="0">
              <a:solidFill>
                <a:srgbClr val="0079C1"/>
              </a:solidFill>
            </a:endParaRPr>
          </a:p>
          <a:p>
            <a:pPr marL="971550" lvl="1" indent="-514350">
              <a:lnSpc>
                <a:spcPct val="120000"/>
              </a:lnSpc>
              <a:spcBef>
                <a:spcPct val="20000"/>
              </a:spcBef>
              <a:buFont typeface="+mj-lt"/>
              <a:buAutoNum type="arabicPeriod"/>
              <a:defRPr/>
            </a:pPr>
            <a:r>
              <a:rPr lang="en-US" sz="2800" b="1" dirty="0" smtClean="0">
                <a:solidFill>
                  <a:srgbClr val="0079C1"/>
                </a:solidFill>
              </a:rPr>
              <a:t>Unfounded</a:t>
            </a:r>
          </a:p>
          <a:p>
            <a:pPr marL="971550" lvl="1" indent="-514350">
              <a:lnSpc>
                <a:spcPct val="120000"/>
              </a:lnSpc>
              <a:spcBef>
                <a:spcPct val="20000"/>
              </a:spcBef>
              <a:buFont typeface="+mj-lt"/>
              <a:buAutoNum type="arabicPeriod"/>
              <a:defRPr/>
            </a:pPr>
            <a:r>
              <a:rPr lang="en-US" sz="2800" b="1" dirty="0" smtClean="0">
                <a:solidFill>
                  <a:srgbClr val="0079C1"/>
                </a:solidFill>
              </a:rPr>
              <a:t>Inconclusive</a:t>
            </a:r>
            <a:endParaRPr lang="en-US" sz="2800" b="1" dirty="0">
              <a:solidFill>
                <a:srgbClr val="0079C1"/>
              </a:solidFill>
            </a:endParaRPr>
          </a:p>
          <a:p>
            <a:pPr marL="971550" lvl="1" indent="-514350">
              <a:lnSpc>
                <a:spcPct val="120000"/>
              </a:lnSpc>
              <a:spcBef>
                <a:spcPct val="20000"/>
              </a:spcBef>
              <a:buFont typeface="+mj-lt"/>
              <a:buAutoNum type="arabicPeriod"/>
              <a:defRPr/>
            </a:pPr>
            <a:r>
              <a:rPr lang="en-US" sz="2800" b="1" dirty="0" smtClean="0">
                <a:solidFill>
                  <a:srgbClr val="0079C1"/>
                </a:solidFill>
              </a:rPr>
              <a:t>Substantiated</a:t>
            </a:r>
          </a:p>
          <a:p>
            <a:pPr marL="1714500" lvl="3" indent="-342900">
              <a:lnSpc>
                <a:spcPct val="120000"/>
              </a:lnSpc>
              <a:spcBef>
                <a:spcPct val="20000"/>
              </a:spcBef>
              <a:buFont typeface="Arial" panose="020B0604020202020204" pitchFamily="34" charset="0"/>
              <a:buChar char="•"/>
              <a:defRPr/>
            </a:pPr>
            <a:r>
              <a:rPr lang="en-US" sz="2400" dirty="0" smtClean="0"/>
              <a:t>Child Protection Register</a:t>
            </a:r>
          </a:p>
          <a:p>
            <a:pPr marL="1714500" lvl="3" indent="-342900">
              <a:lnSpc>
                <a:spcPct val="120000"/>
              </a:lnSpc>
              <a:spcBef>
                <a:spcPct val="20000"/>
              </a:spcBef>
              <a:buFont typeface="Arial" panose="020B0604020202020204" pitchFamily="34" charset="0"/>
              <a:buChar char="•"/>
              <a:defRPr/>
            </a:pPr>
            <a:r>
              <a:rPr lang="en-US" sz="2400" dirty="0" smtClean="0"/>
              <a:t>Removal?</a:t>
            </a:r>
          </a:p>
          <a:p>
            <a:pPr marL="1714500" lvl="3" indent="-342900">
              <a:lnSpc>
                <a:spcPct val="120000"/>
              </a:lnSpc>
              <a:spcBef>
                <a:spcPct val="20000"/>
              </a:spcBef>
              <a:buFont typeface="Arial" panose="020B0604020202020204" pitchFamily="34" charset="0"/>
              <a:buChar char="•"/>
              <a:defRPr/>
            </a:pPr>
            <a:r>
              <a:rPr lang="en-US" sz="2400" dirty="0" smtClean="0"/>
              <a:t>Safety planning vs. “community case” vs. neglect case</a:t>
            </a:r>
          </a:p>
          <a:p>
            <a:pPr lvl="3">
              <a:lnSpc>
                <a:spcPct val="120000"/>
              </a:lnSpc>
              <a:spcBef>
                <a:spcPct val="20000"/>
              </a:spcBef>
              <a:defRPr/>
            </a:pPr>
            <a:endParaRPr lang="en-US" sz="2000" dirty="0" smtClean="0"/>
          </a:p>
          <a:p>
            <a:pPr marL="1257300" lvl="2" indent="-342900">
              <a:lnSpc>
                <a:spcPct val="120000"/>
              </a:lnSpc>
              <a:spcBef>
                <a:spcPct val="20000"/>
              </a:spcBef>
              <a:buFont typeface="Arial" panose="020B0604020202020204" pitchFamily="34" charset="0"/>
              <a:buChar char="•"/>
              <a:defRPr/>
            </a:pPr>
            <a:endParaRPr lang="en-US" sz="2000" dirty="0"/>
          </a:p>
          <a:p>
            <a:pPr lvl="1">
              <a:lnSpc>
                <a:spcPct val="120000"/>
              </a:lnSpc>
              <a:spcBef>
                <a:spcPct val="20000"/>
              </a:spcBef>
              <a:defRPr/>
            </a:pPr>
            <a:endParaRPr lang="en-US" sz="2000" dirty="0" smtClean="0">
              <a:solidFill>
                <a:srgbClr val="0079C1"/>
              </a:solidFill>
            </a:endParaRPr>
          </a:p>
          <a:p>
            <a:pPr lvl="0">
              <a:lnSpc>
                <a:spcPct val="120000"/>
              </a:lnSpc>
              <a:spcBef>
                <a:spcPct val="20000"/>
              </a:spcBef>
              <a:defRPr/>
            </a:pPr>
            <a:endParaRPr lang="en-US" sz="2400" b="1" dirty="0" smtClean="0">
              <a:solidFill>
                <a:srgbClr val="0079C1"/>
              </a:solidFill>
            </a:endParaRPr>
          </a:p>
          <a:p>
            <a:pPr lvl="1">
              <a:lnSpc>
                <a:spcPct val="120000"/>
              </a:lnSpc>
              <a:spcBef>
                <a:spcPct val="20000"/>
              </a:spcBef>
              <a:defRPr/>
            </a:pPr>
            <a:endParaRPr lang="en-US" sz="2100" b="1" dirty="0" smtClean="0">
              <a:solidFill>
                <a:srgbClr val="0079C1"/>
              </a:solidFill>
            </a:endParaRPr>
          </a:p>
          <a:p>
            <a:pPr marL="744538" lvl="1" indent="-287338">
              <a:lnSpc>
                <a:spcPct val="120000"/>
              </a:lnSpc>
              <a:spcBef>
                <a:spcPct val="20000"/>
              </a:spcBef>
              <a:buFont typeface="Arial" pitchFamily="34" charset="0"/>
              <a:buChar char="•"/>
              <a:defRPr/>
            </a:pPr>
            <a:endParaRPr lang="en-US" sz="2100" b="1" dirty="0" smtClean="0">
              <a:solidFill>
                <a:srgbClr val="0079C1"/>
              </a:solidFill>
            </a:endParaRPr>
          </a:p>
        </p:txBody>
      </p:sp>
    </p:spTree>
    <p:extLst>
      <p:ext uri="{BB962C8B-B14F-4D97-AF65-F5344CB8AC3E}">
        <p14:creationId xmlns:p14="http://schemas.microsoft.com/office/powerpoint/2010/main" val="2762390524"/>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219200"/>
          </a:xfrm>
        </p:spPr>
        <p:txBody>
          <a:bodyPr>
            <a:noAutofit/>
          </a:bodyPr>
          <a:lstStyle/>
          <a:p>
            <a:pPr algn="ctr">
              <a:spcAft>
                <a:spcPts val="0"/>
              </a:spcAft>
            </a:pPr>
            <a:r>
              <a:rPr lang="en-US" sz="3200" b="1" dirty="0" smtClean="0">
                <a:solidFill>
                  <a:schemeClr val="bg1"/>
                </a:solidFill>
              </a:rPr>
              <a:t>Movant/Petitioner Bears Burden of Proof</a:t>
            </a:r>
            <a:r>
              <a:rPr lang="en-US" sz="4000" b="1" dirty="0" smtClean="0">
                <a:solidFill>
                  <a:schemeClr val="bg1"/>
                </a:solidFill>
                <a:latin typeface="Times New Roman" pitchFamily="18" charset="0"/>
              </a:rPr>
              <a:t>	</a:t>
            </a:r>
            <a:endParaRPr lang="en-US" sz="4000" b="1" dirty="0">
              <a:solidFill>
                <a:schemeClr val="bg1"/>
              </a:solidFill>
            </a:endParaRPr>
          </a:p>
        </p:txBody>
      </p:sp>
      <p:sp>
        <p:nvSpPr>
          <p:cNvPr id="3" name="Content Placeholder 2"/>
          <p:cNvSpPr>
            <a:spLocks noGrp="1"/>
          </p:cNvSpPr>
          <p:nvPr>
            <p:ph idx="1"/>
          </p:nvPr>
        </p:nvSpPr>
        <p:spPr>
          <a:xfrm>
            <a:off x="457200" y="1295400"/>
            <a:ext cx="8229600" cy="5334000"/>
          </a:xfrm>
        </p:spPr>
        <p:txBody>
          <a:bodyPr>
            <a:normAutofit fontScale="77500" lnSpcReduction="20000"/>
          </a:bodyPr>
          <a:lstStyle/>
          <a:p>
            <a:pPr>
              <a:lnSpc>
                <a:spcPct val="110000"/>
              </a:lnSpc>
              <a:defRPr/>
            </a:pPr>
            <a:r>
              <a:rPr lang="en-US" sz="3000" b="1" dirty="0" smtClean="0"/>
              <a:t>Adoption </a:t>
            </a:r>
          </a:p>
          <a:p>
            <a:pPr lvl="1">
              <a:lnSpc>
                <a:spcPct val="110000"/>
              </a:lnSpc>
              <a:defRPr/>
            </a:pPr>
            <a:r>
              <a:rPr lang="en-US" sz="2600" dirty="0" smtClean="0"/>
              <a:t>Petitioner  by Clear and Convincing Evidence/BI</a:t>
            </a:r>
          </a:p>
          <a:p>
            <a:pPr lvl="2">
              <a:lnSpc>
                <a:spcPct val="110000"/>
              </a:lnSpc>
              <a:defRPr/>
            </a:pPr>
            <a:r>
              <a:rPr lang="en-US" sz="1900" i="1" dirty="0" err="1"/>
              <a:t>Santosky</a:t>
            </a:r>
            <a:r>
              <a:rPr lang="en-US" sz="1900" i="1" dirty="0"/>
              <a:t> v. Kramer</a:t>
            </a:r>
            <a:r>
              <a:rPr lang="en-US" sz="1900" dirty="0"/>
              <a:t>, 455 U.S. 745 (1982) (due process requires clear and convincing evidence in a parental rights termination-type proceeding); </a:t>
            </a:r>
            <a:r>
              <a:rPr lang="en-US" sz="1900" i="1" dirty="0"/>
              <a:t>In re J.S.R.</a:t>
            </a:r>
            <a:r>
              <a:rPr lang="en-US" sz="1900" dirty="0"/>
              <a:t>, 374 A.2d 860 (D.C. 1977).</a:t>
            </a:r>
          </a:p>
          <a:p>
            <a:pPr marL="914400" lvl="2" indent="0">
              <a:lnSpc>
                <a:spcPct val="110000"/>
              </a:lnSpc>
              <a:buNone/>
              <a:defRPr/>
            </a:pPr>
            <a:endParaRPr lang="en-US" dirty="0" smtClean="0"/>
          </a:p>
          <a:p>
            <a:pPr>
              <a:lnSpc>
                <a:spcPct val="110000"/>
              </a:lnSpc>
              <a:defRPr/>
            </a:pPr>
            <a:r>
              <a:rPr lang="en-US" sz="3000" dirty="0" smtClean="0"/>
              <a:t>Guardianship</a:t>
            </a:r>
          </a:p>
          <a:p>
            <a:pPr lvl="1">
              <a:lnSpc>
                <a:spcPct val="110000"/>
              </a:lnSpc>
              <a:defRPr/>
            </a:pPr>
            <a:r>
              <a:rPr lang="en-US" sz="2600" dirty="0" smtClean="0"/>
              <a:t>Movant by Preponderance of the Evidence/BI</a:t>
            </a:r>
          </a:p>
          <a:p>
            <a:pPr lvl="2">
              <a:lnSpc>
                <a:spcPct val="110000"/>
              </a:lnSpc>
              <a:defRPr/>
            </a:pPr>
            <a:r>
              <a:rPr lang="en-US" sz="1900" i="1" dirty="0"/>
              <a:t>In re A.G.</a:t>
            </a:r>
            <a:r>
              <a:rPr lang="en-US" sz="1900" dirty="0"/>
              <a:t>, 900 A.2d 677 (D.C. 2006) </a:t>
            </a:r>
            <a:r>
              <a:rPr lang="en-US" sz="1900" dirty="0" smtClean="0"/>
              <a:t>(POE standard </a:t>
            </a:r>
            <a:r>
              <a:rPr lang="en-US" sz="1900" dirty="0"/>
              <a:t>applies in proceedings that do not involve absolute termination of parental rights</a:t>
            </a:r>
            <a:r>
              <a:rPr lang="en-US" sz="1900" dirty="0" smtClean="0"/>
              <a:t>); D.C. Code § 16-2388(f</a:t>
            </a:r>
            <a:r>
              <a:rPr lang="en-US" sz="1800" dirty="0" smtClean="0"/>
              <a:t>) </a:t>
            </a:r>
            <a:endParaRPr lang="en-US" sz="2200" dirty="0" smtClean="0"/>
          </a:p>
          <a:p>
            <a:pPr lvl="2">
              <a:lnSpc>
                <a:spcPct val="110000"/>
              </a:lnSpc>
              <a:defRPr/>
            </a:pPr>
            <a:endParaRPr lang="en-US" dirty="0" smtClean="0"/>
          </a:p>
          <a:p>
            <a:pPr>
              <a:lnSpc>
                <a:spcPct val="110000"/>
              </a:lnSpc>
              <a:defRPr/>
            </a:pPr>
            <a:r>
              <a:rPr lang="en-US" sz="3000" dirty="0" smtClean="0"/>
              <a:t>Third Party Custody </a:t>
            </a:r>
            <a:endParaRPr lang="en-US" sz="3000" dirty="0"/>
          </a:p>
          <a:p>
            <a:pPr lvl="1">
              <a:lnSpc>
                <a:spcPct val="110000"/>
              </a:lnSpc>
              <a:defRPr/>
            </a:pPr>
            <a:r>
              <a:rPr lang="en-US" sz="2600" dirty="0" smtClean="0"/>
              <a:t>Petitioner/plaintiff</a:t>
            </a:r>
          </a:p>
          <a:p>
            <a:pPr lvl="2">
              <a:lnSpc>
                <a:spcPct val="110000"/>
              </a:lnSpc>
              <a:defRPr/>
            </a:pPr>
            <a:r>
              <a:rPr lang="en-US" dirty="0" smtClean="0"/>
              <a:t>Clear and Convincing Evidence to rebut parental presumption then</a:t>
            </a:r>
          </a:p>
          <a:p>
            <a:pPr lvl="2">
              <a:lnSpc>
                <a:spcPct val="110000"/>
              </a:lnSpc>
              <a:defRPr/>
            </a:pPr>
            <a:r>
              <a:rPr lang="en-US" dirty="0" smtClean="0"/>
              <a:t>Preponderance of the Evidence/BI </a:t>
            </a:r>
          </a:p>
          <a:p>
            <a:pPr lvl="3">
              <a:lnSpc>
                <a:spcPct val="110000"/>
              </a:lnSpc>
              <a:defRPr/>
            </a:pPr>
            <a:r>
              <a:rPr lang="en-US" sz="1800" dirty="0" smtClean="0"/>
              <a:t>(D.C. Code §§ </a:t>
            </a:r>
            <a:r>
              <a:rPr lang="en-US" sz="1800" dirty="0"/>
              <a:t>16-831.06 – </a:t>
            </a:r>
            <a:r>
              <a:rPr lang="en-US" sz="1800" dirty="0" smtClean="0"/>
              <a:t>831.08)</a:t>
            </a:r>
          </a:p>
          <a:p>
            <a:pPr lvl="1">
              <a:lnSpc>
                <a:spcPct val="110000"/>
              </a:lnSpc>
              <a:defRPr/>
            </a:pPr>
            <a:r>
              <a:rPr lang="en-US" sz="2600" dirty="0" smtClean="0"/>
              <a:t>BUT, both parties will  have a burden if there is a cross complaint</a:t>
            </a:r>
          </a:p>
          <a:p>
            <a:pPr lvl="2">
              <a:lnSpc>
                <a:spcPct val="90000"/>
              </a:lnSpc>
              <a:buNone/>
              <a:defRPr/>
            </a:pPr>
            <a:endParaRPr lang="en-US" dirty="0" smtClean="0"/>
          </a:p>
          <a:p>
            <a:endParaRPr lang="en-US" dirty="0"/>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pPr algn="ctr"/>
            <a:r>
              <a:rPr lang="en-US" b="1" dirty="0" smtClean="0">
                <a:solidFill>
                  <a:schemeClr val="bg1"/>
                </a:solidFill>
              </a:rPr>
              <a:t>Meeting the Burden </a:t>
            </a:r>
            <a:r>
              <a:rPr lang="en-US" b="1" dirty="0">
                <a:solidFill>
                  <a:schemeClr val="bg1"/>
                </a:solidFill>
              </a:rPr>
              <a:t>of Proof</a:t>
            </a:r>
          </a:p>
        </p:txBody>
      </p:sp>
      <p:sp>
        <p:nvSpPr>
          <p:cNvPr id="3" name="Content Placeholder 2"/>
          <p:cNvSpPr>
            <a:spLocks noGrp="1"/>
          </p:cNvSpPr>
          <p:nvPr>
            <p:ph idx="1"/>
          </p:nvPr>
        </p:nvSpPr>
        <p:spPr/>
        <p:txBody>
          <a:bodyPr>
            <a:normAutofit lnSpcReduction="10000"/>
          </a:bodyPr>
          <a:lstStyle/>
          <a:p>
            <a:pPr marL="0" indent="0">
              <a:lnSpc>
                <a:spcPct val="90000"/>
              </a:lnSpc>
              <a:buNone/>
              <a:defRPr/>
            </a:pPr>
            <a:endParaRPr lang="en-US" sz="2800" dirty="0" smtClean="0"/>
          </a:p>
          <a:p>
            <a:pPr>
              <a:lnSpc>
                <a:spcPct val="90000"/>
              </a:lnSpc>
              <a:defRPr/>
            </a:pPr>
            <a:r>
              <a:rPr lang="en-US" sz="3600" dirty="0" smtClean="0"/>
              <a:t>Burden </a:t>
            </a:r>
            <a:r>
              <a:rPr lang="en-US" sz="3600" dirty="0"/>
              <a:t>met by presenting/challenging evidence to advance client’s </a:t>
            </a:r>
            <a:r>
              <a:rPr lang="en-US" sz="3600" dirty="0" smtClean="0"/>
              <a:t>position at trial through</a:t>
            </a:r>
            <a:endParaRPr lang="en-US" sz="3600" dirty="0"/>
          </a:p>
          <a:p>
            <a:pPr lvl="1">
              <a:lnSpc>
                <a:spcPct val="90000"/>
              </a:lnSpc>
              <a:defRPr/>
            </a:pPr>
            <a:r>
              <a:rPr lang="en-US" sz="3200" dirty="0"/>
              <a:t>Witnesses </a:t>
            </a:r>
          </a:p>
          <a:p>
            <a:pPr lvl="1">
              <a:lnSpc>
                <a:spcPct val="90000"/>
              </a:lnSpc>
              <a:defRPr/>
            </a:pPr>
            <a:r>
              <a:rPr lang="en-US" sz="3200" dirty="0"/>
              <a:t>Exhibits/Documentary </a:t>
            </a:r>
            <a:r>
              <a:rPr lang="en-US" sz="3200" dirty="0" smtClean="0"/>
              <a:t>evidence</a:t>
            </a:r>
          </a:p>
          <a:p>
            <a:pPr marL="457200" lvl="1" indent="0">
              <a:lnSpc>
                <a:spcPct val="90000"/>
              </a:lnSpc>
              <a:buNone/>
              <a:defRPr/>
            </a:pPr>
            <a:endParaRPr lang="en-US" sz="3200" dirty="0"/>
          </a:p>
          <a:p>
            <a:pPr>
              <a:lnSpc>
                <a:spcPct val="90000"/>
              </a:lnSpc>
              <a:defRPr/>
            </a:pPr>
            <a:r>
              <a:rPr lang="en-US" sz="3600" dirty="0" smtClean="0"/>
              <a:t>Burden </a:t>
            </a:r>
            <a:r>
              <a:rPr lang="en-US" sz="3600" dirty="0"/>
              <a:t>a</a:t>
            </a:r>
            <a:r>
              <a:rPr lang="en-US" sz="3600" dirty="0" smtClean="0"/>
              <a:t>pplies </a:t>
            </a:r>
            <a:r>
              <a:rPr lang="en-US" sz="3600" u="sng" dirty="0"/>
              <a:t>even </a:t>
            </a:r>
            <a:r>
              <a:rPr lang="en-US" sz="3600" u="sng" dirty="0" smtClean="0"/>
              <a:t>if</a:t>
            </a:r>
            <a:r>
              <a:rPr lang="en-US" sz="3600" dirty="0" smtClean="0"/>
              <a:t> case is </a:t>
            </a:r>
            <a:r>
              <a:rPr lang="en-US" sz="3600" dirty="0"/>
              <a:t>uncontested</a:t>
            </a:r>
          </a:p>
          <a:p>
            <a:pPr>
              <a:lnSpc>
                <a:spcPct val="90000"/>
              </a:lnSpc>
              <a:buNone/>
              <a:defRPr/>
            </a:pPr>
            <a:endParaRPr lang="en-US" sz="2800" dirty="0"/>
          </a:p>
          <a:p>
            <a:endParaRPr lang="en-US" dirty="0"/>
          </a:p>
        </p:txBody>
      </p:sp>
    </p:spTree>
    <p:extLst>
      <p:ext uri="{BB962C8B-B14F-4D97-AF65-F5344CB8AC3E}">
        <p14:creationId xmlns:p14="http://schemas.microsoft.com/office/powerpoint/2010/main" val="4271542003"/>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261" y="0"/>
            <a:ext cx="8229600" cy="1143000"/>
          </a:xfrm>
        </p:spPr>
        <p:txBody>
          <a:bodyPr>
            <a:normAutofit/>
          </a:bodyPr>
          <a:lstStyle/>
          <a:p>
            <a:pPr algn="ctr"/>
            <a:r>
              <a:rPr lang="en-US" sz="4800" b="1" dirty="0" smtClean="0">
                <a:solidFill>
                  <a:schemeClr val="bg1"/>
                </a:solidFill>
              </a:rPr>
              <a:t>Discovery</a:t>
            </a:r>
            <a:endParaRPr lang="en-US" sz="4800" b="1" dirty="0">
              <a:solidFill>
                <a:schemeClr val="bg1"/>
              </a:solidFill>
            </a:endParaRPr>
          </a:p>
        </p:txBody>
      </p:sp>
      <p:sp>
        <p:nvSpPr>
          <p:cNvPr id="3" name="Content Placeholder 2"/>
          <p:cNvSpPr>
            <a:spLocks noGrp="1"/>
          </p:cNvSpPr>
          <p:nvPr>
            <p:ph idx="1"/>
          </p:nvPr>
        </p:nvSpPr>
        <p:spPr>
          <a:xfrm>
            <a:off x="457200" y="1371600"/>
            <a:ext cx="8229600" cy="5029200"/>
          </a:xfrm>
        </p:spPr>
        <p:txBody>
          <a:bodyPr>
            <a:normAutofit fontScale="92500" lnSpcReduction="10000"/>
          </a:bodyPr>
          <a:lstStyle/>
          <a:p>
            <a:r>
              <a:rPr lang="en-US" dirty="0" smtClean="0"/>
              <a:t>Adoption</a:t>
            </a:r>
          </a:p>
          <a:p>
            <a:pPr lvl="2"/>
            <a:r>
              <a:rPr lang="en-US" dirty="0"/>
              <a:t>SCR-Adoption Rule 26(a</a:t>
            </a:r>
            <a:r>
              <a:rPr lang="en-US" dirty="0" smtClean="0"/>
              <a:t>): Discovery only in contested cases</a:t>
            </a:r>
          </a:p>
          <a:p>
            <a:pPr lvl="3"/>
            <a:r>
              <a:rPr lang="en-US" dirty="0" smtClean="0"/>
              <a:t>The case is contested when one or </a:t>
            </a:r>
            <a:r>
              <a:rPr lang="en-US" smtClean="0"/>
              <a:t>both parents </a:t>
            </a:r>
            <a:r>
              <a:rPr lang="en-US" dirty="0" smtClean="0"/>
              <a:t>withhold their consent </a:t>
            </a:r>
          </a:p>
          <a:p>
            <a:pPr lvl="1"/>
            <a:endParaRPr lang="en-US" dirty="0" smtClean="0"/>
          </a:p>
          <a:p>
            <a:r>
              <a:rPr lang="en-US" dirty="0" smtClean="0"/>
              <a:t>Guardianship </a:t>
            </a:r>
          </a:p>
          <a:p>
            <a:pPr lvl="2"/>
            <a:r>
              <a:rPr lang="en-US" dirty="0" smtClean="0"/>
              <a:t>Administrative </a:t>
            </a:r>
            <a:r>
              <a:rPr lang="en-US" dirty="0"/>
              <a:t>Order No. </a:t>
            </a:r>
            <a:r>
              <a:rPr lang="en-US" dirty="0" smtClean="0"/>
              <a:t>02-05: Discovery pursuant </a:t>
            </a:r>
            <a:r>
              <a:rPr lang="en-US" dirty="0"/>
              <a:t>to SCR-Neglect Rule </a:t>
            </a:r>
            <a:r>
              <a:rPr lang="en-US" dirty="0" smtClean="0"/>
              <a:t>15; w/in </a:t>
            </a:r>
            <a:r>
              <a:rPr lang="en-US" dirty="0"/>
              <a:t>30 days of adjudication </a:t>
            </a:r>
            <a:r>
              <a:rPr lang="en-US" dirty="0" smtClean="0"/>
              <a:t>of </a:t>
            </a:r>
            <a:r>
              <a:rPr lang="en-US" dirty="0"/>
              <a:t>neglect </a:t>
            </a:r>
            <a:r>
              <a:rPr lang="en-US" u="sng" dirty="0"/>
              <a:t>or</a:t>
            </a:r>
            <a:r>
              <a:rPr lang="en-US" dirty="0"/>
              <a:t> w/in 30 days of service of motion for permanent </a:t>
            </a:r>
            <a:r>
              <a:rPr lang="en-US" dirty="0" smtClean="0"/>
              <a:t>guardianship (unless enlargement of time is requested)</a:t>
            </a:r>
          </a:p>
          <a:p>
            <a:pPr lvl="1"/>
            <a:endParaRPr lang="en-US" dirty="0"/>
          </a:p>
          <a:p>
            <a:r>
              <a:rPr lang="en-US" dirty="0" smtClean="0"/>
              <a:t>Third Party Custody: </a:t>
            </a:r>
          </a:p>
          <a:p>
            <a:pPr lvl="2"/>
            <a:r>
              <a:rPr lang="en-US" dirty="0" smtClean="0"/>
              <a:t>Discovery pursuant to SCR-Dom. Rel. Rules 26-37</a:t>
            </a:r>
          </a:p>
          <a:p>
            <a:pPr lvl="2"/>
            <a:endParaRPr lang="en-US" dirty="0"/>
          </a:p>
        </p:txBody>
      </p:sp>
    </p:spTree>
    <p:extLst>
      <p:ext uri="{BB962C8B-B14F-4D97-AF65-F5344CB8AC3E}">
        <p14:creationId xmlns:p14="http://schemas.microsoft.com/office/powerpoint/2010/main" val="529198716"/>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Pretrial Process</a:t>
            </a:r>
            <a:endParaRPr lang="en-US" dirty="0"/>
          </a:p>
        </p:txBody>
      </p:sp>
      <p:sp>
        <p:nvSpPr>
          <p:cNvPr id="3" name="Content Placeholder 2"/>
          <p:cNvSpPr>
            <a:spLocks noGrp="1"/>
          </p:cNvSpPr>
          <p:nvPr>
            <p:ph idx="1"/>
          </p:nvPr>
        </p:nvSpPr>
        <p:spPr>
          <a:xfrm>
            <a:off x="457200" y="1371600"/>
            <a:ext cx="8229600" cy="5105400"/>
          </a:xfrm>
        </p:spPr>
        <p:txBody>
          <a:bodyPr>
            <a:normAutofit fontScale="92500"/>
          </a:bodyPr>
          <a:lstStyle/>
          <a:p>
            <a:r>
              <a:rPr lang="en-US" dirty="0"/>
              <a:t>Request a Pre-trial hearing </a:t>
            </a:r>
            <a:endParaRPr lang="en-US" dirty="0" smtClean="0"/>
          </a:p>
          <a:p>
            <a:pPr lvl="1"/>
            <a:r>
              <a:rPr lang="en-US" dirty="0" smtClean="0"/>
              <a:t>Prepare </a:t>
            </a:r>
            <a:r>
              <a:rPr lang="en-US" dirty="0"/>
              <a:t>and circulate a Joint Pretrial Statement, including:</a:t>
            </a:r>
          </a:p>
          <a:p>
            <a:pPr marL="1200150" lvl="2" indent="-285750">
              <a:lnSpc>
                <a:spcPct val="110000"/>
              </a:lnSpc>
            </a:pPr>
            <a:r>
              <a:rPr lang="en-US" sz="2000" dirty="0"/>
              <a:t>Stipulated facts/facts for Judicial Notice</a:t>
            </a:r>
          </a:p>
          <a:p>
            <a:pPr marL="1200150" lvl="2" indent="-285750">
              <a:lnSpc>
                <a:spcPct val="110000"/>
              </a:lnSpc>
            </a:pPr>
            <a:r>
              <a:rPr lang="en-US" sz="2000" dirty="0"/>
              <a:t>Exhibit lists</a:t>
            </a:r>
          </a:p>
          <a:p>
            <a:pPr marL="1200150" lvl="2" indent="-285750">
              <a:lnSpc>
                <a:spcPct val="110000"/>
              </a:lnSpc>
            </a:pPr>
            <a:r>
              <a:rPr lang="en-US" sz="2000" dirty="0"/>
              <a:t>Witness lists</a:t>
            </a:r>
          </a:p>
          <a:p>
            <a:pPr lvl="1">
              <a:lnSpc>
                <a:spcPct val="110000"/>
              </a:lnSpc>
            </a:pPr>
            <a:r>
              <a:rPr lang="en-US" dirty="0" smtClean="0"/>
              <a:t>Note </a:t>
            </a:r>
            <a:r>
              <a:rPr lang="en-US" dirty="0"/>
              <a:t>Your Objections </a:t>
            </a:r>
            <a:endParaRPr lang="en-US" dirty="0" smtClean="0"/>
          </a:p>
          <a:p>
            <a:pPr lvl="2">
              <a:lnSpc>
                <a:spcPct val="110000"/>
              </a:lnSpc>
            </a:pPr>
            <a:r>
              <a:rPr lang="en-US" sz="2100" dirty="0" smtClean="0"/>
              <a:t>Exhibits (e.g. </a:t>
            </a:r>
            <a:r>
              <a:rPr lang="en-US" sz="2100" dirty="0"/>
              <a:t>relevance, hearsay, lack of authentication, </a:t>
            </a:r>
            <a:r>
              <a:rPr lang="en-US" sz="2100" dirty="0" smtClean="0"/>
              <a:t>cumulative) </a:t>
            </a:r>
            <a:endParaRPr lang="en-US" sz="2100" dirty="0"/>
          </a:p>
          <a:p>
            <a:pPr lvl="2">
              <a:lnSpc>
                <a:spcPct val="110000"/>
              </a:lnSpc>
            </a:pPr>
            <a:r>
              <a:rPr lang="en-US" sz="2100" dirty="0"/>
              <a:t>Witnesses </a:t>
            </a:r>
            <a:r>
              <a:rPr lang="en-US" sz="2100" dirty="0" smtClean="0"/>
              <a:t>(e.g. competence/lack </a:t>
            </a:r>
            <a:r>
              <a:rPr lang="en-US" sz="2100" dirty="0"/>
              <a:t>of personal knowledge, </a:t>
            </a:r>
            <a:r>
              <a:rPr lang="en-US" sz="2100" dirty="0" smtClean="0"/>
              <a:t>cumulative) </a:t>
            </a:r>
            <a:endParaRPr lang="en-US" sz="2100" dirty="0"/>
          </a:p>
          <a:p>
            <a:pPr lvl="1">
              <a:lnSpc>
                <a:spcPct val="110000"/>
              </a:lnSpc>
            </a:pPr>
            <a:r>
              <a:rPr lang="en-US" dirty="0"/>
              <a:t>Remember to request/provide </a:t>
            </a:r>
            <a:r>
              <a:rPr lang="en-US" dirty="0" smtClean="0"/>
              <a:t>disclosures for experts</a:t>
            </a:r>
            <a:endParaRPr lang="en-US" dirty="0"/>
          </a:p>
          <a:p>
            <a:pPr lvl="2">
              <a:lnSpc>
                <a:spcPct val="110000"/>
              </a:lnSpc>
            </a:pPr>
            <a:r>
              <a:rPr lang="en-US" sz="1900" dirty="0"/>
              <a:t>SCR-Civil Rule 26(b)(4); SCR-Dom. Rel. Rule 26(a)(1)(C); SCR-Adoption Rule 26(b)(4)</a:t>
            </a:r>
          </a:p>
          <a:p>
            <a:pPr lvl="2"/>
            <a:endParaRPr lang="en-US" dirty="0"/>
          </a:p>
          <a:p>
            <a:endParaRPr lang="en-US" dirty="0"/>
          </a:p>
        </p:txBody>
      </p:sp>
    </p:spTree>
    <p:extLst>
      <p:ext uri="{BB962C8B-B14F-4D97-AF65-F5344CB8AC3E}">
        <p14:creationId xmlns:p14="http://schemas.microsoft.com/office/powerpoint/2010/main" val="1304189763"/>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lues header.jpg"/>
          <p:cNvPicPr>
            <a:picLocks noChangeAspect="1"/>
          </p:cNvPicPr>
          <p:nvPr/>
        </p:nvPicPr>
        <p:blipFill>
          <a:blip r:embed="rId2" cstate="print"/>
          <a:stretch>
            <a:fillRect/>
          </a:stretch>
        </p:blipFill>
        <p:spPr>
          <a:xfrm>
            <a:off x="0" y="0"/>
            <a:ext cx="9144000" cy="1219200"/>
          </a:xfrm>
          <a:prstGeom prst="rect">
            <a:avLst/>
          </a:prstGeom>
        </p:spPr>
      </p:pic>
      <p:sp>
        <p:nvSpPr>
          <p:cNvPr id="5" name="Title 1"/>
          <p:cNvSpPr txBox="1">
            <a:spLocks/>
          </p:cNvSpPr>
          <p:nvPr/>
        </p:nvSpPr>
        <p:spPr>
          <a:xfrm>
            <a:off x="304800" y="228600"/>
            <a:ext cx="8763000" cy="765175"/>
          </a:xfrm>
          <a:prstGeom prst="rect">
            <a:avLst/>
          </a:prstGeom>
        </p:spPr>
        <p:txBody>
          <a:bodyPr vert="horz" lIns="91440" tIns="45720" rIns="91440" bIns="45720" rtlCol="0" anchor="ctr">
            <a:noAutofit/>
          </a:bodyPr>
          <a:lstStyle/>
          <a:p>
            <a:pPr algn="ctr"/>
            <a:r>
              <a:rPr lang="en-US" sz="4000" b="1" dirty="0">
                <a:solidFill>
                  <a:schemeClr val="bg1"/>
                </a:solidFill>
              </a:rPr>
              <a:t>Primary Methods of Presenting Evidence</a:t>
            </a:r>
          </a:p>
        </p:txBody>
      </p:sp>
      <p:sp>
        <p:nvSpPr>
          <p:cNvPr id="6" name="Subtitle 2"/>
          <p:cNvSpPr txBox="1">
            <a:spLocks/>
          </p:cNvSpPr>
          <p:nvPr/>
        </p:nvSpPr>
        <p:spPr>
          <a:xfrm>
            <a:off x="381000" y="1143000"/>
            <a:ext cx="8458200" cy="48768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US" sz="3200" b="1" dirty="0" smtClean="0">
              <a:solidFill>
                <a:srgbClr val="0079C1"/>
              </a:solidFill>
            </a:endParaRPr>
          </a:p>
          <a:p>
            <a:pPr marL="457200" marR="0" lvl="0" indent="-4572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sz="3200" b="1" dirty="0" smtClean="0">
                <a:solidFill>
                  <a:srgbClr val="0079C1"/>
                </a:solidFill>
              </a:rPr>
              <a:t>Stipulated Facts </a:t>
            </a:r>
          </a:p>
          <a:p>
            <a:pPr marL="457200" marR="0" lvl="0" indent="-4572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US" sz="3200" b="1" dirty="0">
              <a:solidFill>
                <a:srgbClr val="0079C1"/>
              </a:solidFill>
            </a:endParaRPr>
          </a:p>
          <a:p>
            <a:pPr marL="457200" indent="-457200">
              <a:spcBef>
                <a:spcPct val="20000"/>
              </a:spcBef>
              <a:buFont typeface="Arial" panose="020B0604020202020204" pitchFamily="34" charset="0"/>
              <a:buChar char="•"/>
              <a:defRPr/>
            </a:pPr>
            <a:r>
              <a:rPr lang="en-US" sz="3200" b="1" dirty="0" smtClean="0">
                <a:solidFill>
                  <a:srgbClr val="0079C1"/>
                </a:solidFill>
              </a:rPr>
              <a:t>Witnesses</a:t>
            </a:r>
          </a:p>
          <a:p>
            <a:pPr>
              <a:spcBef>
                <a:spcPct val="20000"/>
              </a:spcBef>
              <a:defRPr/>
            </a:pPr>
            <a:endParaRPr lang="en-US" sz="3200" b="1" dirty="0">
              <a:solidFill>
                <a:srgbClr val="0079C1"/>
              </a:solidFill>
            </a:endParaRPr>
          </a:p>
          <a:p>
            <a:pPr marL="457200" indent="-457200">
              <a:spcBef>
                <a:spcPct val="20000"/>
              </a:spcBef>
              <a:buFont typeface="Arial" panose="020B0604020202020204" pitchFamily="34" charset="0"/>
              <a:buChar char="•"/>
              <a:defRPr/>
            </a:pPr>
            <a:r>
              <a:rPr lang="en-US" sz="3200" b="1" dirty="0">
                <a:solidFill>
                  <a:srgbClr val="0079C1"/>
                </a:solidFill>
              </a:rPr>
              <a:t>Documents and Exhibits </a:t>
            </a:r>
          </a:p>
          <a:p>
            <a:pPr>
              <a:spcBef>
                <a:spcPct val="20000"/>
              </a:spcBef>
              <a:defRPr/>
            </a:pPr>
            <a:endParaRPr lang="en-US" sz="3200" b="1" dirty="0" smtClean="0">
              <a:solidFill>
                <a:srgbClr val="0079C1"/>
              </a:solidFill>
            </a:endParaRPr>
          </a:p>
          <a:p>
            <a:pPr marL="457200" lvl="0" indent="-457200">
              <a:spcBef>
                <a:spcPct val="20000"/>
              </a:spcBef>
              <a:buFont typeface="Arial" panose="020B0604020202020204" pitchFamily="34" charset="0"/>
              <a:buChar char="•"/>
              <a:defRPr/>
            </a:pPr>
            <a:r>
              <a:rPr lang="en-US" sz="3200" b="1" dirty="0">
                <a:solidFill>
                  <a:srgbClr val="0079C1"/>
                </a:solidFill>
              </a:rPr>
              <a:t>Judicial Notice </a:t>
            </a:r>
          </a:p>
          <a:p>
            <a:pPr marL="457200" marR="0" lvl="0" indent="-4572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3200" b="1" i="0" u="none" strike="noStrike" kern="1200" cap="none" spc="0" normalizeH="0" baseline="0" noProof="0" dirty="0" smtClean="0">
              <a:ln>
                <a:noFill/>
              </a:ln>
              <a:solidFill>
                <a:srgbClr val="0079C1"/>
              </a:solidFill>
              <a:effectLst/>
              <a:uLnTx/>
              <a:uFillTx/>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3200" b="1" i="0" u="none" strike="noStrike" kern="1200" cap="none" spc="0" normalizeH="0" baseline="0" noProof="0" dirty="0">
              <a:ln>
                <a:noFill/>
              </a:ln>
              <a:solidFill>
                <a:srgbClr val="0079C1"/>
              </a:solidFill>
              <a:effectLst/>
              <a:uLnTx/>
              <a:uFillTx/>
            </a:endParaRPr>
          </a:p>
        </p:txBody>
      </p:sp>
    </p:spTree>
    <p:extLst>
      <p:ext uri="{BB962C8B-B14F-4D97-AF65-F5344CB8AC3E}">
        <p14:creationId xmlns:p14="http://schemas.microsoft.com/office/powerpoint/2010/main" val="3410657338"/>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lues header.jpg"/>
          <p:cNvPicPr>
            <a:picLocks noChangeAspect="1"/>
          </p:cNvPicPr>
          <p:nvPr/>
        </p:nvPicPr>
        <p:blipFill>
          <a:blip r:embed="rId3" cstate="print"/>
          <a:stretch>
            <a:fillRect/>
          </a:stretch>
        </p:blipFill>
        <p:spPr>
          <a:xfrm>
            <a:off x="0" y="0"/>
            <a:ext cx="9144000" cy="1219200"/>
          </a:xfrm>
          <a:prstGeom prst="rect">
            <a:avLst/>
          </a:prstGeom>
        </p:spPr>
      </p:pic>
      <p:sp>
        <p:nvSpPr>
          <p:cNvPr id="5" name="Title 1"/>
          <p:cNvSpPr txBox="1">
            <a:spLocks/>
          </p:cNvSpPr>
          <p:nvPr/>
        </p:nvSpPr>
        <p:spPr>
          <a:xfrm>
            <a:off x="152400" y="228600"/>
            <a:ext cx="8915400" cy="9906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400" b="1" dirty="0" smtClean="0">
                <a:solidFill>
                  <a:schemeClr val="bg1"/>
                </a:solidFill>
                <a:latin typeface="+mj-lt"/>
                <a:ea typeface="+mj-ea"/>
                <a:cs typeface="+mj-cs"/>
              </a:rPr>
              <a:t>Presenting Evidence </a:t>
            </a:r>
            <a:r>
              <a:rPr lang="en-US" sz="3400" b="1" dirty="0">
                <a:solidFill>
                  <a:schemeClr val="bg1"/>
                </a:solidFill>
                <a:latin typeface="+mj-lt"/>
                <a:ea typeface="+mj-ea"/>
                <a:cs typeface="+mj-cs"/>
              </a:rPr>
              <a:t>T</a:t>
            </a:r>
            <a:r>
              <a:rPr lang="en-US" sz="3400" b="1" dirty="0" smtClean="0">
                <a:solidFill>
                  <a:schemeClr val="bg1"/>
                </a:solidFill>
                <a:latin typeface="+mj-lt"/>
                <a:ea typeface="+mj-ea"/>
                <a:cs typeface="+mj-cs"/>
              </a:rPr>
              <a:t>hrough </a:t>
            </a:r>
            <a:r>
              <a:rPr lang="en-US" sz="3400" b="1" dirty="0">
                <a:solidFill>
                  <a:schemeClr val="bg1"/>
                </a:solidFill>
                <a:latin typeface="+mj-lt"/>
                <a:ea typeface="+mj-ea"/>
                <a:cs typeface="+mj-cs"/>
              </a:rPr>
              <a:t>S</a:t>
            </a:r>
            <a:r>
              <a:rPr lang="en-US" sz="3400" b="1" dirty="0" smtClean="0">
                <a:solidFill>
                  <a:schemeClr val="bg1"/>
                </a:solidFill>
                <a:latin typeface="+mj-lt"/>
                <a:ea typeface="+mj-ea"/>
                <a:cs typeface="+mj-cs"/>
              </a:rPr>
              <a:t>tipulation of Facts</a:t>
            </a:r>
            <a:endParaRPr kumimoji="0" lang="en-US" sz="3400" b="1" i="0" u="none" strike="noStrike" kern="1200" cap="none" spc="0" normalizeH="0" baseline="0" noProof="0" dirty="0">
              <a:ln>
                <a:noFill/>
              </a:ln>
              <a:solidFill>
                <a:schemeClr val="bg1"/>
              </a:solidFill>
              <a:effectLst/>
              <a:uLnTx/>
              <a:uFillTx/>
              <a:latin typeface="+mj-lt"/>
              <a:ea typeface="+mj-ea"/>
              <a:cs typeface="+mj-cs"/>
            </a:endParaRPr>
          </a:p>
        </p:txBody>
      </p:sp>
      <p:sp>
        <p:nvSpPr>
          <p:cNvPr id="6" name="Subtitle 2"/>
          <p:cNvSpPr txBox="1">
            <a:spLocks/>
          </p:cNvSpPr>
          <p:nvPr/>
        </p:nvSpPr>
        <p:spPr>
          <a:xfrm>
            <a:off x="381000" y="1524000"/>
            <a:ext cx="8458200" cy="4876800"/>
          </a:xfrm>
          <a:prstGeom prst="rect">
            <a:avLst/>
          </a:prstGeom>
        </p:spPr>
        <p:txBody>
          <a:bodyPr vert="horz" lIns="91440" tIns="45720" rIns="91440" bIns="45720" rtlCol="0">
            <a:normAutofit fontScale="62500" lnSpcReduction="20000"/>
          </a:bodyPr>
          <a:lstStyle/>
          <a:p>
            <a:pPr marL="233363" indent="-233363">
              <a:buFont typeface="Arial" pitchFamily="34" charset="0"/>
              <a:buChar char="•"/>
            </a:pPr>
            <a:r>
              <a:rPr lang="en-US" sz="4100" b="1" dirty="0" smtClean="0">
                <a:solidFill>
                  <a:srgbClr val="0079C1"/>
                </a:solidFill>
              </a:rPr>
              <a:t>Parties </a:t>
            </a:r>
            <a:r>
              <a:rPr lang="en-US" sz="4100" b="1" dirty="0">
                <a:solidFill>
                  <a:srgbClr val="0079C1"/>
                </a:solidFill>
              </a:rPr>
              <a:t>agree </a:t>
            </a:r>
            <a:r>
              <a:rPr lang="en-US" sz="4100" b="1" dirty="0" smtClean="0">
                <a:solidFill>
                  <a:srgbClr val="0079C1"/>
                </a:solidFill>
              </a:rPr>
              <a:t>to the </a:t>
            </a:r>
            <a:r>
              <a:rPr lang="en-US" sz="4100" b="1" dirty="0">
                <a:solidFill>
                  <a:srgbClr val="0079C1"/>
                </a:solidFill>
              </a:rPr>
              <a:t>admission of certain facts </a:t>
            </a:r>
            <a:r>
              <a:rPr lang="en-US" sz="4100" b="1" dirty="0" smtClean="0">
                <a:solidFill>
                  <a:srgbClr val="0079C1"/>
                </a:solidFill>
              </a:rPr>
              <a:t>without presenting evidence</a:t>
            </a:r>
          </a:p>
          <a:p>
            <a:pPr marL="233363" indent="-233363">
              <a:buFont typeface="Arial" pitchFamily="34" charset="0"/>
              <a:buChar char="•"/>
            </a:pPr>
            <a:endParaRPr lang="en-US" sz="2800" b="1" dirty="0" smtClean="0">
              <a:solidFill>
                <a:srgbClr val="0079C1"/>
              </a:solidFill>
            </a:endParaRPr>
          </a:p>
          <a:p>
            <a:pPr marL="690563" lvl="1" indent="-233363">
              <a:buFont typeface="Arial" pitchFamily="34" charset="0"/>
              <a:buChar char="•"/>
            </a:pPr>
            <a:r>
              <a:rPr lang="en-US" sz="3400" dirty="0" smtClean="0"/>
              <a:t>Facts in </a:t>
            </a:r>
            <a:r>
              <a:rPr lang="en-US" sz="3400" dirty="0"/>
              <a:t>the child’s </a:t>
            </a:r>
            <a:r>
              <a:rPr lang="en-US" sz="3400" dirty="0" smtClean="0"/>
              <a:t>life; the </a:t>
            </a:r>
            <a:r>
              <a:rPr lang="en-US" sz="3400" dirty="0"/>
              <a:t>parents</a:t>
            </a:r>
            <a:r>
              <a:rPr lang="en-US" sz="3400" dirty="0" smtClean="0"/>
              <a:t>’/parties’ relationship; or </a:t>
            </a:r>
            <a:r>
              <a:rPr lang="en-US" sz="3400" dirty="0"/>
              <a:t>chronology of the </a:t>
            </a:r>
            <a:r>
              <a:rPr lang="en-US" sz="3400" dirty="0" smtClean="0"/>
              <a:t>case, etc.  </a:t>
            </a:r>
            <a:endParaRPr lang="en-US" sz="3400" dirty="0"/>
          </a:p>
          <a:p>
            <a:pPr>
              <a:buFont typeface="Arial" pitchFamily="34" charset="0"/>
              <a:buChar char="•"/>
            </a:pPr>
            <a:endParaRPr lang="en-US" sz="2800" b="1" dirty="0">
              <a:solidFill>
                <a:srgbClr val="0079C1"/>
              </a:solidFill>
            </a:endParaRPr>
          </a:p>
          <a:p>
            <a:pPr marL="233363" indent="-233363">
              <a:buFont typeface="Arial" pitchFamily="34" charset="0"/>
              <a:buChar char="•"/>
            </a:pPr>
            <a:r>
              <a:rPr lang="en-US" sz="4100" b="1" dirty="0">
                <a:solidFill>
                  <a:srgbClr val="0079C1"/>
                </a:solidFill>
              </a:rPr>
              <a:t>Parties </a:t>
            </a:r>
            <a:r>
              <a:rPr lang="en-US" sz="4100" b="1" dirty="0" smtClean="0">
                <a:solidFill>
                  <a:srgbClr val="0079C1"/>
                </a:solidFill>
              </a:rPr>
              <a:t>provide </a:t>
            </a:r>
            <a:r>
              <a:rPr lang="en-US" sz="4100" b="1" dirty="0">
                <a:solidFill>
                  <a:srgbClr val="0079C1"/>
                </a:solidFill>
              </a:rPr>
              <a:t>a written list of stipulated facts to the court </a:t>
            </a:r>
            <a:endParaRPr lang="en-US" sz="4100" b="1" dirty="0" smtClean="0">
              <a:solidFill>
                <a:srgbClr val="0079C1"/>
              </a:solidFill>
            </a:endParaRPr>
          </a:p>
          <a:p>
            <a:pPr marL="233363" indent="-233363">
              <a:buFont typeface="Arial" pitchFamily="34" charset="0"/>
              <a:buChar char="•"/>
            </a:pPr>
            <a:endParaRPr lang="en-US" sz="2900" b="1" dirty="0" smtClean="0">
              <a:solidFill>
                <a:srgbClr val="0079C1"/>
              </a:solidFill>
            </a:endParaRPr>
          </a:p>
          <a:p>
            <a:pPr marL="690563" lvl="1" indent="-233363">
              <a:buFont typeface="Arial" pitchFamily="34" charset="0"/>
              <a:buChar char="•"/>
            </a:pPr>
            <a:r>
              <a:rPr lang="en-US" sz="3400" dirty="0" smtClean="0"/>
              <a:t>Stipulated facts are usually determined while completing the pretrial statement </a:t>
            </a:r>
          </a:p>
          <a:p>
            <a:pPr marL="690563" lvl="1" indent="-233363">
              <a:buFont typeface="Arial" pitchFamily="34" charset="0"/>
              <a:buChar char="•"/>
            </a:pPr>
            <a:endParaRPr lang="en-US" sz="3400" dirty="0" smtClean="0"/>
          </a:p>
          <a:p>
            <a:pPr marL="690563" lvl="1" indent="-233363">
              <a:buFont typeface="Arial" pitchFamily="34" charset="0"/>
              <a:buChar char="•"/>
            </a:pPr>
            <a:r>
              <a:rPr lang="en-US" sz="3400" dirty="0" smtClean="0"/>
              <a:t>Usually submitted to the Court after opening statements</a:t>
            </a:r>
            <a:endParaRPr lang="en-US" sz="3400" dirty="0"/>
          </a:p>
          <a:p>
            <a:pPr marL="233363" indent="-233363">
              <a:buFont typeface="Arial" pitchFamily="34" charset="0"/>
              <a:buChar char="•"/>
            </a:pPr>
            <a:endParaRPr lang="en-US" sz="2800" b="1" dirty="0" smtClean="0">
              <a:solidFill>
                <a:srgbClr val="0079C1"/>
              </a:solidFill>
            </a:endParaRPr>
          </a:p>
          <a:p>
            <a:pPr marL="233363" indent="-233363">
              <a:buFont typeface="Arial" pitchFamily="34" charset="0"/>
              <a:buChar char="•"/>
            </a:pPr>
            <a:r>
              <a:rPr lang="en-US" sz="4100" b="1" dirty="0" smtClean="0">
                <a:solidFill>
                  <a:srgbClr val="0079C1"/>
                </a:solidFill>
              </a:rPr>
              <a:t>Promotes judicial economy and more trial time is devoted to disputed issues</a:t>
            </a:r>
            <a:endParaRPr kumimoji="0" lang="en-US" sz="2000" b="1" i="0" u="none" strike="noStrike" kern="1200" cap="none" spc="0" normalizeH="0" baseline="0" noProof="0" dirty="0">
              <a:ln>
                <a:noFill/>
              </a:ln>
              <a:solidFill>
                <a:srgbClr val="0079C1"/>
              </a:solidFill>
              <a:effectLst/>
              <a:uLnTx/>
              <a:uFillTx/>
              <a:latin typeface="+mn-lt"/>
              <a:ea typeface="+mn-ea"/>
              <a:cs typeface="+mn-cs"/>
            </a:endParaRPr>
          </a:p>
        </p:txBody>
      </p:sp>
    </p:spTree>
    <p:extLst>
      <p:ext uri="{BB962C8B-B14F-4D97-AF65-F5344CB8AC3E}">
        <p14:creationId xmlns:p14="http://schemas.microsoft.com/office/powerpoint/2010/main" val="2173716403"/>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pPr algn="ctr"/>
            <a:r>
              <a:rPr lang="en-US" b="1" dirty="0" smtClean="0">
                <a:solidFill>
                  <a:schemeClr val="bg1"/>
                </a:solidFill>
              </a:rPr>
              <a:t>Presenting Evidence: Witnesses</a:t>
            </a:r>
            <a:endParaRPr lang="en-US" b="1" dirty="0">
              <a:solidFill>
                <a:schemeClr val="bg1"/>
              </a:solidFill>
            </a:endParaRPr>
          </a:p>
        </p:txBody>
      </p:sp>
      <p:sp>
        <p:nvSpPr>
          <p:cNvPr id="3" name="Content Placeholder 2"/>
          <p:cNvSpPr>
            <a:spLocks noGrp="1"/>
          </p:cNvSpPr>
          <p:nvPr>
            <p:ph idx="1"/>
          </p:nvPr>
        </p:nvSpPr>
        <p:spPr>
          <a:xfrm>
            <a:off x="304800" y="1676400"/>
            <a:ext cx="8229600" cy="4525963"/>
          </a:xfrm>
        </p:spPr>
        <p:txBody>
          <a:bodyPr>
            <a:normAutofit fontScale="92500"/>
          </a:bodyPr>
          <a:lstStyle/>
          <a:p>
            <a:pPr>
              <a:lnSpc>
                <a:spcPct val="90000"/>
              </a:lnSpc>
              <a:buNone/>
              <a:defRPr/>
            </a:pPr>
            <a:r>
              <a:rPr lang="en-US" sz="3600" dirty="0" smtClean="0"/>
              <a:t>Direct or cross-examination of key witnesses: </a:t>
            </a:r>
          </a:p>
          <a:p>
            <a:pPr lvl="1">
              <a:lnSpc>
                <a:spcPct val="90000"/>
              </a:lnSpc>
              <a:defRPr/>
            </a:pPr>
            <a:r>
              <a:rPr lang="en-US" sz="3200" dirty="0" smtClean="0"/>
              <a:t>Client(s)</a:t>
            </a:r>
          </a:p>
          <a:p>
            <a:pPr lvl="1">
              <a:lnSpc>
                <a:spcPct val="90000"/>
              </a:lnSpc>
              <a:defRPr/>
            </a:pPr>
            <a:r>
              <a:rPr lang="en-US" sz="3200" dirty="0" smtClean="0"/>
              <a:t>Social worker(s)</a:t>
            </a:r>
          </a:p>
          <a:p>
            <a:pPr lvl="1">
              <a:lnSpc>
                <a:spcPct val="90000"/>
              </a:lnSpc>
              <a:defRPr/>
            </a:pPr>
            <a:r>
              <a:rPr lang="en-US" sz="3200" dirty="0" smtClean="0"/>
              <a:t>Therapist</a:t>
            </a:r>
          </a:p>
          <a:p>
            <a:pPr lvl="1">
              <a:lnSpc>
                <a:spcPct val="90000"/>
              </a:lnSpc>
              <a:defRPr/>
            </a:pPr>
            <a:r>
              <a:rPr lang="en-US" sz="3200" dirty="0" smtClean="0"/>
              <a:t>Relatives</a:t>
            </a:r>
          </a:p>
          <a:p>
            <a:pPr lvl="1">
              <a:lnSpc>
                <a:spcPct val="90000"/>
              </a:lnSpc>
              <a:defRPr/>
            </a:pPr>
            <a:r>
              <a:rPr lang="en-US" sz="3200" dirty="0"/>
              <a:t>Evaluators/Experts</a:t>
            </a:r>
          </a:p>
          <a:p>
            <a:pPr lvl="1">
              <a:lnSpc>
                <a:spcPct val="90000"/>
              </a:lnSpc>
              <a:defRPr/>
            </a:pPr>
            <a:r>
              <a:rPr lang="en-US" sz="3200" dirty="0" smtClean="0"/>
              <a:t>Authenticating witnesses for records</a:t>
            </a:r>
          </a:p>
          <a:p>
            <a:pPr lvl="1">
              <a:lnSpc>
                <a:spcPct val="90000"/>
              </a:lnSpc>
              <a:defRPr/>
            </a:pPr>
            <a:r>
              <a:rPr lang="en-US" sz="3200" dirty="0" smtClean="0"/>
              <a:t>Child (rare – call CLC to discuss if contemplating)</a:t>
            </a:r>
          </a:p>
          <a:p>
            <a:pPr>
              <a:buNone/>
            </a:pPr>
            <a:endParaRPr lang="en-US" dirty="0"/>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lues header.jpg"/>
          <p:cNvPicPr>
            <a:picLocks noChangeAspect="1"/>
          </p:cNvPicPr>
          <p:nvPr/>
        </p:nvPicPr>
        <p:blipFill>
          <a:blip r:embed="rId3" cstate="print"/>
          <a:stretch>
            <a:fillRect/>
          </a:stretch>
        </p:blipFill>
        <p:spPr>
          <a:xfrm>
            <a:off x="0" y="0"/>
            <a:ext cx="9144000" cy="1219200"/>
          </a:xfrm>
          <a:prstGeom prst="rect">
            <a:avLst/>
          </a:prstGeom>
        </p:spPr>
      </p:pic>
      <p:sp>
        <p:nvSpPr>
          <p:cNvPr id="5" name="Title 1"/>
          <p:cNvSpPr txBox="1">
            <a:spLocks/>
          </p:cNvSpPr>
          <p:nvPr/>
        </p:nvSpPr>
        <p:spPr>
          <a:xfrm>
            <a:off x="304800" y="228600"/>
            <a:ext cx="8458200" cy="765175"/>
          </a:xfrm>
          <a:prstGeom prst="rect">
            <a:avLst/>
          </a:prstGeom>
        </p:spPr>
        <p:txBody>
          <a:bodyPr vert="horz" lIns="91440" tIns="45720" rIns="91440" bIns="45720" rtlCol="0" anchor="ctr">
            <a:noAutofit/>
          </a:bodyPr>
          <a:lstStyle/>
          <a:p>
            <a:pPr lvl="0" algn="ctr">
              <a:spcBef>
                <a:spcPct val="0"/>
              </a:spcBef>
              <a:defRPr/>
            </a:pPr>
            <a:r>
              <a:rPr kumimoji="0" lang="en-US" sz="3700" b="1" i="0" u="none" strike="noStrike" kern="1200" cap="none" spc="0" normalizeH="0" baseline="0" noProof="0" dirty="0" smtClean="0">
                <a:ln>
                  <a:noFill/>
                </a:ln>
                <a:solidFill>
                  <a:schemeClr val="bg1"/>
                </a:solidFill>
                <a:effectLst/>
                <a:uLnTx/>
                <a:uFillTx/>
                <a:latin typeface="+mj-lt"/>
                <a:ea typeface="+mj-ea"/>
                <a:cs typeface="+mj-cs"/>
              </a:rPr>
              <a:t>Presenting Evidence </a:t>
            </a:r>
            <a:r>
              <a:rPr lang="en-US" sz="3700" b="1" dirty="0">
                <a:solidFill>
                  <a:schemeClr val="bg1"/>
                </a:solidFill>
                <a:latin typeface="+mj-lt"/>
                <a:ea typeface="+mj-ea"/>
                <a:cs typeface="+mj-cs"/>
              </a:rPr>
              <a:t>T</a:t>
            </a:r>
            <a:r>
              <a:rPr kumimoji="0" lang="en-US" sz="3700" b="1" i="0" u="none" strike="noStrike" kern="1200" cap="none" spc="0" normalizeH="0" baseline="0" noProof="0" dirty="0" err="1" smtClean="0">
                <a:ln>
                  <a:noFill/>
                </a:ln>
                <a:solidFill>
                  <a:schemeClr val="bg1"/>
                </a:solidFill>
                <a:effectLst/>
                <a:uLnTx/>
                <a:uFillTx/>
                <a:latin typeface="+mj-lt"/>
                <a:ea typeface="+mj-ea"/>
                <a:cs typeface="+mj-cs"/>
              </a:rPr>
              <a:t>hrough</a:t>
            </a:r>
            <a:r>
              <a:rPr kumimoji="0" lang="en-US" sz="3700" b="1" i="0" u="none" strike="noStrike" kern="1200" cap="none" spc="0" normalizeH="0" baseline="0" noProof="0" dirty="0" smtClean="0">
                <a:ln>
                  <a:noFill/>
                </a:ln>
                <a:solidFill>
                  <a:schemeClr val="bg1"/>
                </a:solidFill>
                <a:effectLst/>
                <a:uLnTx/>
                <a:uFillTx/>
                <a:latin typeface="+mj-lt"/>
                <a:ea typeface="+mj-ea"/>
                <a:cs typeface="+mj-cs"/>
              </a:rPr>
              <a:t> </a:t>
            </a:r>
            <a:r>
              <a:rPr lang="en-US" sz="3700" b="1" dirty="0">
                <a:solidFill>
                  <a:schemeClr val="bg1"/>
                </a:solidFill>
                <a:latin typeface="+mj-lt"/>
                <a:ea typeface="+mj-ea"/>
                <a:cs typeface="+mj-cs"/>
              </a:rPr>
              <a:t>W</a:t>
            </a:r>
            <a:r>
              <a:rPr kumimoji="0" lang="en-US" sz="3700" b="1" i="0" u="none" strike="noStrike" kern="1200" cap="none" spc="0" normalizeH="0" baseline="0" noProof="0" dirty="0" err="1" smtClean="0">
                <a:ln>
                  <a:noFill/>
                </a:ln>
                <a:solidFill>
                  <a:schemeClr val="bg1"/>
                </a:solidFill>
                <a:effectLst/>
                <a:uLnTx/>
                <a:uFillTx/>
                <a:latin typeface="+mj-lt"/>
                <a:ea typeface="+mj-ea"/>
                <a:cs typeface="+mj-cs"/>
              </a:rPr>
              <a:t>itnesses</a:t>
            </a:r>
            <a:endParaRPr kumimoji="0" lang="en-US" sz="3700" b="1" i="0" u="none" strike="noStrike" kern="1200" cap="none" spc="0" normalizeH="0" baseline="0" noProof="0" dirty="0">
              <a:ln>
                <a:noFill/>
              </a:ln>
              <a:solidFill>
                <a:schemeClr val="bg1"/>
              </a:solidFill>
              <a:effectLst/>
              <a:uLnTx/>
              <a:uFillTx/>
              <a:latin typeface="+mj-lt"/>
              <a:ea typeface="+mj-ea"/>
              <a:cs typeface="+mj-cs"/>
            </a:endParaRPr>
          </a:p>
        </p:txBody>
      </p:sp>
      <p:sp>
        <p:nvSpPr>
          <p:cNvPr id="6" name="Subtitle 2"/>
          <p:cNvSpPr txBox="1">
            <a:spLocks/>
          </p:cNvSpPr>
          <p:nvPr/>
        </p:nvSpPr>
        <p:spPr>
          <a:xfrm>
            <a:off x="381000" y="1524000"/>
            <a:ext cx="8458200" cy="4876800"/>
          </a:xfrm>
          <a:prstGeom prst="rect">
            <a:avLst/>
          </a:prstGeom>
        </p:spPr>
        <p:txBody>
          <a:bodyPr vert="horz" lIns="91440" tIns="45720" rIns="91440" bIns="45720" rtlCol="0">
            <a:normAutofit fontScale="92500" lnSpcReduction="10000"/>
          </a:bodyPr>
          <a:lstStyle/>
          <a:p>
            <a:pPr marL="457200" indent="-457200">
              <a:buFont typeface="Arial" panose="020B0604020202020204" pitchFamily="34" charset="0"/>
              <a:buChar char="•"/>
              <a:defRPr/>
            </a:pPr>
            <a:r>
              <a:rPr lang="en-US" sz="2800" b="1" dirty="0" smtClean="0">
                <a:solidFill>
                  <a:srgbClr val="0070C0"/>
                </a:solidFill>
              </a:rPr>
              <a:t>Draft questions in advance for your witnesses and for parties’ witnesses</a:t>
            </a:r>
          </a:p>
          <a:p>
            <a:pPr marL="800100" lvl="1" indent="-342900">
              <a:buFont typeface="Arial" panose="020B0604020202020204" pitchFamily="34" charset="0"/>
              <a:buChar char="•"/>
              <a:defRPr/>
            </a:pPr>
            <a:r>
              <a:rPr lang="en-US" sz="2400" dirty="0"/>
              <a:t>Direct examination: </a:t>
            </a:r>
            <a:r>
              <a:rPr lang="en-US" sz="2400" dirty="0" smtClean="0"/>
              <a:t>Non-leading question; no </a:t>
            </a:r>
            <a:r>
              <a:rPr lang="en-US" sz="2400" dirty="0"/>
              <a:t>compound questions</a:t>
            </a:r>
          </a:p>
          <a:p>
            <a:pPr marL="800100" lvl="1" indent="-342900">
              <a:buFont typeface="Arial" panose="020B0604020202020204" pitchFamily="34" charset="0"/>
              <a:buChar char="•"/>
              <a:defRPr/>
            </a:pPr>
            <a:r>
              <a:rPr lang="en-US" sz="2400" dirty="0"/>
              <a:t>Cross </a:t>
            </a:r>
            <a:r>
              <a:rPr lang="en-US" sz="2400" dirty="0" smtClean="0"/>
              <a:t>examination: Leading questions; one </a:t>
            </a:r>
            <a:r>
              <a:rPr lang="en-US" sz="2400" dirty="0"/>
              <a:t>fact per </a:t>
            </a:r>
            <a:r>
              <a:rPr lang="en-US" sz="2400" dirty="0" smtClean="0"/>
              <a:t>question</a:t>
            </a:r>
          </a:p>
          <a:p>
            <a:pPr marL="1257300" lvl="2" indent="-342900">
              <a:buFont typeface="Arial" panose="020B0604020202020204" pitchFamily="34" charset="0"/>
              <a:buChar char="•"/>
              <a:defRPr/>
            </a:pPr>
            <a:endParaRPr lang="en-US" sz="2400" b="1" dirty="0"/>
          </a:p>
          <a:p>
            <a:pPr marL="457200" indent="-457200">
              <a:buFont typeface="Arial" panose="020B0604020202020204" pitchFamily="34" charset="0"/>
              <a:buChar char="•"/>
              <a:defRPr/>
            </a:pPr>
            <a:r>
              <a:rPr lang="en-US" sz="2800" b="1" dirty="0">
                <a:solidFill>
                  <a:srgbClr val="0070C0"/>
                </a:solidFill>
              </a:rPr>
              <a:t>Prepare your witnesses to testify</a:t>
            </a:r>
          </a:p>
          <a:p>
            <a:pPr marL="800100" lvl="1" indent="-342900">
              <a:buFont typeface="Arial" panose="020B0604020202020204" pitchFamily="34" charset="0"/>
              <a:buChar char="•"/>
              <a:defRPr/>
            </a:pPr>
            <a:r>
              <a:rPr lang="en-US" sz="2400" dirty="0"/>
              <a:t>Describe layout of courtroom, </a:t>
            </a:r>
            <a:r>
              <a:rPr lang="en-US" sz="2400" dirty="0" smtClean="0"/>
              <a:t>order of examination, who to speak to when testifying, practice </a:t>
            </a:r>
            <a:r>
              <a:rPr lang="en-US" sz="2400" dirty="0"/>
              <a:t>cross-examination, </a:t>
            </a:r>
            <a:r>
              <a:rPr lang="en-US" sz="2400" dirty="0" smtClean="0"/>
              <a:t>explain what </a:t>
            </a:r>
            <a:r>
              <a:rPr lang="en-US" sz="2400" dirty="0"/>
              <a:t>to do when witness forgets something, etc. </a:t>
            </a:r>
            <a:endParaRPr lang="en-US" sz="2400" dirty="0" smtClean="0"/>
          </a:p>
          <a:p>
            <a:pPr marL="800100" lvl="1" indent="-342900">
              <a:buFont typeface="Arial" panose="020B0604020202020204" pitchFamily="34" charset="0"/>
              <a:buChar char="•"/>
              <a:defRPr/>
            </a:pPr>
            <a:endParaRPr lang="en-US" sz="2400" dirty="0"/>
          </a:p>
          <a:p>
            <a:pPr marL="457200" indent="-457200">
              <a:buFont typeface="Arial" panose="020B0604020202020204" pitchFamily="34" charset="0"/>
              <a:buChar char="•"/>
              <a:defRPr/>
            </a:pPr>
            <a:r>
              <a:rPr lang="en-US" sz="2800" b="1" dirty="0" smtClean="0">
                <a:solidFill>
                  <a:srgbClr val="0070C0"/>
                </a:solidFill>
              </a:rPr>
              <a:t>Interview all potential witnesses (your own and other parties’)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1" i="0" u="none" strike="noStrike" kern="1200" cap="none" spc="0" normalizeH="0" baseline="0" noProof="0" dirty="0">
              <a:ln>
                <a:noFill/>
              </a:ln>
              <a:solidFill>
                <a:srgbClr val="0079C1"/>
              </a:solidFill>
              <a:effectLst/>
              <a:uLnTx/>
              <a:uFillTx/>
              <a:latin typeface="+mn-lt"/>
              <a:ea typeface="+mn-ea"/>
              <a:cs typeface="+mn-cs"/>
            </a:endParaRPr>
          </a:p>
        </p:txBody>
      </p:sp>
    </p:spTree>
    <p:extLst>
      <p:ext uri="{BB962C8B-B14F-4D97-AF65-F5344CB8AC3E}">
        <p14:creationId xmlns:p14="http://schemas.microsoft.com/office/powerpoint/2010/main" val="2898061058"/>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pPr algn="ctr"/>
            <a:r>
              <a:rPr lang="en-US" b="1" dirty="0" smtClean="0">
                <a:solidFill>
                  <a:schemeClr val="bg1"/>
                </a:solidFill>
              </a:rPr>
              <a:t>Child Testimony: Case Law</a:t>
            </a:r>
            <a:endParaRPr lang="en-US" b="1" dirty="0">
              <a:solidFill>
                <a:schemeClr val="bg1"/>
              </a:solidFill>
            </a:endParaRPr>
          </a:p>
        </p:txBody>
      </p:sp>
      <p:sp>
        <p:nvSpPr>
          <p:cNvPr id="3" name="Content Placeholder 2"/>
          <p:cNvSpPr>
            <a:spLocks noGrp="1"/>
          </p:cNvSpPr>
          <p:nvPr>
            <p:ph idx="1"/>
          </p:nvPr>
        </p:nvSpPr>
        <p:spPr>
          <a:xfrm>
            <a:off x="457200" y="1066800"/>
            <a:ext cx="8229600" cy="5638800"/>
          </a:xfrm>
        </p:spPr>
        <p:txBody>
          <a:bodyPr>
            <a:noAutofit/>
          </a:bodyPr>
          <a:lstStyle/>
          <a:p>
            <a:pPr>
              <a:lnSpc>
                <a:spcPct val="120000"/>
              </a:lnSpc>
              <a:buNone/>
            </a:pPr>
            <a:endParaRPr lang="en-US" sz="600" dirty="0" smtClean="0"/>
          </a:p>
          <a:p>
            <a:pPr>
              <a:lnSpc>
                <a:spcPct val="120000"/>
              </a:lnSpc>
            </a:pPr>
            <a:r>
              <a:rPr lang="en-US" sz="2400" u="sng" dirty="0" smtClean="0"/>
              <a:t>All</a:t>
            </a:r>
            <a:r>
              <a:rPr lang="en-US" sz="2400" dirty="0" smtClean="0"/>
              <a:t> witnesses presumed competent </a:t>
            </a:r>
          </a:p>
          <a:p>
            <a:pPr lvl="1">
              <a:lnSpc>
                <a:spcPct val="120000"/>
              </a:lnSpc>
            </a:pPr>
            <a:r>
              <a:rPr lang="en-US" sz="2000" i="1" dirty="0" smtClean="0"/>
              <a:t>O’Brien v. United States</a:t>
            </a:r>
            <a:r>
              <a:rPr lang="en-US" sz="2000" dirty="0" smtClean="0"/>
              <a:t>, 962 A.2d 282 (D.C. 2008)</a:t>
            </a:r>
          </a:p>
          <a:p>
            <a:pPr>
              <a:lnSpc>
                <a:spcPct val="120000"/>
              </a:lnSpc>
            </a:pPr>
            <a:r>
              <a:rPr lang="en-US" sz="2400" u="sng" dirty="0" smtClean="0"/>
              <a:t>BUT</a:t>
            </a:r>
            <a:r>
              <a:rPr lang="en-US" sz="2400" dirty="0" smtClean="0"/>
              <a:t> testifying may have detrimental impacts on the child</a:t>
            </a:r>
          </a:p>
          <a:p>
            <a:pPr lvl="1">
              <a:lnSpc>
                <a:spcPct val="120000"/>
              </a:lnSpc>
            </a:pPr>
            <a:r>
              <a:rPr lang="en-US" sz="2000" i="1" dirty="0" smtClean="0"/>
              <a:t>In re Jam. J</a:t>
            </a:r>
            <a:r>
              <a:rPr lang="en-US" sz="2000" dirty="0" smtClean="0"/>
              <a:t>, 825 A.2d 902 (D.C. 2003) </a:t>
            </a:r>
          </a:p>
          <a:p>
            <a:pPr lvl="2">
              <a:lnSpc>
                <a:spcPct val="120000"/>
              </a:lnSpc>
            </a:pPr>
            <a:r>
              <a:rPr lang="en-US" sz="1600" dirty="0" smtClean="0"/>
              <a:t>In a </a:t>
            </a:r>
            <a:r>
              <a:rPr lang="en-US" sz="1600" u="sng" dirty="0" smtClean="0"/>
              <a:t>neglect</a:t>
            </a:r>
            <a:r>
              <a:rPr lang="en-US" sz="1600" dirty="0" smtClean="0"/>
              <a:t> matter, Court must determine: 1) individualized finding that testifying would create a serious risk of harm to the child (generally based on expert testimony); 2) if the risk can be alleviated by means other than prohibiting testimony; 3) the probative value of the child’s testimony and the parent’s need for the testimony. </a:t>
            </a:r>
          </a:p>
          <a:p>
            <a:pPr lvl="1">
              <a:lnSpc>
                <a:spcPct val="120000"/>
              </a:lnSpc>
            </a:pPr>
            <a:r>
              <a:rPr lang="en-US" sz="2000" i="1" dirty="0" smtClean="0"/>
              <a:t>N.D. </a:t>
            </a:r>
            <a:r>
              <a:rPr lang="en-US" sz="2000" i="1" dirty="0" err="1" smtClean="0"/>
              <a:t>McN</a:t>
            </a:r>
            <a:r>
              <a:rPr lang="en-US" sz="2000" i="1" dirty="0" smtClean="0"/>
              <a:t>. v. R.J.H.,</a:t>
            </a:r>
            <a:r>
              <a:rPr lang="en-US" sz="2000" dirty="0" smtClean="0"/>
              <a:t> 979 A.2d 1195 (D.C. 2009) </a:t>
            </a:r>
          </a:p>
          <a:p>
            <a:pPr lvl="2">
              <a:lnSpc>
                <a:spcPct val="120000"/>
              </a:lnSpc>
            </a:pPr>
            <a:r>
              <a:rPr lang="en-US" sz="1600" dirty="0" smtClean="0"/>
              <a:t>Custody matter – Court held: in camera interviews of children may be permitted where there is a firm factual foundation that harm may result if the child is made to testify in court but due process requires that the interviews must be recorded, and that the record must be available to the parties and the appellate court</a:t>
            </a:r>
            <a:r>
              <a:rPr lang="en-US" sz="1600" dirty="0" smtClean="0">
                <a:latin typeface="Times" pitchFamily="18" charset="0"/>
              </a:rPr>
              <a:t>.</a:t>
            </a:r>
          </a:p>
          <a:p>
            <a:pPr>
              <a:lnSpc>
                <a:spcPct val="120000"/>
              </a:lnSpc>
            </a:pPr>
            <a:endParaRPr lang="en-US" sz="1800" dirty="0"/>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8491"/>
            <a:ext cx="8229600" cy="1143000"/>
          </a:xfrm>
        </p:spPr>
        <p:txBody>
          <a:bodyPr/>
          <a:lstStyle/>
          <a:p>
            <a:endParaRPr lang="en-US" dirty="0"/>
          </a:p>
        </p:txBody>
      </p:sp>
      <p:sp>
        <p:nvSpPr>
          <p:cNvPr id="3" name="Content Placeholder 2"/>
          <p:cNvSpPr>
            <a:spLocks noGrp="1"/>
          </p:cNvSpPr>
          <p:nvPr>
            <p:ph idx="1"/>
          </p:nvPr>
        </p:nvSpPr>
        <p:spPr>
          <a:xfrm>
            <a:off x="457200" y="1447800"/>
            <a:ext cx="8458200" cy="5486400"/>
          </a:xfrm>
        </p:spPr>
        <p:txBody>
          <a:bodyPr>
            <a:noAutofit/>
          </a:bodyPr>
          <a:lstStyle/>
          <a:p>
            <a:pPr>
              <a:lnSpc>
                <a:spcPct val="120000"/>
              </a:lnSpc>
            </a:pPr>
            <a:r>
              <a:rPr lang="en-US" sz="2200" b="1" i="1" dirty="0" smtClean="0">
                <a:solidFill>
                  <a:srgbClr val="0070C0"/>
                </a:solidFill>
              </a:rPr>
              <a:t>In re L.W</a:t>
            </a:r>
            <a:r>
              <a:rPr lang="en-US" sz="2200" b="1" i="1" dirty="0">
                <a:solidFill>
                  <a:srgbClr val="0070C0"/>
                </a:solidFill>
              </a:rPr>
              <a:t>.</a:t>
            </a:r>
            <a:r>
              <a:rPr lang="en-US" sz="2200" b="1" dirty="0">
                <a:solidFill>
                  <a:srgbClr val="0070C0"/>
                </a:solidFill>
              </a:rPr>
              <a:t>, 613 A.2d </a:t>
            </a:r>
            <a:r>
              <a:rPr lang="en-US" sz="2200" b="1" dirty="0" smtClean="0">
                <a:solidFill>
                  <a:srgbClr val="0070C0"/>
                </a:solidFill>
              </a:rPr>
              <a:t>350, 352-53 </a:t>
            </a:r>
            <a:r>
              <a:rPr lang="en-US" sz="2200" b="1" dirty="0">
                <a:solidFill>
                  <a:srgbClr val="0070C0"/>
                </a:solidFill>
              </a:rPr>
              <a:t>n.6 (D.C. 1992) </a:t>
            </a:r>
          </a:p>
          <a:p>
            <a:pPr lvl="1">
              <a:lnSpc>
                <a:spcPct val="120000"/>
              </a:lnSpc>
            </a:pPr>
            <a:r>
              <a:rPr lang="en-US" sz="1600" dirty="0"/>
              <a:t>. . . “[W]here, as here, the future of a child is at stake, the judge should do her (or his) best to obtain all of the information needed to effect a judicious </a:t>
            </a:r>
            <a:r>
              <a:rPr lang="en-US" sz="1600" dirty="0" smtClean="0"/>
              <a:t>disposition….The </a:t>
            </a:r>
            <a:r>
              <a:rPr lang="en-US" sz="1600" dirty="0"/>
              <a:t>rigorous application of evidentiary rules is out of place in a case of this kind, and technical defects will not be given primacy over the best interest of the respondent.” (citations omitted)</a:t>
            </a:r>
            <a:r>
              <a:rPr lang="en-US" sz="1600" i="1" dirty="0"/>
              <a:t> </a:t>
            </a:r>
          </a:p>
          <a:p>
            <a:pPr>
              <a:lnSpc>
                <a:spcPct val="120000"/>
              </a:lnSpc>
            </a:pPr>
            <a:r>
              <a:rPr lang="en-US" sz="2200" b="1" i="1" dirty="0" smtClean="0">
                <a:solidFill>
                  <a:srgbClr val="0070C0"/>
                </a:solidFill>
              </a:rPr>
              <a:t>In </a:t>
            </a:r>
            <a:r>
              <a:rPr lang="en-US" sz="2200" b="1" i="1" dirty="0">
                <a:solidFill>
                  <a:srgbClr val="0070C0"/>
                </a:solidFill>
              </a:rPr>
              <a:t>re T.W.</a:t>
            </a:r>
            <a:r>
              <a:rPr lang="en-US" sz="2200" b="1" dirty="0">
                <a:solidFill>
                  <a:srgbClr val="0070C0"/>
                </a:solidFill>
              </a:rPr>
              <a:t>, 623 A.2d 116, 117 (D.C. 1993</a:t>
            </a:r>
            <a:r>
              <a:rPr lang="en-US" sz="2200" b="1" dirty="0" smtClean="0">
                <a:solidFill>
                  <a:srgbClr val="0070C0"/>
                </a:solidFill>
              </a:rPr>
              <a:t>) </a:t>
            </a:r>
          </a:p>
          <a:p>
            <a:pPr lvl="1">
              <a:lnSpc>
                <a:spcPct val="120000"/>
              </a:lnSpc>
            </a:pPr>
            <a:r>
              <a:rPr lang="en-US" sz="1600" dirty="0" smtClean="0"/>
              <a:t>“The </a:t>
            </a:r>
            <a:r>
              <a:rPr lang="en-US" sz="1600" dirty="0"/>
              <a:t>statute does not say the judge must derive this opinion even partly from questioning of the child herself when </a:t>
            </a:r>
            <a:r>
              <a:rPr lang="en-US" sz="1600" dirty="0" smtClean="0"/>
              <a:t>‘feasible’, </a:t>
            </a:r>
            <a:r>
              <a:rPr lang="en-US" sz="1600" i="1" dirty="0" smtClean="0"/>
              <a:t>. . .</a:t>
            </a:r>
            <a:r>
              <a:rPr lang="en-US" sz="1600" dirty="0"/>
              <a:t> </a:t>
            </a:r>
            <a:r>
              <a:rPr lang="en-US" sz="1600" dirty="0" smtClean="0"/>
              <a:t>[I]n </a:t>
            </a:r>
            <a:r>
              <a:rPr lang="en-US" sz="1600" dirty="0"/>
              <a:t>many cases the most probative evidence of the child's opinion may lie in statements the child has made to </a:t>
            </a:r>
            <a:r>
              <a:rPr lang="en-US" sz="1600" dirty="0" smtClean="0"/>
              <a:t>others . . .”</a:t>
            </a:r>
            <a:endParaRPr lang="en-US" sz="1600" dirty="0"/>
          </a:p>
          <a:p>
            <a:pPr>
              <a:lnSpc>
                <a:spcPct val="120000"/>
              </a:lnSpc>
            </a:pPr>
            <a:r>
              <a:rPr lang="en-US" sz="2200" b="1" i="1" dirty="0" smtClean="0">
                <a:solidFill>
                  <a:srgbClr val="0070C0"/>
                </a:solidFill>
              </a:rPr>
              <a:t>See </a:t>
            </a:r>
            <a:r>
              <a:rPr lang="en-US" sz="2200" b="1" i="1" dirty="0">
                <a:solidFill>
                  <a:srgbClr val="0070C0"/>
                </a:solidFill>
              </a:rPr>
              <a:t>also </a:t>
            </a:r>
            <a:r>
              <a:rPr lang="en-US" sz="2200" b="1" i="1" dirty="0" smtClean="0">
                <a:solidFill>
                  <a:srgbClr val="0070C0"/>
                </a:solidFill>
              </a:rPr>
              <a:t>In </a:t>
            </a:r>
            <a:r>
              <a:rPr lang="en-US" sz="2200" b="1" i="1" dirty="0">
                <a:solidFill>
                  <a:srgbClr val="0070C0"/>
                </a:solidFill>
              </a:rPr>
              <a:t>re L.E.K.</a:t>
            </a:r>
            <a:r>
              <a:rPr lang="en-US" sz="2200" b="1" dirty="0">
                <a:solidFill>
                  <a:srgbClr val="0070C0"/>
                </a:solidFill>
              </a:rPr>
              <a:t>, 2003 D.C. Super. LEXIS 38 at 75 (Dec. 29, 2003) </a:t>
            </a:r>
          </a:p>
          <a:p>
            <a:pPr lvl="1">
              <a:lnSpc>
                <a:spcPct val="120000"/>
              </a:lnSpc>
            </a:pPr>
            <a:r>
              <a:rPr lang="en-US" sz="1600" dirty="0"/>
              <a:t>“This Court notes that while our appellate court recognizes that the opinion of a child may be communicated to a trial court through the testimony of social workers and psychologists, where a child is old enough to testify, a trial court must consider calling the child as a witness unless testifying will be emotionally detrimental to the child</a:t>
            </a:r>
            <a:r>
              <a:rPr lang="en-US" sz="1600" dirty="0" smtClean="0"/>
              <a:t>.”</a:t>
            </a:r>
            <a:endParaRPr lang="en-US" sz="1600" dirty="0"/>
          </a:p>
        </p:txBody>
      </p:sp>
      <p:pic>
        <p:nvPicPr>
          <p:cNvPr id="4" name="Picture 3" descr="blues header.jpg"/>
          <p:cNvPicPr>
            <a:picLocks noChangeAspect="1"/>
          </p:cNvPicPr>
          <p:nvPr/>
        </p:nvPicPr>
        <p:blipFill>
          <a:blip r:embed="rId3" cstate="print"/>
          <a:stretch>
            <a:fillRect/>
          </a:stretch>
        </p:blipFill>
        <p:spPr>
          <a:xfrm>
            <a:off x="0" y="0"/>
            <a:ext cx="9144000" cy="1219200"/>
          </a:xfrm>
          <a:prstGeom prst="rect">
            <a:avLst/>
          </a:prstGeom>
        </p:spPr>
      </p:pic>
      <p:sp>
        <p:nvSpPr>
          <p:cNvPr id="6" name="TextBox 5"/>
          <p:cNvSpPr txBox="1"/>
          <p:nvPr/>
        </p:nvSpPr>
        <p:spPr>
          <a:xfrm>
            <a:off x="76200" y="263558"/>
            <a:ext cx="8991600" cy="646331"/>
          </a:xfrm>
          <a:prstGeom prst="rect">
            <a:avLst/>
          </a:prstGeom>
          <a:noFill/>
        </p:spPr>
        <p:txBody>
          <a:bodyPr wrap="square" rtlCol="0">
            <a:spAutoFit/>
          </a:bodyPr>
          <a:lstStyle>
            <a:defPPr>
              <a:defRPr lang="en-US"/>
            </a:defPPr>
          </a:lstStyle>
          <a:p>
            <a:pPr algn="ctr"/>
            <a:r>
              <a:rPr lang="en-US" sz="3600" b="1" dirty="0" smtClean="0">
                <a:solidFill>
                  <a:schemeClr val="bg1"/>
                </a:solidFill>
                <a:latin typeface="+mj-lt"/>
              </a:rPr>
              <a:t>Child’s Out of Court Statements as Evidence </a:t>
            </a:r>
            <a:endParaRPr lang="en-US" sz="3600" b="1" dirty="0">
              <a:solidFill>
                <a:schemeClr val="bg1"/>
              </a:solidFill>
              <a:latin typeface="+mj-lt"/>
            </a:endParaRPr>
          </a:p>
        </p:txBody>
      </p:sp>
    </p:spTree>
    <p:extLst>
      <p:ext uri="{BB962C8B-B14F-4D97-AF65-F5344CB8AC3E}">
        <p14:creationId xmlns:p14="http://schemas.microsoft.com/office/powerpoint/2010/main" val="30087076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lues header.jpg"/>
          <p:cNvPicPr>
            <a:picLocks noChangeAspect="1"/>
          </p:cNvPicPr>
          <p:nvPr/>
        </p:nvPicPr>
        <p:blipFill>
          <a:blip r:embed="rId3" cstate="print"/>
          <a:stretch>
            <a:fillRect/>
          </a:stretch>
        </p:blipFill>
        <p:spPr>
          <a:xfrm>
            <a:off x="0" y="0"/>
            <a:ext cx="9144000" cy="1219200"/>
          </a:xfrm>
          <a:prstGeom prst="rect">
            <a:avLst/>
          </a:prstGeom>
        </p:spPr>
      </p:pic>
      <p:sp>
        <p:nvSpPr>
          <p:cNvPr id="5" name="Title 1"/>
          <p:cNvSpPr txBox="1">
            <a:spLocks/>
          </p:cNvSpPr>
          <p:nvPr/>
        </p:nvSpPr>
        <p:spPr>
          <a:xfrm>
            <a:off x="685800" y="212651"/>
            <a:ext cx="7772400" cy="765175"/>
          </a:xfrm>
          <a:prstGeom prst="rect">
            <a:avLst/>
          </a:prstGeom>
        </p:spPr>
        <p:txBody>
          <a:bodyPr vert="horz" lIns="91440" tIns="45720" rIns="91440" bIns="45720" rtlCol="0" anchor="ctr">
            <a:noAutofit/>
          </a:bodyPr>
          <a:lstStyle/>
          <a:p>
            <a:pPr lvl="0" algn="ctr">
              <a:spcBef>
                <a:spcPct val="0"/>
              </a:spcBef>
              <a:defRPr/>
            </a:pPr>
            <a:r>
              <a:rPr kumimoji="0" lang="en-US" sz="3800" b="1" i="0" u="none" strike="noStrike" kern="1200" cap="none" spc="0" normalizeH="0" baseline="0" noProof="0" dirty="0" smtClean="0">
                <a:ln>
                  <a:noFill/>
                </a:ln>
                <a:solidFill>
                  <a:schemeClr val="bg1"/>
                </a:solidFill>
                <a:effectLst/>
                <a:uLnTx/>
                <a:uFillTx/>
                <a:latin typeface="+mj-lt"/>
                <a:ea typeface="+mj-ea"/>
                <a:cs typeface="+mj-cs"/>
              </a:rPr>
              <a:t>How Does a Neglect Case Start in Court?</a:t>
            </a:r>
            <a:endParaRPr kumimoji="0" lang="en-US" sz="3800" b="1" i="0" u="none" strike="noStrike" kern="1200" cap="none" spc="0" normalizeH="0" baseline="0" noProof="0" dirty="0">
              <a:ln>
                <a:noFill/>
              </a:ln>
              <a:solidFill>
                <a:schemeClr val="bg1"/>
              </a:solidFill>
              <a:effectLst/>
              <a:uLnTx/>
              <a:uFillTx/>
              <a:latin typeface="+mj-lt"/>
              <a:ea typeface="+mj-ea"/>
              <a:cs typeface="+mj-cs"/>
            </a:endParaRPr>
          </a:p>
        </p:txBody>
      </p:sp>
      <p:sp>
        <p:nvSpPr>
          <p:cNvPr id="6" name="Subtitle 2"/>
          <p:cNvSpPr txBox="1">
            <a:spLocks/>
          </p:cNvSpPr>
          <p:nvPr/>
        </p:nvSpPr>
        <p:spPr>
          <a:xfrm>
            <a:off x="381000" y="1524000"/>
            <a:ext cx="8458200" cy="4876800"/>
          </a:xfrm>
          <a:prstGeom prst="rect">
            <a:avLst/>
          </a:prstGeom>
        </p:spPr>
        <p:txBody>
          <a:bodyPr vert="horz" lIns="91440" tIns="45720" rIns="91440" bIns="45720" rtlCol="0">
            <a:normAutofit/>
          </a:bodyPr>
          <a:lstStyle/>
          <a:p>
            <a:pPr marR="0" lvl="0" algn="l" defTabSz="914400" rtl="0" eaLnBrk="1" fontAlgn="auto" latinLnBrk="0" hangingPunct="1">
              <a:lnSpc>
                <a:spcPct val="100000"/>
              </a:lnSpc>
              <a:spcBef>
                <a:spcPts val="528"/>
              </a:spcBef>
              <a:spcAft>
                <a:spcPts val="0"/>
              </a:spcAft>
              <a:buClrTx/>
              <a:buSzTx/>
              <a:tabLst/>
              <a:defRPr/>
            </a:pPr>
            <a:endParaRPr lang="en-US" sz="2400" b="1" dirty="0" smtClean="0">
              <a:solidFill>
                <a:srgbClr val="0079C1"/>
              </a:solidFill>
            </a:endParaRPr>
          </a:p>
          <a:p>
            <a:pPr>
              <a:spcBef>
                <a:spcPts val="528"/>
              </a:spcBef>
              <a:defRPr/>
            </a:pPr>
            <a:r>
              <a:rPr lang="en-US" sz="2400" b="1" dirty="0" smtClean="0">
                <a:solidFill>
                  <a:srgbClr val="0079C1"/>
                </a:solidFill>
              </a:rPr>
              <a:t>The </a:t>
            </a:r>
            <a:r>
              <a:rPr lang="en-US" sz="2400" b="1" dirty="0">
                <a:solidFill>
                  <a:srgbClr val="0079C1"/>
                </a:solidFill>
              </a:rPr>
              <a:t>Office of the Attorney </a:t>
            </a:r>
            <a:r>
              <a:rPr lang="en-US" sz="2400" b="1" dirty="0" smtClean="0">
                <a:solidFill>
                  <a:srgbClr val="0079C1"/>
                </a:solidFill>
              </a:rPr>
              <a:t>General files a petition in D.C. Family Court alleging that the child is neglected.  </a:t>
            </a:r>
            <a:r>
              <a:rPr lang="en-US" sz="2400" b="1" i="1" dirty="0" smtClean="0">
                <a:solidFill>
                  <a:srgbClr val="0079C1"/>
                </a:solidFill>
              </a:rPr>
              <a:t>See</a:t>
            </a:r>
            <a:r>
              <a:rPr lang="en-US" sz="2400" b="1" dirty="0" smtClean="0">
                <a:solidFill>
                  <a:srgbClr val="0079C1"/>
                </a:solidFill>
              </a:rPr>
              <a:t> </a:t>
            </a:r>
            <a:r>
              <a:rPr lang="en-US" sz="2400" b="1" dirty="0">
                <a:solidFill>
                  <a:srgbClr val="0079C1"/>
                </a:solidFill>
              </a:rPr>
              <a:t>D.C. Code §§ 16-2301(9), (23) – (25), (30) – (37</a:t>
            </a:r>
            <a:r>
              <a:rPr lang="en-US" sz="2400" b="1" dirty="0" smtClean="0">
                <a:solidFill>
                  <a:srgbClr val="0079C1"/>
                </a:solidFill>
              </a:rPr>
              <a:t>).</a:t>
            </a:r>
          </a:p>
          <a:p>
            <a:pPr marL="800100" lvl="1" indent="-342900">
              <a:spcBef>
                <a:spcPct val="20000"/>
              </a:spcBef>
              <a:buFont typeface="Arial" pitchFamily="34" charset="0"/>
              <a:buChar char="•"/>
              <a:defRPr/>
            </a:pPr>
            <a:r>
              <a:rPr lang="en-US" sz="2000" dirty="0"/>
              <a:t>Includes abuse (physical and sexual) and neglect (improper care/inability to care</a:t>
            </a:r>
            <a:r>
              <a:rPr lang="en-US" sz="2000" dirty="0" smtClean="0"/>
              <a:t>)</a:t>
            </a:r>
          </a:p>
          <a:p>
            <a:pPr marL="800100" lvl="1" indent="-342900">
              <a:spcBef>
                <a:spcPct val="20000"/>
              </a:spcBef>
              <a:buFont typeface="Arial" pitchFamily="34" charset="0"/>
              <a:buChar char="•"/>
              <a:defRPr/>
            </a:pPr>
            <a:r>
              <a:rPr lang="en-US" sz="2000" dirty="0" smtClean="0"/>
              <a:t>Addresses the status of the child</a:t>
            </a:r>
            <a:endParaRPr lang="en-US" sz="2000" dirty="0"/>
          </a:p>
          <a:p>
            <a:pPr marR="0" lvl="0" algn="l" defTabSz="914400" rtl="0" eaLnBrk="1" fontAlgn="auto" latinLnBrk="0" hangingPunct="1">
              <a:lnSpc>
                <a:spcPct val="100000"/>
              </a:lnSpc>
              <a:spcBef>
                <a:spcPct val="20000"/>
              </a:spcBef>
              <a:spcAft>
                <a:spcPts val="0"/>
              </a:spcAft>
              <a:buClrTx/>
              <a:buSzTx/>
              <a:tabLst/>
              <a:defRPr/>
            </a:pPr>
            <a:endParaRPr kumimoji="0" lang="en-US" sz="2000" b="1" i="0" u="none" strike="noStrike" kern="1200" cap="none" spc="0" normalizeH="0" baseline="0" noProof="0" dirty="0" smtClean="0">
              <a:ln>
                <a:noFill/>
              </a:ln>
              <a:solidFill>
                <a:srgbClr val="0079C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en-US" sz="2000" b="1" i="0" u="none" strike="noStrike" kern="1200" cap="none" spc="0" normalizeH="0" baseline="0" noProof="0" dirty="0">
              <a:ln>
                <a:noFill/>
              </a:ln>
              <a:solidFill>
                <a:srgbClr val="0079C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lues header.jpg"/>
          <p:cNvPicPr>
            <a:picLocks noChangeAspect="1"/>
          </p:cNvPicPr>
          <p:nvPr/>
        </p:nvPicPr>
        <p:blipFill>
          <a:blip r:embed="rId3" cstate="print"/>
          <a:stretch>
            <a:fillRect/>
          </a:stretch>
        </p:blipFill>
        <p:spPr>
          <a:xfrm>
            <a:off x="0" y="0"/>
            <a:ext cx="9144000" cy="1219200"/>
          </a:xfrm>
          <a:prstGeom prst="rect">
            <a:avLst/>
          </a:prstGeom>
        </p:spPr>
      </p:pic>
      <p:sp>
        <p:nvSpPr>
          <p:cNvPr id="5" name="Title 1"/>
          <p:cNvSpPr txBox="1">
            <a:spLocks/>
          </p:cNvSpPr>
          <p:nvPr/>
        </p:nvSpPr>
        <p:spPr>
          <a:xfrm>
            <a:off x="304800" y="228600"/>
            <a:ext cx="8534400" cy="76517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600" b="1" dirty="0" smtClean="0">
                <a:solidFill>
                  <a:schemeClr val="bg1"/>
                </a:solidFill>
                <a:latin typeface="+mj-lt"/>
                <a:ea typeface="+mj-ea"/>
                <a:cs typeface="+mj-cs"/>
              </a:rPr>
              <a:t>Presenting Evidence </a:t>
            </a:r>
            <a:r>
              <a:rPr lang="en-US" sz="3600" b="1" dirty="0">
                <a:solidFill>
                  <a:schemeClr val="bg1"/>
                </a:solidFill>
                <a:latin typeface="+mj-lt"/>
                <a:ea typeface="+mj-ea"/>
                <a:cs typeface="+mj-cs"/>
              </a:rPr>
              <a:t>T</a:t>
            </a:r>
            <a:r>
              <a:rPr lang="en-US" sz="3600" b="1" dirty="0" smtClean="0">
                <a:solidFill>
                  <a:schemeClr val="bg1"/>
                </a:solidFill>
                <a:latin typeface="+mj-lt"/>
                <a:ea typeface="+mj-ea"/>
                <a:cs typeface="+mj-cs"/>
              </a:rPr>
              <a:t>hrough </a:t>
            </a:r>
            <a:r>
              <a:rPr lang="en-US" sz="3600" b="1" dirty="0">
                <a:solidFill>
                  <a:schemeClr val="bg1"/>
                </a:solidFill>
                <a:latin typeface="+mj-lt"/>
                <a:ea typeface="+mj-ea"/>
                <a:cs typeface="+mj-cs"/>
              </a:rPr>
              <a:t>D</a:t>
            </a:r>
            <a:r>
              <a:rPr lang="en-US" sz="3600" b="1" dirty="0" smtClean="0">
                <a:solidFill>
                  <a:schemeClr val="bg1"/>
                </a:solidFill>
                <a:latin typeface="+mj-lt"/>
                <a:ea typeface="+mj-ea"/>
                <a:cs typeface="+mj-cs"/>
              </a:rPr>
              <a:t>ocuments</a:t>
            </a:r>
            <a:endParaRPr kumimoji="0" lang="en-US" sz="3600" b="1" i="0" u="none" strike="noStrike" kern="1200" cap="none" spc="0" normalizeH="0" baseline="0" noProof="0" dirty="0">
              <a:ln>
                <a:noFill/>
              </a:ln>
              <a:solidFill>
                <a:schemeClr val="bg1"/>
              </a:solidFill>
              <a:effectLst/>
              <a:uLnTx/>
              <a:uFillTx/>
              <a:latin typeface="+mj-lt"/>
              <a:ea typeface="+mj-ea"/>
              <a:cs typeface="+mj-cs"/>
            </a:endParaRPr>
          </a:p>
        </p:txBody>
      </p:sp>
      <p:sp>
        <p:nvSpPr>
          <p:cNvPr id="6" name="Subtitle 2"/>
          <p:cNvSpPr txBox="1">
            <a:spLocks/>
          </p:cNvSpPr>
          <p:nvPr/>
        </p:nvSpPr>
        <p:spPr>
          <a:xfrm>
            <a:off x="381000" y="1524000"/>
            <a:ext cx="8458200" cy="4876800"/>
          </a:xfrm>
          <a:prstGeom prst="rect">
            <a:avLst/>
          </a:prstGeom>
        </p:spPr>
        <p:txBody>
          <a:bodyPr vert="horz" lIns="91440" tIns="45720" rIns="91440" bIns="45720" rtlCol="0">
            <a:normAutofit fontScale="85000" lnSpcReduction="10000"/>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2800" b="1" i="0" u="none" strike="noStrike" kern="1200" cap="none" spc="0" normalizeH="0" baseline="0" noProof="0" dirty="0" smtClean="0">
                <a:ln>
                  <a:noFill/>
                </a:ln>
                <a:solidFill>
                  <a:srgbClr val="0079C1"/>
                </a:solidFill>
                <a:effectLst/>
                <a:uLnTx/>
                <a:uFillTx/>
                <a:latin typeface="+mn-lt"/>
                <a:ea typeface="+mn-ea"/>
                <a:cs typeface="+mn-cs"/>
              </a:rPr>
              <a:t>Possible</a:t>
            </a:r>
            <a:r>
              <a:rPr kumimoji="0" lang="en-US" sz="2800" b="1" i="0" u="none" strike="noStrike" kern="1200" cap="none" spc="0" normalizeH="0" noProof="0" dirty="0" smtClean="0">
                <a:ln>
                  <a:noFill/>
                </a:ln>
                <a:solidFill>
                  <a:srgbClr val="0079C1"/>
                </a:solidFill>
                <a:effectLst/>
                <a:uLnTx/>
                <a:uFillTx/>
                <a:latin typeface="+mn-lt"/>
                <a:ea typeface="+mn-ea"/>
                <a:cs typeface="+mn-cs"/>
              </a:rPr>
              <a:t> </a:t>
            </a:r>
            <a:r>
              <a:rPr lang="en-US" sz="2800" b="1" dirty="0" smtClean="0">
                <a:solidFill>
                  <a:srgbClr val="0079C1"/>
                </a:solidFill>
              </a:rPr>
              <a:t>Documentary Evidence :</a:t>
            </a: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en-US" sz="2400" b="1" i="0" u="none" strike="noStrike" kern="1200" cap="none" spc="0" normalizeH="0" baseline="0" noProof="0" dirty="0" smtClean="0">
              <a:ln>
                <a:noFill/>
              </a:ln>
              <a:solidFill>
                <a:srgbClr val="0079C1"/>
              </a:solidFill>
              <a:effectLst/>
              <a:uLnTx/>
              <a:uFillTx/>
              <a:latin typeface="+mn-lt"/>
              <a:ea typeface="+mn-ea"/>
              <a:cs typeface="+mn-cs"/>
            </a:endParaRPr>
          </a:p>
          <a:p>
            <a:pPr marL="742950" lvl="1" indent="-285750">
              <a:lnSpc>
                <a:spcPct val="110000"/>
              </a:lnSpc>
              <a:buFont typeface="Arial" panose="020B0604020202020204" pitchFamily="34" charset="0"/>
              <a:buChar char="•"/>
              <a:defRPr/>
            </a:pPr>
            <a:r>
              <a:rPr lang="en-US" sz="2400" dirty="0"/>
              <a:t>C</a:t>
            </a:r>
            <a:r>
              <a:rPr lang="en-US" sz="2400" dirty="0" smtClean="0"/>
              <a:t>ertified copy of a criminal Judgment and Commitment Order</a:t>
            </a:r>
          </a:p>
          <a:p>
            <a:pPr marL="1200150" lvl="2" indent="-285750">
              <a:lnSpc>
                <a:spcPct val="110000"/>
              </a:lnSpc>
              <a:buFont typeface="Arial" panose="020B0604020202020204" pitchFamily="34" charset="0"/>
              <a:buChar char="•"/>
              <a:defRPr/>
            </a:pPr>
            <a:r>
              <a:rPr lang="en-US" sz="2400" dirty="0" smtClean="0"/>
              <a:t>See </a:t>
            </a:r>
            <a:r>
              <a:rPr lang="en-US" sz="2400" dirty="0"/>
              <a:t>Tab </a:t>
            </a:r>
            <a:r>
              <a:rPr lang="en-US" sz="2400" dirty="0" smtClean="0"/>
              <a:t>2 handout g on Researching </a:t>
            </a:r>
            <a:r>
              <a:rPr lang="en-US" sz="2400" dirty="0"/>
              <a:t>Court </a:t>
            </a:r>
            <a:r>
              <a:rPr lang="en-US" sz="2400" dirty="0" smtClean="0"/>
              <a:t>Records</a:t>
            </a:r>
            <a:endParaRPr lang="en-US" sz="2400" dirty="0"/>
          </a:p>
          <a:p>
            <a:pPr marL="800100" lvl="1" indent="-342900">
              <a:lnSpc>
                <a:spcPct val="110000"/>
              </a:lnSpc>
              <a:spcBef>
                <a:spcPct val="20000"/>
              </a:spcBef>
              <a:buFont typeface="Arial" pitchFamily="34" charset="0"/>
              <a:buChar char="•"/>
              <a:defRPr/>
            </a:pPr>
            <a:r>
              <a:rPr kumimoji="0" lang="en-US" sz="2400" i="0" u="none" strike="noStrike" kern="1200" cap="none" spc="0" normalizeH="0" baseline="0" noProof="0" dirty="0" smtClean="0">
                <a:ln>
                  <a:noFill/>
                </a:ln>
                <a:effectLst/>
                <a:uLnTx/>
                <a:uFillTx/>
              </a:rPr>
              <a:t>Drug</a:t>
            </a:r>
            <a:r>
              <a:rPr kumimoji="0" lang="en-US" sz="2400" i="0" u="none" strike="noStrike" kern="1200" cap="none" spc="0" normalizeH="0" noProof="0" dirty="0" smtClean="0">
                <a:ln>
                  <a:noFill/>
                </a:ln>
                <a:effectLst/>
                <a:uLnTx/>
                <a:uFillTx/>
              </a:rPr>
              <a:t> test results </a:t>
            </a:r>
          </a:p>
          <a:p>
            <a:pPr marL="1257300" lvl="2" indent="-342900">
              <a:lnSpc>
                <a:spcPct val="110000"/>
              </a:lnSpc>
              <a:spcBef>
                <a:spcPct val="20000"/>
              </a:spcBef>
              <a:buFont typeface="Arial" pitchFamily="34" charset="0"/>
              <a:buChar char="•"/>
              <a:defRPr/>
            </a:pPr>
            <a:r>
              <a:rPr kumimoji="0" lang="en-US" sz="2400" i="0" u="none" strike="noStrike" kern="1200" cap="none" spc="0" normalizeH="0" noProof="0" dirty="0" smtClean="0">
                <a:ln>
                  <a:noFill/>
                </a:ln>
                <a:effectLst/>
                <a:uLnTx/>
                <a:uFillTx/>
              </a:rPr>
              <a:t>can be subpoenaed</a:t>
            </a:r>
          </a:p>
          <a:p>
            <a:pPr marL="800100" lvl="1" indent="-342900">
              <a:lnSpc>
                <a:spcPct val="110000"/>
              </a:lnSpc>
              <a:spcBef>
                <a:spcPct val="20000"/>
              </a:spcBef>
              <a:buFont typeface="Arial" pitchFamily="34" charset="0"/>
              <a:buChar char="•"/>
              <a:defRPr/>
            </a:pPr>
            <a:r>
              <a:rPr lang="en-US" sz="2400" baseline="0" dirty="0" smtClean="0"/>
              <a:t>Expert</a:t>
            </a:r>
            <a:r>
              <a:rPr lang="en-US" sz="2400" dirty="0" smtClean="0"/>
              <a:t> reports </a:t>
            </a:r>
          </a:p>
          <a:p>
            <a:pPr marL="1257300" lvl="2" indent="-342900">
              <a:lnSpc>
                <a:spcPct val="110000"/>
              </a:lnSpc>
              <a:spcBef>
                <a:spcPct val="20000"/>
              </a:spcBef>
              <a:buFont typeface="Arial" pitchFamily="34" charset="0"/>
              <a:buChar char="•"/>
              <a:defRPr/>
            </a:pPr>
            <a:r>
              <a:rPr lang="en-US" sz="2400" dirty="0" smtClean="0"/>
              <a:t>psychological evaluations or custody/interactive evaluations</a:t>
            </a:r>
          </a:p>
          <a:p>
            <a:pPr marL="800100" lvl="1" indent="-342900">
              <a:lnSpc>
                <a:spcPct val="110000"/>
              </a:lnSpc>
              <a:spcBef>
                <a:spcPct val="20000"/>
              </a:spcBef>
              <a:buFont typeface="Arial" pitchFamily="34" charset="0"/>
              <a:buChar char="•"/>
              <a:defRPr/>
            </a:pPr>
            <a:r>
              <a:rPr kumimoji="0" lang="en-US" sz="2400" i="0" u="none" strike="noStrike" kern="1200" cap="none" spc="0" normalizeH="0" baseline="0" noProof="0" dirty="0" smtClean="0">
                <a:ln>
                  <a:noFill/>
                </a:ln>
                <a:effectLst/>
                <a:uLnTx/>
                <a:uFillTx/>
              </a:rPr>
              <a:t>Home</a:t>
            </a:r>
            <a:r>
              <a:rPr kumimoji="0" lang="en-US" sz="2400" i="0" u="none" strike="noStrike" kern="1200" cap="none" spc="0" normalizeH="0" noProof="0" dirty="0" smtClean="0">
                <a:ln>
                  <a:noFill/>
                </a:ln>
                <a:effectLst/>
                <a:uLnTx/>
                <a:uFillTx/>
              </a:rPr>
              <a:t> study reports (custody only)</a:t>
            </a:r>
          </a:p>
          <a:p>
            <a:pPr marL="800100" lvl="1" indent="-342900">
              <a:lnSpc>
                <a:spcPct val="110000"/>
              </a:lnSpc>
              <a:spcBef>
                <a:spcPct val="20000"/>
              </a:spcBef>
              <a:buFont typeface="Arial" pitchFamily="34" charset="0"/>
              <a:buChar char="•"/>
              <a:defRPr/>
            </a:pPr>
            <a:r>
              <a:rPr lang="en-US" sz="2400" dirty="0"/>
              <a:t>FACES notes </a:t>
            </a:r>
            <a:r>
              <a:rPr lang="en-US" sz="2400" dirty="0" smtClean="0"/>
              <a:t>or Social Worker Notes</a:t>
            </a:r>
            <a:endParaRPr lang="en-US" sz="2400" dirty="0"/>
          </a:p>
          <a:p>
            <a:pPr marL="800100" lvl="1" indent="-342900">
              <a:lnSpc>
                <a:spcPct val="110000"/>
              </a:lnSpc>
              <a:spcBef>
                <a:spcPct val="20000"/>
              </a:spcBef>
              <a:buFont typeface="Arial" pitchFamily="34" charset="0"/>
              <a:buChar char="•"/>
              <a:defRPr/>
            </a:pPr>
            <a:r>
              <a:rPr kumimoji="0" lang="en-US" sz="2400" i="0" u="none" strike="noStrike" kern="1200" cap="none" spc="0" normalizeH="0" noProof="0" dirty="0" smtClean="0">
                <a:ln>
                  <a:noFill/>
                </a:ln>
                <a:effectLst/>
                <a:uLnTx/>
                <a:uFillTx/>
              </a:rPr>
              <a:t>Observation notes from the Supervised Visitation Center (custody only)</a:t>
            </a:r>
          </a:p>
          <a:p>
            <a:pPr marL="800100" lvl="1" indent="-342900">
              <a:lnSpc>
                <a:spcPct val="110000"/>
              </a:lnSpc>
              <a:spcBef>
                <a:spcPct val="20000"/>
              </a:spcBef>
              <a:buFont typeface="Arial" pitchFamily="34" charset="0"/>
              <a:buChar char="•"/>
              <a:defRPr/>
            </a:pPr>
            <a:r>
              <a:rPr lang="en-US" sz="2400" baseline="0" dirty="0" smtClean="0"/>
              <a:t>Report cards, medical records (if relevant)</a:t>
            </a:r>
            <a:endParaRPr kumimoji="0" lang="en-US" sz="2400" i="0" u="none" strike="noStrike" kern="1200" cap="none" spc="0" normalizeH="0" baseline="0" noProof="0" dirty="0" smtClean="0">
              <a:ln>
                <a:noFill/>
              </a:ln>
              <a:effectLst/>
              <a:uLnTx/>
              <a:uFillTx/>
            </a:endParaRP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en-US" sz="2000" b="1" i="0" u="none" strike="noStrike" kern="1200" cap="none" spc="0" normalizeH="0" baseline="0" noProof="0" dirty="0">
              <a:ln>
                <a:noFill/>
              </a:ln>
              <a:solidFill>
                <a:srgbClr val="0079C1"/>
              </a:solidFill>
              <a:effectLst/>
              <a:uLnTx/>
              <a:uFillTx/>
              <a:latin typeface="+mn-lt"/>
              <a:ea typeface="+mn-ea"/>
              <a:cs typeface="+mn-cs"/>
            </a:endParaRPr>
          </a:p>
        </p:txBody>
      </p:sp>
    </p:spTree>
    <p:extLst>
      <p:ext uri="{BB962C8B-B14F-4D97-AF65-F5344CB8AC3E}">
        <p14:creationId xmlns:p14="http://schemas.microsoft.com/office/powerpoint/2010/main" val="717311603"/>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lues header.jpg"/>
          <p:cNvPicPr>
            <a:picLocks noChangeAspect="1"/>
          </p:cNvPicPr>
          <p:nvPr/>
        </p:nvPicPr>
        <p:blipFill>
          <a:blip r:embed="rId2" cstate="print"/>
          <a:stretch>
            <a:fillRect/>
          </a:stretch>
        </p:blipFill>
        <p:spPr>
          <a:xfrm>
            <a:off x="0" y="6485"/>
            <a:ext cx="9144000" cy="1219200"/>
          </a:xfrm>
          <a:prstGeom prst="rect">
            <a:avLst/>
          </a:prstGeom>
        </p:spPr>
      </p:pic>
      <p:sp>
        <p:nvSpPr>
          <p:cNvPr id="5" name="Title 1"/>
          <p:cNvSpPr txBox="1">
            <a:spLocks/>
          </p:cNvSpPr>
          <p:nvPr/>
        </p:nvSpPr>
        <p:spPr>
          <a:xfrm>
            <a:off x="304800" y="228600"/>
            <a:ext cx="7772400" cy="76517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600" b="1" dirty="0" smtClean="0">
                <a:solidFill>
                  <a:schemeClr val="bg1"/>
                </a:solidFill>
                <a:latin typeface="+mj-lt"/>
                <a:ea typeface="+mj-ea"/>
                <a:cs typeface="+mj-cs"/>
              </a:rPr>
              <a:t>Documentary Evidence: Considerations</a:t>
            </a:r>
            <a:endParaRPr kumimoji="0" lang="en-US" sz="3600" b="1" i="0" u="none" strike="noStrike" kern="1200" cap="none" spc="0" normalizeH="0" baseline="0" noProof="0" dirty="0">
              <a:ln>
                <a:noFill/>
              </a:ln>
              <a:solidFill>
                <a:schemeClr val="bg1"/>
              </a:solidFill>
              <a:effectLst/>
              <a:uLnTx/>
              <a:uFillTx/>
              <a:latin typeface="+mj-lt"/>
              <a:ea typeface="+mj-ea"/>
              <a:cs typeface="+mj-cs"/>
            </a:endParaRPr>
          </a:p>
        </p:txBody>
      </p:sp>
      <p:sp>
        <p:nvSpPr>
          <p:cNvPr id="6" name="Subtitle 2"/>
          <p:cNvSpPr txBox="1">
            <a:spLocks/>
          </p:cNvSpPr>
          <p:nvPr/>
        </p:nvSpPr>
        <p:spPr>
          <a:xfrm>
            <a:off x="381000" y="1524000"/>
            <a:ext cx="8458200" cy="4876800"/>
          </a:xfrm>
          <a:prstGeom prst="rect">
            <a:avLst/>
          </a:prstGeom>
        </p:spPr>
        <p:txBody>
          <a:bodyPr vert="horz" lIns="91440" tIns="45720" rIns="91440" bIns="45720" rtlCol="0">
            <a:normAutofit fontScale="92500" lnSpcReduction="10000"/>
          </a:bodyPr>
          <a:lstStyle/>
          <a:p>
            <a:pPr marL="285750" indent="-285750">
              <a:buFont typeface="Arial" panose="020B0604020202020204" pitchFamily="34" charset="0"/>
              <a:buChar char="•"/>
            </a:pPr>
            <a:r>
              <a:rPr lang="en-US" sz="2800" b="1" dirty="0" smtClean="0">
                <a:solidFill>
                  <a:srgbClr val="0070C0"/>
                </a:solidFill>
              </a:rPr>
              <a:t>Subpoena the witness (</a:t>
            </a:r>
            <a:r>
              <a:rPr lang="en-US" sz="2800" b="1" smtClean="0">
                <a:solidFill>
                  <a:srgbClr val="0070C0"/>
                </a:solidFill>
              </a:rPr>
              <a:t>often the custodian </a:t>
            </a:r>
            <a:r>
              <a:rPr lang="en-US" sz="2800" b="1" dirty="0" smtClean="0">
                <a:solidFill>
                  <a:srgbClr val="0070C0"/>
                </a:solidFill>
              </a:rPr>
              <a:t>of records) who will provide foundation for admitting the documents</a:t>
            </a:r>
          </a:p>
          <a:p>
            <a:pPr marL="285750" indent="-285750">
              <a:buFont typeface="Arial" panose="020B0604020202020204" pitchFamily="34" charset="0"/>
              <a:buChar char="•"/>
            </a:pPr>
            <a:endParaRPr lang="en-US" sz="2800" b="1" dirty="0" smtClean="0">
              <a:solidFill>
                <a:srgbClr val="0070C0"/>
              </a:solidFill>
            </a:endParaRPr>
          </a:p>
          <a:p>
            <a:pPr marL="285750" indent="-285750">
              <a:buFont typeface="Arial" panose="020B0604020202020204" pitchFamily="34" charset="0"/>
              <a:buChar char="•"/>
            </a:pPr>
            <a:r>
              <a:rPr lang="en-US" sz="2800" b="1" dirty="0" smtClean="0">
                <a:solidFill>
                  <a:srgbClr val="0070C0"/>
                </a:solidFill>
              </a:rPr>
              <a:t>Consider the basis </a:t>
            </a:r>
            <a:r>
              <a:rPr lang="en-US" sz="2800" b="1" dirty="0">
                <a:solidFill>
                  <a:srgbClr val="0070C0"/>
                </a:solidFill>
              </a:rPr>
              <a:t>for admission of documents or particular statements within </a:t>
            </a:r>
            <a:r>
              <a:rPr lang="en-US" sz="2800" b="1" dirty="0" smtClean="0">
                <a:solidFill>
                  <a:srgbClr val="0070C0"/>
                </a:solidFill>
              </a:rPr>
              <a:t>them</a:t>
            </a:r>
          </a:p>
          <a:p>
            <a:pPr marL="285750" indent="-285750">
              <a:buFont typeface="Arial" panose="020B0604020202020204" pitchFamily="34" charset="0"/>
              <a:buChar char="•"/>
            </a:pPr>
            <a:endParaRPr lang="en-US" sz="2800" b="1" dirty="0">
              <a:solidFill>
                <a:srgbClr val="0070C0"/>
              </a:solidFill>
            </a:endParaRPr>
          </a:p>
          <a:p>
            <a:pPr marL="285750" indent="-285750">
              <a:buFont typeface="Arial" panose="020B0604020202020204" pitchFamily="34" charset="0"/>
              <a:buChar char="•"/>
            </a:pPr>
            <a:r>
              <a:rPr lang="en-US" sz="2800" b="1" dirty="0">
                <a:solidFill>
                  <a:srgbClr val="0070C0"/>
                </a:solidFill>
              </a:rPr>
              <a:t>Prepare responses to </a:t>
            </a:r>
            <a:r>
              <a:rPr lang="en-US" sz="2800" b="1" dirty="0" smtClean="0">
                <a:solidFill>
                  <a:srgbClr val="0070C0"/>
                </a:solidFill>
              </a:rPr>
              <a:t>hearsay and </a:t>
            </a:r>
            <a:r>
              <a:rPr lang="en-US" sz="2800" b="1" dirty="0">
                <a:solidFill>
                  <a:srgbClr val="0070C0"/>
                </a:solidFill>
              </a:rPr>
              <a:t>other objections in </a:t>
            </a:r>
            <a:r>
              <a:rPr lang="en-US" sz="2800" b="1" dirty="0" smtClean="0">
                <a:solidFill>
                  <a:srgbClr val="0070C0"/>
                </a:solidFill>
              </a:rPr>
              <a:t>advance</a:t>
            </a:r>
          </a:p>
          <a:p>
            <a:pPr marL="285750" indent="-285750">
              <a:buFont typeface="Arial" panose="020B0604020202020204" pitchFamily="34" charset="0"/>
              <a:buChar char="•"/>
            </a:pPr>
            <a:endParaRPr lang="en-US" sz="2800" b="1" dirty="0" smtClean="0">
              <a:solidFill>
                <a:srgbClr val="0070C0"/>
              </a:solidFill>
            </a:endParaRPr>
          </a:p>
          <a:p>
            <a:pPr marL="285750" indent="-285750">
              <a:buFont typeface="Arial" panose="020B0604020202020204" pitchFamily="34" charset="0"/>
              <a:buChar char="•"/>
            </a:pPr>
            <a:r>
              <a:rPr lang="en-US" sz="2800" b="1" dirty="0" smtClean="0">
                <a:solidFill>
                  <a:srgbClr val="0070C0"/>
                </a:solidFill>
              </a:rPr>
              <a:t>Prepare </a:t>
            </a:r>
            <a:r>
              <a:rPr lang="en-US" sz="2800" b="1" dirty="0">
                <a:solidFill>
                  <a:srgbClr val="0070C0"/>
                </a:solidFill>
              </a:rPr>
              <a:t>your documents/exhibits for trial </a:t>
            </a:r>
          </a:p>
          <a:p>
            <a:pPr marL="742950" lvl="1" indent="-285750">
              <a:lnSpc>
                <a:spcPct val="120000"/>
              </a:lnSpc>
              <a:buFont typeface="Arial" panose="020B0604020202020204" pitchFamily="34" charset="0"/>
              <a:buChar char="•"/>
            </a:pPr>
            <a:r>
              <a:rPr lang="en-US" dirty="0"/>
              <a:t>Label exhibits in advance</a:t>
            </a:r>
          </a:p>
          <a:p>
            <a:pPr marL="742950" lvl="1" indent="-285750">
              <a:lnSpc>
                <a:spcPct val="120000"/>
              </a:lnSpc>
              <a:buFont typeface="Arial" panose="020B0604020202020204" pitchFamily="34" charset="0"/>
              <a:buChar char="•"/>
            </a:pPr>
            <a:r>
              <a:rPr lang="en-US" dirty="0"/>
              <a:t>Have enough copies for the Court and the </a:t>
            </a:r>
            <a:r>
              <a:rPr lang="en-US" dirty="0" smtClean="0"/>
              <a:t>parties</a:t>
            </a:r>
            <a:endParaRPr kumimoji="0" lang="en-US" sz="2000" b="1" i="0" u="none" strike="noStrike" kern="1200" cap="none" spc="0" normalizeH="0" baseline="0" noProof="0" dirty="0">
              <a:ln>
                <a:noFill/>
              </a:ln>
              <a:solidFill>
                <a:srgbClr val="0079C1"/>
              </a:solidFill>
              <a:effectLst/>
              <a:uLnTx/>
              <a:uFillTx/>
              <a:latin typeface="+mn-lt"/>
              <a:ea typeface="+mn-ea"/>
              <a:cs typeface="+mn-cs"/>
            </a:endParaRPr>
          </a:p>
        </p:txBody>
      </p:sp>
    </p:spTree>
    <p:extLst>
      <p:ext uri="{BB962C8B-B14F-4D97-AF65-F5344CB8AC3E}">
        <p14:creationId xmlns:p14="http://schemas.microsoft.com/office/powerpoint/2010/main" val="1916463592"/>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0"/>
            <a:ext cx="8229600" cy="1143000"/>
          </a:xfrm>
        </p:spPr>
        <p:txBody>
          <a:bodyPr>
            <a:noAutofit/>
          </a:bodyPr>
          <a:lstStyle/>
          <a:p>
            <a:pPr algn="ctr"/>
            <a:r>
              <a:rPr lang="en-US" b="1" dirty="0" smtClean="0">
                <a:solidFill>
                  <a:schemeClr val="bg1"/>
                </a:solidFill>
              </a:rPr>
              <a:t>The </a:t>
            </a:r>
            <a:r>
              <a:rPr lang="en-US" b="1" dirty="0">
                <a:solidFill>
                  <a:schemeClr val="bg1"/>
                </a:solidFill>
              </a:rPr>
              <a:t>Business Record Exception </a:t>
            </a:r>
          </a:p>
        </p:txBody>
      </p:sp>
      <p:sp>
        <p:nvSpPr>
          <p:cNvPr id="3" name="Content Placeholder 2"/>
          <p:cNvSpPr>
            <a:spLocks noGrp="1"/>
          </p:cNvSpPr>
          <p:nvPr>
            <p:ph idx="1"/>
          </p:nvPr>
        </p:nvSpPr>
        <p:spPr>
          <a:xfrm>
            <a:off x="76200" y="1371600"/>
            <a:ext cx="9067800" cy="5410200"/>
          </a:xfrm>
        </p:spPr>
        <p:txBody>
          <a:bodyPr>
            <a:noAutofit/>
          </a:bodyPr>
          <a:lstStyle/>
          <a:p>
            <a:pPr>
              <a:lnSpc>
                <a:spcPct val="120000"/>
              </a:lnSpc>
              <a:defRPr/>
            </a:pPr>
            <a:r>
              <a:rPr lang="en-US" sz="2800" dirty="0" smtClean="0"/>
              <a:t>SCR-General Family Rule Q</a:t>
            </a:r>
            <a:endParaRPr lang="en-US" sz="2400" dirty="0" smtClean="0"/>
          </a:p>
          <a:p>
            <a:pPr lvl="1">
              <a:lnSpc>
                <a:spcPct val="120000"/>
              </a:lnSpc>
              <a:defRPr/>
            </a:pPr>
            <a:r>
              <a:rPr lang="en-US" sz="1800" dirty="0" smtClean="0"/>
              <a:t>I am handing you a document identified  as Petitioner’s Exhibit # __.  Do you recognize this document?  Can you describe this document?</a:t>
            </a:r>
          </a:p>
          <a:p>
            <a:pPr lvl="1">
              <a:lnSpc>
                <a:spcPct val="120000"/>
              </a:lnSpc>
              <a:defRPr/>
            </a:pPr>
            <a:r>
              <a:rPr lang="en-US" sz="1800" dirty="0" smtClean="0"/>
              <a:t>Who is the person who is the subject of this record?</a:t>
            </a:r>
          </a:p>
          <a:p>
            <a:pPr lvl="1">
              <a:lnSpc>
                <a:spcPct val="120000"/>
              </a:lnSpc>
              <a:defRPr/>
            </a:pPr>
            <a:r>
              <a:rPr lang="en-US" sz="1800" dirty="0" smtClean="0"/>
              <a:t>Were these records made and kept during the regular course of business at ___?</a:t>
            </a:r>
          </a:p>
          <a:p>
            <a:pPr lvl="1">
              <a:lnSpc>
                <a:spcPct val="120000"/>
              </a:lnSpc>
              <a:defRPr/>
            </a:pPr>
            <a:r>
              <a:rPr lang="en-US" sz="1800" dirty="0" smtClean="0"/>
              <a:t>Were these records prepared by persons with knowledge of these test results at or near the time that the results were obtained?</a:t>
            </a:r>
          </a:p>
          <a:p>
            <a:pPr lvl="1">
              <a:lnSpc>
                <a:spcPct val="120000"/>
              </a:lnSpc>
              <a:defRPr/>
            </a:pPr>
            <a:r>
              <a:rPr lang="en-US" sz="1800" dirty="0" smtClean="0"/>
              <a:t>Would the person(s) creating this record have been acting in the normal course of business?</a:t>
            </a:r>
          </a:p>
          <a:p>
            <a:pPr lvl="1">
              <a:lnSpc>
                <a:spcPct val="120000"/>
              </a:lnSpc>
              <a:defRPr/>
            </a:pPr>
            <a:r>
              <a:rPr lang="en-US" sz="1800" dirty="0" smtClean="0"/>
              <a:t>Would it have been the standard practice to retain these records in a file after these records were created?</a:t>
            </a:r>
          </a:p>
          <a:p>
            <a:pPr lvl="1">
              <a:lnSpc>
                <a:spcPct val="120000"/>
              </a:lnSpc>
              <a:defRPr/>
            </a:pPr>
            <a:r>
              <a:rPr lang="en-US" sz="1800" dirty="0" smtClean="0"/>
              <a:t>Your Honor, I ask that Petitioner’s Exhibit # __ be admitted into evidence.</a:t>
            </a: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90600"/>
          </a:xfrm>
        </p:spPr>
        <p:txBody>
          <a:bodyPr>
            <a:normAutofit/>
          </a:bodyPr>
          <a:lstStyle/>
          <a:p>
            <a:pPr algn="ctr"/>
            <a:r>
              <a:rPr lang="en-US" b="1" dirty="0" smtClean="0">
                <a:solidFill>
                  <a:schemeClr val="bg1"/>
                </a:solidFill>
              </a:rPr>
              <a:t>Certified Public Records</a:t>
            </a:r>
            <a:endParaRPr lang="en-US" b="1" dirty="0">
              <a:solidFill>
                <a:schemeClr val="bg1"/>
              </a:solidFill>
            </a:endParaRPr>
          </a:p>
        </p:txBody>
      </p:sp>
      <p:sp>
        <p:nvSpPr>
          <p:cNvPr id="3" name="Content Placeholder 2"/>
          <p:cNvSpPr>
            <a:spLocks noGrp="1"/>
          </p:cNvSpPr>
          <p:nvPr>
            <p:ph idx="1"/>
          </p:nvPr>
        </p:nvSpPr>
        <p:spPr/>
        <p:txBody>
          <a:bodyPr>
            <a:normAutofit/>
          </a:bodyPr>
          <a:lstStyle/>
          <a:p>
            <a:pPr marL="0" indent="-400050">
              <a:defRPr/>
            </a:pPr>
            <a:r>
              <a:rPr lang="en-US" dirty="0" smtClean="0"/>
              <a:t>SCR </a:t>
            </a:r>
            <a:r>
              <a:rPr lang="en-US" dirty="0"/>
              <a:t>Adoption </a:t>
            </a:r>
            <a:r>
              <a:rPr lang="en-US" dirty="0" smtClean="0"/>
              <a:t>44; </a:t>
            </a:r>
            <a:r>
              <a:rPr lang="en-US" dirty="0"/>
              <a:t>SCR Dom. Rel. </a:t>
            </a:r>
            <a:r>
              <a:rPr lang="en-US" dirty="0" smtClean="0"/>
              <a:t>44</a:t>
            </a:r>
          </a:p>
          <a:p>
            <a:pPr lvl="1">
              <a:defRPr/>
            </a:pPr>
            <a:r>
              <a:rPr lang="en-US" dirty="0" smtClean="0"/>
              <a:t>Certified copy may be admissible and self-authenticating. </a:t>
            </a:r>
          </a:p>
          <a:p>
            <a:pPr lvl="1">
              <a:defRPr/>
            </a:pPr>
            <a:r>
              <a:rPr lang="en-US" dirty="0" smtClean="0"/>
              <a:t>The official record must be obtained from the official custodian along with a certification that the document is true and accurate (e.g. the neglect clerk is able to certify certain documents from the neglect file)</a:t>
            </a:r>
          </a:p>
          <a:p>
            <a:pPr marL="457200" lvl="1" indent="0">
              <a:buNone/>
              <a:defRPr/>
            </a:pPr>
            <a:endParaRPr lang="en-US" dirty="0" smtClean="0"/>
          </a:p>
          <a:p>
            <a:endParaRPr lang="en-US" dirty="0"/>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8229600" cy="990600"/>
          </a:xfrm>
        </p:spPr>
        <p:txBody>
          <a:bodyPr>
            <a:noAutofit/>
          </a:bodyPr>
          <a:lstStyle/>
          <a:p>
            <a:pPr algn="ctr"/>
            <a:r>
              <a:rPr lang="en-US" b="1" dirty="0" smtClean="0">
                <a:solidFill>
                  <a:schemeClr val="bg1"/>
                </a:solidFill>
              </a:rPr>
              <a:t>Judicial Notice </a:t>
            </a:r>
            <a:br>
              <a:rPr lang="en-US" b="1" dirty="0" smtClean="0">
                <a:solidFill>
                  <a:schemeClr val="bg1"/>
                </a:solidFill>
              </a:rPr>
            </a:br>
            <a:endParaRPr lang="en-US" b="1" dirty="0">
              <a:solidFill>
                <a:schemeClr val="bg1"/>
              </a:solidFill>
            </a:endParaRPr>
          </a:p>
        </p:txBody>
      </p:sp>
      <p:sp>
        <p:nvSpPr>
          <p:cNvPr id="3" name="Content Placeholder 2"/>
          <p:cNvSpPr>
            <a:spLocks noGrp="1"/>
          </p:cNvSpPr>
          <p:nvPr>
            <p:ph idx="1"/>
          </p:nvPr>
        </p:nvSpPr>
        <p:spPr>
          <a:xfrm>
            <a:off x="457200" y="1219200"/>
            <a:ext cx="8229600" cy="5486400"/>
          </a:xfrm>
        </p:spPr>
        <p:txBody>
          <a:bodyPr>
            <a:normAutofit fontScale="92500" lnSpcReduction="20000"/>
          </a:bodyPr>
          <a:lstStyle/>
          <a:p>
            <a:pPr>
              <a:lnSpc>
                <a:spcPct val="110000"/>
              </a:lnSpc>
              <a:defRPr/>
            </a:pPr>
            <a:r>
              <a:rPr lang="en-US" sz="2400" dirty="0" smtClean="0"/>
              <a:t>Upon request of a party, the Court can take judicial notice of facts not subject to reasonable dispute </a:t>
            </a:r>
          </a:p>
          <a:p>
            <a:pPr lvl="1">
              <a:lnSpc>
                <a:spcPct val="110000"/>
              </a:lnSpc>
              <a:defRPr/>
            </a:pPr>
            <a:r>
              <a:rPr lang="en-US" sz="2400" dirty="0" smtClean="0"/>
              <a:t>(1) generally known within jurisdiction; or </a:t>
            </a:r>
          </a:p>
          <a:p>
            <a:pPr lvl="1">
              <a:lnSpc>
                <a:spcPct val="110000"/>
              </a:lnSpc>
              <a:defRPr/>
            </a:pPr>
            <a:r>
              <a:rPr lang="en-US" sz="2400" dirty="0" smtClean="0"/>
              <a:t>(2) capable of accurate and ready determination by a source whose accuracy cannot be reasonable questioned</a:t>
            </a:r>
          </a:p>
          <a:p>
            <a:pPr>
              <a:lnSpc>
                <a:spcPct val="110000"/>
              </a:lnSpc>
              <a:buNone/>
              <a:defRPr/>
            </a:pPr>
            <a:endParaRPr lang="en-US" sz="2400" dirty="0" smtClean="0"/>
          </a:p>
          <a:p>
            <a:pPr>
              <a:lnSpc>
                <a:spcPct val="110000"/>
              </a:lnSpc>
              <a:defRPr/>
            </a:pPr>
            <a:r>
              <a:rPr lang="en-US" sz="2400" dirty="0" smtClean="0"/>
              <a:t>Common examples of items which the Court will take judicial notice of are:</a:t>
            </a:r>
          </a:p>
          <a:p>
            <a:pPr lvl="1">
              <a:lnSpc>
                <a:spcPct val="110000"/>
              </a:lnSpc>
              <a:buFontTx/>
              <a:buChar char="-"/>
              <a:defRPr/>
            </a:pPr>
            <a:r>
              <a:rPr lang="en-US" sz="2400" dirty="0" smtClean="0"/>
              <a:t>The day of the week </a:t>
            </a:r>
          </a:p>
          <a:p>
            <a:pPr lvl="1">
              <a:lnSpc>
                <a:spcPct val="110000"/>
              </a:lnSpc>
              <a:buFontTx/>
              <a:buChar char="-"/>
              <a:defRPr/>
            </a:pPr>
            <a:r>
              <a:rPr lang="en-US" sz="2400" dirty="0" smtClean="0"/>
              <a:t>Neglect Stipulation</a:t>
            </a:r>
          </a:p>
          <a:p>
            <a:pPr lvl="1">
              <a:lnSpc>
                <a:spcPct val="110000"/>
              </a:lnSpc>
              <a:buFontTx/>
              <a:buChar char="-"/>
              <a:defRPr/>
            </a:pPr>
            <a:r>
              <a:rPr lang="en-US" sz="2400" dirty="0" smtClean="0"/>
              <a:t>Specific facts within court orders from Neglect or Domestic Relations file</a:t>
            </a:r>
          </a:p>
          <a:p>
            <a:pPr lvl="1">
              <a:lnSpc>
                <a:spcPct val="110000"/>
              </a:lnSpc>
              <a:buFontTx/>
              <a:buChar char="-"/>
              <a:defRPr/>
            </a:pPr>
            <a:endParaRPr lang="en-US" sz="2000" dirty="0" smtClean="0"/>
          </a:p>
          <a:p>
            <a:pPr>
              <a:lnSpc>
                <a:spcPct val="110000"/>
              </a:lnSpc>
              <a:defRPr/>
            </a:pPr>
            <a:r>
              <a:rPr lang="en-US" sz="2400" i="1" dirty="0" smtClean="0"/>
              <a:t>Daniels </a:t>
            </a:r>
            <a:r>
              <a:rPr lang="en-US" sz="2400" i="1" dirty="0"/>
              <a:t>v. United States</a:t>
            </a:r>
            <a:r>
              <a:rPr lang="en-US" sz="2400" dirty="0"/>
              <a:t>, 33 A.3d 324 (D.C. 2011); </a:t>
            </a:r>
            <a:r>
              <a:rPr lang="en-US" sz="2400" i="1" dirty="0"/>
              <a:t>S.S. v. D.M.</a:t>
            </a:r>
            <a:r>
              <a:rPr lang="en-US" sz="2400" dirty="0"/>
              <a:t>, 597 A.2d 870 (D.C. 1991</a:t>
            </a:r>
            <a:r>
              <a:rPr lang="en-US" sz="2400" dirty="0" smtClean="0"/>
              <a:t>); </a:t>
            </a:r>
            <a:r>
              <a:rPr lang="en-US" sz="2400" i="1" dirty="0" smtClean="0"/>
              <a:t>W.M. v. D.S.C.</a:t>
            </a:r>
            <a:r>
              <a:rPr lang="en-US" sz="2400" dirty="0" smtClean="0"/>
              <a:t>, 591 A.2d 837 (D.C. 1991)</a:t>
            </a:r>
            <a:endParaRPr lang="en-US" sz="2400" dirty="0"/>
          </a:p>
          <a:p>
            <a:pPr lvl="1">
              <a:lnSpc>
                <a:spcPct val="80000"/>
              </a:lnSpc>
              <a:buNone/>
              <a:defRPr/>
            </a:pPr>
            <a:endParaRPr lang="en-US" sz="2400" dirty="0" smtClean="0"/>
          </a:p>
          <a:p>
            <a:pPr marL="0" indent="0">
              <a:buNone/>
            </a:pPr>
            <a:endParaRPr lang="en-US" dirty="0"/>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22" name="Group 6"/>
          <p:cNvGrpSpPr>
            <a:grpSpLocks noChangeAspect="1"/>
          </p:cNvGrpSpPr>
          <p:nvPr/>
        </p:nvGrpSpPr>
        <p:grpSpPr bwMode="auto">
          <a:xfrm>
            <a:off x="0" y="0"/>
            <a:ext cx="9144000" cy="6858000"/>
            <a:chOff x="0" y="0"/>
            <a:chExt cx="9144000" cy="6858000"/>
          </a:xfrm>
        </p:grpSpPr>
        <p:pic>
          <p:nvPicPr>
            <p:cNvPr id="30723" name="Picture 3" descr="blues background.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4" descr="ChildrensLawCenter_Tagline_Color_MSOffice.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00" y="381000"/>
              <a:ext cx="5315723" cy="1411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TextBox 5"/>
            <p:cNvSpPr txBox="1">
              <a:spLocks noChangeArrowheads="1"/>
            </p:cNvSpPr>
            <p:nvPr/>
          </p:nvSpPr>
          <p:spPr bwMode="auto">
            <a:xfrm>
              <a:off x="304800" y="2362200"/>
              <a:ext cx="8458200"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2000" dirty="0" smtClean="0">
                  <a:solidFill>
                    <a:schemeClr val="bg1"/>
                  </a:solidFill>
                </a:rPr>
                <a:t>Children’s Law Center fights so every child in DC can grow up with a loving family, good health and a quality education. Judges, pediatricians and families turn to us to be the voice for children who are abused or neglected, who aren’t learning in school, or who have health problems that can’t be solved by medicine alone. With 100 staff and hundreds of pro bono lawyers, we reach 1 out of every 8 children in DC’s poorest neighborhoods – more than 5,000 children and families each year. And, we multiply this impact by advocating for city-wide solutions that benefit all children.</a:t>
              </a:r>
            </a:p>
            <a:p>
              <a:pPr algn="ctr" eaLnBrk="1" hangingPunct="1">
                <a:spcBef>
                  <a:spcPct val="0"/>
                </a:spcBef>
                <a:buFontTx/>
                <a:buNone/>
              </a:pPr>
              <a:endParaRPr lang="en-US" altLang="en-US" sz="2000" dirty="0">
                <a:solidFill>
                  <a:schemeClr val="bg1"/>
                </a:solidFill>
              </a:endParaRPr>
            </a:p>
            <a:p>
              <a:pPr algn="ctr" eaLnBrk="1" hangingPunct="1">
                <a:spcBef>
                  <a:spcPct val="0"/>
                </a:spcBef>
                <a:buFontTx/>
                <a:buNone/>
              </a:pPr>
              <a:r>
                <a:rPr lang="en-US" altLang="en-US" sz="2000" dirty="0">
                  <a:solidFill>
                    <a:schemeClr val="bg1"/>
                  </a:solidFill>
                </a:rPr>
                <a:t>Visit www.childrenslawcenter.org to learn more.</a:t>
              </a:r>
            </a:p>
          </p:txBody>
        </p:sp>
      </p:grpSp>
    </p:spTree>
    <p:extLst>
      <p:ext uri="{BB962C8B-B14F-4D97-AF65-F5344CB8AC3E}">
        <p14:creationId xmlns:p14="http://schemas.microsoft.com/office/powerpoint/2010/main" val="20578071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lues header.jpg"/>
          <p:cNvPicPr>
            <a:picLocks noChangeAspect="1"/>
          </p:cNvPicPr>
          <p:nvPr/>
        </p:nvPicPr>
        <p:blipFill>
          <a:blip r:embed="rId3" cstate="print"/>
          <a:stretch>
            <a:fillRect/>
          </a:stretch>
        </p:blipFill>
        <p:spPr>
          <a:xfrm>
            <a:off x="0" y="0"/>
            <a:ext cx="9144000" cy="1219200"/>
          </a:xfrm>
          <a:prstGeom prst="rect">
            <a:avLst/>
          </a:prstGeom>
        </p:spPr>
      </p:pic>
      <p:sp>
        <p:nvSpPr>
          <p:cNvPr id="5" name="Title 1"/>
          <p:cNvSpPr txBox="1">
            <a:spLocks/>
          </p:cNvSpPr>
          <p:nvPr/>
        </p:nvSpPr>
        <p:spPr>
          <a:xfrm>
            <a:off x="304800" y="228600"/>
            <a:ext cx="7772400" cy="76517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bg1"/>
                </a:solidFill>
                <a:effectLst/>
                <a:uLnTx/>
                <a:uFillTx/>
                <a:latin typeface="+mj-lt"/>
                <a:ea typeface="+mj-ea"/>
                <a:cs typeface="+mj-cs"/>
              </a:rPr>
              <a:t>Neglect</a:t>
            </a:r>
            <a:r>
              <a:rPr kumimoji="0" lang="en-US" sz="4000" b="1" i="0" u="none" strike="noStrike" kern="1200" cap="none" spc="0" normalizeH="0" noProof="0" dirty="0" smtClean="0">
                <a:ln>
                  <a:noFill/>
                </a:ln>
                <a:solidFill>
                  <a:schemeClr val="bg1"/>
                </a:solidFill>
                <a:effectLst/>
                <a:uLnTx/>
                <a:uFillTx/>
                <a:latin typeface="+mj-lt"/>
                <a:ea typeface="+mj-ea"/>
                <a:cs typeface="+mj-cs"/>
              </a:rPr>
              <a:t> Cases: Participants</a:t>
            </a:r>
            <a:endParaRPr kumimoji="0" lang="en-US" sz="4000" b="1" i="0" u="none" strike="noStrike" kern="1200" cap="none" spc="0" normalizeH="0" baseline="0" noProof="0" dirty="0">
              <a:ln>
                <a:noFill/>
              </a:ln>
              <a:solidFill>
                <a:schemeClr val="bg1"/>
              </a:solidFill>
              <a:effectLst/>
              <a:uLnTx/>
              <a:uFillTx/>
              <a:latin typeface="+mj-lt"/>
              <a:ea typeface="+mj-ea"/>
              <a:cs typeface="+mj-cs"/>
            </a:endParaRPr>
          </a:p>
        </p:txBody>
      </p:sp>
      <p:sp>
        <p:nvSpPr>
          <p:cNvPr id="6" name="Subtitle 2"/>
          <p:cNvSpPr txBox="1">
            <a:spLocks/>
          </p:cNvSpPr>
          <p:nvPr/>
        </p:nvSpPr>
        <p:spPr>
          <a:xfrm>
            <a:off x="381000" y="1219200"/>
            <a:ext cx="8458200" cy="5638800"/>
          </a:xfrm>
          <a:prstGeom prst="rect">
            <a:avLst/>
          </a:prstGeom>
        </p:spPr>
        <p:txBody>
          <a:bodyPr vert="horz" lIns="91440" tIns="45720" rIns="91440" bIns="45720" rtlCol="0">
            <a:normAutofit lnSpcReduction="10000"/>
          </a:bodyPr>
          <a:lstStyle/>
          <a:p>
            <a:pPr marL="342900" marR="0" lvl="0" indent="-342900" algn="l" defTabSz="914400" rtl="0" eaLnBrk="1" fontAlgn="auto" latinLnBrk="0" hangingPunct="1">
              <a:lnSpc>
                <a:spcPct val="120000"/>
              </a:lnSpc>
              <a:spcBef>
                <a:spcPct val="20000"/>
              </a:spcBef>
              <a:spcAft>
                <a:spcPts val="0"/>
              </a:spcAft>
              <a:buClrTx/>
              <a:buSzTx/>
              <a:buFont typeface="Arial" panose="020B0604020202020204" pitchFamily="34" charset="0"/>
              <a:buChar char="•"/>
              <a:tabLst/>
              <a:defRPr/>
            </a:pPr>
            <a:r>
              <a:rPr lang="en-US" sz="2400" b="1" dirty="0" smtClean="0">
                <a:solidFill>
                  <a:srgbClr val="0079C1"/>
                </a:solidFill>
              </a:rPr>
              <a:t>Heard by a Magistrate Judge</a:t>
            </a:r>
          </a:p>
          <a:p>
            <a:pPr marL="342900" lvl="0" indent="-342900">
              <a:lnSpc>
                <a:spcPct val="120000"/>
              </a:lnSpc>
              <a:spcBef>
                <a:spcPct val="20000"/>
              </a:spcBef>
              <a:buFont typeface="Arial" panose="020B0604020202020204" pitchFamily="34" charset="0"/>
              <a:buChar char="•"/>
              <a:defRPr/>
            </a:pPr>
            <a:r>
              <a:rPr lang="en-US" sz="2400" b="1" dirty="0" smtClean="0">
                <a:solidFill>
                  <a:srgbClr val="0079C1"/>
                </a:solidFill>
              </a:rPr>
              <a:t>Parties </a:t>
            </a:r>
            <a:r>
              <a:rPr lang="en-US" sz="2400" b="1" dirty="0">
                <a:solidFill>
                  <a:srgbClr val="0079C1"/>
                </a:solidFill>
              </a:rPr>
              <a:t>pursuant to SCR-Neg. R. 10 (a)</a:t>
            </a:r>
            <a:endParaRPr lang="en-US" sz="2400" b="1" dirty="0" smtClean="0">
              <a:solidFill>
                <a:srgbClr val="0079C1"/>
              </a:solidFill>
            </a:endParaRPr>
          </a:p>
          <a:p>
            <a:pPr marL="744538" lvl="1" indent="-287338">
              <a:lnSpc>
                <a:spcPct val="120000"/>
              </a:lnSpc>
              <a:spcBef>
                <a:spcPct val="20000"/>
              </a:spcBef>
              <a:buFont typeface="Arial" pitchFamily="34" charset="0"/>
              <a:buChar char="•"/>
              <a:defRPr/>
            </a:pPr>
            <a:r>
              <a:rPr kumimoji="0" lang="en-US" sz="2100" i="0" u="none" strike="noStrike" kern="1200" cap="none" spc="0" normalizeH="0" baseline="0" noProof="0" dirty="0" smtClean="0">
                <a:ln>
                  <a:noFill/>
                </a:ln>
                <a:solidFill>
                  <a:srgbClr val="0079C1"/>
                </a:solidFill>
                <a:effectLst/>
                <a:uLnTx/>
                <a:uFillTx/>
              </a:rPr>
              <a:t>District of Columbia</a:t>
            </a:r>
            <a:endParaRPr kumimoji="0" lang="en-US" sz="2100" b="1" i="0" u="none" strike="noStrike" kern="1200" cap="none" spc="0" normalizeH="0" baseline="0" noProof="0" dirty="0" smtClean="0">
              <a:ln>
                <a:noFill/>
              </a:ln>
              <a:solidFill>
                <a:srgbClr val="0079C1"/>
              </a:solidFill>
              <a:effectLst/>
              <a:uLnTx/>
              <a:uFillTx/>
            </a:endParaRPr>
          </a:p>
          <a:p>
            <a:pPr marL="1201738" lvl="2" indent="-287338">
              <a:lnSpc>
                <a:spcPct val="120000"/>
              </a:lnSpc>
              <a:spcBef>
                <a:spcPct val="20000"/>
              </a:spcBef>
              <a:buFont typeface="Arial" pitchFamily="34" charset="0"/>
              <a:buChar char="•"/>
              <a:defRPr/>
            </a:pPr>
            <a:r>
              <a:rPr lang="en-US" sz="1900" dirty="0"/>
              <a:t>Assistant Attorney General (AAG) </a:t>
            </a:r>
            <a:r>
              <a:rPr lang="en-US" sz="1900" dirty="0" smtClean="0"/>
              <a:t>and social worker</a:t>
            </a:r>
          </a:p>
          <a:p>
            <a:pPr marL="744538" lvl="1" indent="-287338">
              <a:lnSpc>
                <a:spcPct val="120000"/>
              </a:lnSpc>
              <a:spcBef>
                <a:spcPct val="20000"/>
              </a:spcBef>
              <a:buFont typeface="Arial" pitchFamily="34" charset="0"/>
              <a:buChar char="•"/>
              <a:defRPr/>
            </a:pPr>
            <a:r>
              <a:rPr kumimoji="0" lang="en-US" sz="2100" i="0" u="none" strike="noStrike" kern="1200" cap="none" spc="0" normalizeH="0" baseline="0" noProof="0" dirty="0" smtClean="0">
                <a:ln>
                  <a:noFill/>
                </a:ln>
                <a:solidFill>
                  <a:srgbClr val="0079C1"/>
                </a:solidFill>
                <a:effectLst/>
                <a:uLnTx/>
                <a:uFillTx/>
              </a:rPr>
              <a:t>The child</a:t>
            </a:r>
            <a:r>
              <a:rPr kumimoji="0" lang="en-US" sz="2100" i="0" u="none" strike="noStrike" kern="1200" cap="none" spc="0" normalizeH="0" noProof="0" dirty="0" smtClean="0">
                <a:ln>
                  <a:noFill/>
                </a:ln>
                <a:solidFill>
                  <a:srgbClr val="0079C1"/>
                </a:solidFill>
                <a:effectLst/>
                <a:uLnTx/>
                <a:uFillTx/>
              </a:rPr>
              <a:t> </a:t>
            </a:r>
            <a:r>
              <a:rPr kumimoji="0" lang="en-US" sz="2100" i="0" u="none" strike="noStrike" kern="1200" cap="none" spc="0" normalizeH="0" baseline="0" noProof="0" dirty="0" smtClean="0">
                <a:ln>
                  <a:noFill/>
                </a:ln>
                <a:solidFill>
                  <a:srgbClr val="0079C1"/>
                </a:solidFill>
                <a:effectLst/>
                <a:uLnTx/>
                <a:uFillTx/>
              </a:rPr>
              <a:t>represented by Guardian</a:t>
            </a:r>
            <a:r>
              <a:rPr kumimoji="0" lang="en-US" sz="2100" i="0" u="none" strike="noStrike" kern="1200" cap="none" spc="0" normalizeH="0" noProof="0" dirty="0" smtClean="0">
                <a:ln>
                  <a:noFill/>
                </a:ln>
                <a:solidFill>
                  <a:srgbClr val="0079C1"/>
                </a:solidFill>
                <a:effectLst/>
                <a:uLnTx/>
                <a:uFillTx/>
              </a:rPr>
              <a:t> ad litem (GAL)</a:t>
            </a:r>
          </a:p>
          <a:p>
            <a:pPr marL="744538" lvl="1" indent="-287338">
              <a:lnSpc>
                <a:spcPct val="120000"/>
              </a:lnSpc>
              <a:spcBef>
                <a:spcPct val="20000"/>
              </a:spcBef>
              <a:buFont typeface="Arial" pitchFamily="34" charset="0"/>
              <a:buChar char="•"/>
              <a:defRPr/>
            </a:pPr>
            <a:r>
              <a:rPr lang="en-US" sz="2100" baseline="0" dirty="0" smtClean="0">
                <a:solidFill>
                  <a:srgbClr val="0079C1"/>
                </a:solidFill>
              </a:rPr>
              <a:t>Birth</a:t>
            </a:r>
            <a:r>
              <a:rPr lang="en-US" sz="2100" dirty="0" smtClean="0">
                <a:solidFill>
                  <a:srgbClr val="0079C1"/>
                </a:solidFill>
              </a:rPr>
              <a:t> parents (or legal guardian) represented by parents’ counsel </a:t>
            </a:r>
          </a:p>
          <a:p>
            <a:pPr marL="287338" indent="-287338">
              <a:lnSpc>
                <a:spcPct val="120000"/>
              </a:lnSpc>
              <a:spcBef>
                <a:spcPct val="20000"/>
              </a:spcBef>
              <a:buFont typeface="Arial" pitchFamily="34" charset="0"/>
              <a:buChar char="•"/>
              <a:defRPr/>
            </a:pPr>
            <a:r>
              <a:rPr lang="en-US" sz="2400" b="1" dirty="0" smtClean="0">
                <a:solidFill>
                  <a:srgbClr val="0079C1"/>
                </a:solidFill>
              </a:rPr>
              <a:t>Possible additional parties</a:t>
            </a:r>
          </a:p>
          <a:p>
            <a:pPr marL="744538" lvl="1" indent="-287338">
              <a:lnSpc>
                <a:spcPct val="120000"/>
              </a:lnSpc>
              <a:spcBef>
                <a:spcPct val="20000"/>
              </a:spcBef>
              <a:buFont typeface="Arial" pitchFamily="34" charset="0"/>
              <a:buChar char="•"/>
              <a:defRPr/>
            </a:pPr>
            <a:r>
              <a:rPr lang="en-US" sz="2100" dirty="0" smtClean="0">
                <a:solidFill>
                  <a:srgbClr val="0079C1"/>
                </a:solidFill>
              </a:rPr>
              <a:t>F</a:t>
            </a:r>
            <a:r>
              <a:rPr kumimoji="0" lang="en-US" sz="2100" i="0" u="none" strike="noStrike" kern="1200" cap="none" spc="0" normalizeH="0" noProof="0" dirty="0" err="1" smtClean="0">
                <a:ln>
                  <a:noFill/>
                </a:ln>
                <a:solidFill>
                  <a:srgbClr val="0079C1"/>
                </a:solidFill>
                <a:effectLst/>
                <a:uLnTx/>
                <a:uFillTx/>
              </a:rPr>
              <a:t>oster</a:t>
            </a:r>
            <a:r>
              <a:rPr kumimoji="0" lang="en-US" sz="2100" i="0" u="none" strike="noStrike" kern="1200" cap="none" spc="0" normalizeH="0" noProof="0" dirty="0" smtClean="0">
                <a:ln>
                  <a:noFill/>
                </a:ln>
                <a:solidFill>
                  <a:srgbClr val="0079C1"/>
                </a:solidFill>
                <a:effectLst/>
                <a:uLnTx/>
                <a:uFillTx/>
              </a:rPr>
              <a:t> parent/caregiver possibly represented by caregiver's attorney</a:t>
            </a:r>
          </a:p>
          <a:p>
            <a:pPr marL="1257300" lvl="2" indent="-342900">
              <a:lnSpc>
                <a:spcPct val="120000"/>
              </a:lnSpc>
              <a:spcBef>
                <a:spcPct val="20000"/>
              </a:spcBef>
              <a:buFont typeface="Arial" pitchFamily="34" charset="0"/>
              <a:buChar char="•"/>
              <a:defRPr/>
            </a:pPr>
            <a:r>
              <a:rPr lang="en-US" sz="2100" dirty="0" smtClean="0"/>
              <a:t>Pursuant to D.C. Code §16-2304(b)(4)(B)) </a:t>
            </a:r>
          </a:p>
          <a:p>
            <a:pPr marL="1257300" lvl="2" indent="-342900">
              <a:lnSpc>
                <a:spcPct val="120000"/>
              </a:lnSpc>
              <a:spcBef>
                <a:spcPct val="20000"/>
              </a:spcBef>
              <a:buFont typeface="Arial" pitchFamily="34" charset="0"/>
              <a:buChar char="•"/>
              <a:defRPr/>
            </a:pPr>
            <a:r>
              <a:rPr lang="en-US" sz="2100" dirty="0" smtClean="0"/>
              <a:t>No automatic right to counsel </a:t>
            </a:r>
          </a:p>
          <a:p>
            <a:pPr marL="800100" lvl="1" indent="-342900">
              <a:lnSpc>
                <a:spcPct val="120000"/>
              </a:lnSpc>
              <a:spcBef>
                <a:spcPct val="20000"/>
              </a:spcBef>
              <a:buFont typeface="Arial" pitchFamily="34" charset="0"/>
              <a:buChar char="•"/>
              <a:defRPr/>
            </a:pPr>
            <a:r>
              <a:rPr lang="en-US" sz="2100" dirty="0" smtClean="0">
                <a:solidFill>
                  <a:srgbClr val="0079C1"/>
                </a:solidFill>
              </a:rPr>
              <a:t>Educational attorney</a:t>
            </a:r>
            <a:endParaRPr kumimoji="0" lang="en-US" sz="2100" i="0" u="none" strike="noStrike" kern="1200" cap="none" spc="0" normalizeH="0" baseline="0" noProof="0" dirty="0" smtClean="0">
              <a:ln>
                <a:noFill/>
              </a:ln>
              <a:solidFill>
                <a:srgbClr val="0079C1"/>
              </a:solidFill>
              <a:effectLst/>
              <a:uLnTx/>
              <a:uFillTx/>
            </a:endParaRPr>
          </a:p>
        </p:txBody>
      </p:sp>
    </p:spTree>
    <p:extLst>
      <p:ext uri="{BB962C8B-B14F-4D97-AF65-F5344CB8AC3E}">
        <p14:creationId xmlns:p14="http://schemas.microsoft.com/office/powerpoint/2010/main" val="34007027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lues header.jpg"/>
          <p:cNvPicPr>
            <a:picLocks noChangeAspect="1"/>
          </p:cNvPicPr>
          <p:nvPr/>
        </p:nvPicPr>
        <p:blipFill>
          <a:blip r:embed="rId3" cstate="print"/>
          <a:stretch>
            <a:fillRect/>
          </a:stretch>
        </p:blipFill>
        <p:spPr>
          <a:xfrm>
            <a:off x="0" y="0"/>
            <a:ext cx="9144000" cy="1219200"/>
          </a:xfrm>
          <a:prstGeom prst="rect">
            <a:avLst/>
          </a:prstGeom>
        </p:spPr>
      </p:pic>
      <p:sp>
        <p:nvSpPr>
          <p:cNvPr id="5" name="Title 1"/>
          <p:cNvSpPr txBox="1">
            <a:spLocks/>
          </p:cNvSpPr>
          <p:nvPr/>
        </p:nvSpPr>
        <p:spPr>
          <a:xfrm>
            <a:off x="685800" y="212651"/>
            <a:ext cx="7772400" cy="765175"/>
          </a:xfrm>
          <a:prstGeom prst="rect">
            <a:avLst/>
          </a:prstGeom>
        </p:spPr>
        <p:txBody>
          <a:bodyPr vert="horz" lIns="91440" tIns="45720" rIns="91440" bIns="45720" rtlCol="0" anchor="ctr">
            <a:noAutofit/>
          </a:bodyPr>
          <a:lstStyle/>
          <a:p>
            <a:pPr lvl="0" algn="ctr">
              <a:spcBef>
                <a:spcPct val="0"/>
              </a:spcBef>
              <a:defRPr/>
            </a:pPr>
            <a:r>
              <a:rPr kumimoji="0" lang="en-US" sz="3800" b="1" i="0" u="none" strike="noStrike" kern="1200" cap="none" spc="0" normalizeH="0" baseline="0" noProof="0" dirty="0" smtClean="0">
                <a:ln>
                  <a:noFill/>
                </a:ln>
                <a:solidFill>
                  <a:schemeClr val="bg1"/>
                </a:solidFill>
                <a:effectLst/>
                <a:uLnTx/>
                <a:uFillTx/>
                <a:latin typeface="+mj-lt"/>
                <a:ea typeface="+mj-ea"/>
                <a:cs typeface="+mj-cs"/>
              </a:rPr>
              <a:t>Neglect Adjudication and Disposition</a:t>
            </a:r>
            <a:endParaRPr kumimoji="0" lang="en-US" sz="3800" b="1" i="0" u="none" strike="noStrike" kern="1200" cap="none" spc="0" normalizeH="0" baseline="0" noProof="0" dirty="0">
              <a:ln>
                <a:noFill/>
              </a:ln>
              <a:solidFill>
                <a:schemeClr val="bg1"/>
              </a:solidFill>
              <a:effectLst/>
              <a:uLnTx/>
              <a:uFillTx/>
              <a:latin typeface="+mj-lt"/>
              <a:ea typeface="+mj-ea"/>
              <a:cs typeface="+mj-cs"/>
            </a:endParaRPr>
          </a:p>
        </p:txBody>
      </p:sp>
      <p:sp>
        <p:nvSpPr>
          <p:cNvPr id="6" name="Subtitle 2"/>
          <p:cNvSpPr txBox="1">
            <a:spLocks/>
          </p:cNvSpPr>
          <p:nvPr/>
        </p:nvSpPr>
        <p:spPr>
          <a:xfrm>
            <a:off x="381000" y="1524000"/>
            <a:ext cx="8458200" cy="4876800"/>
          </a:xfrm>
          <a:prstGeom prst="rect">
            <a:avLst/>
          </a:prstGeom>
        </p:spPr>
        <p:txBody>
          <a:bodyPr vert="horz" lIns="91440" tIns="45720" rIns="91440" bIns="45720" rtlCol="0">
            <a:normAutofit/>
          </a:bodyPr>
          <a:lstStyle/>
          <a:p>
            <a:pPr marL="342900" lvl="0" indent="-342900">
              <a:spcBef>
                <a:spcPts val="528"/>
              </a:spcBef>
              <a:buFont typeface="Arial" pitchFamily="34" charset="0"/>
              <a:buChar char="•"/>
              <a:defRPr/>
            </a:pPr>
            <a:r>
              <a:rPr kumimoji="0" lang="en-US" sz="2400" b="1" i="0" u="none" strike="noStrike" kern="1200" cap="none" spc="0" normalizeH="0" baseline="0" noProof="0" dirty="0" smtClean="0">
                <a:ln>
                  <a:noFill/>
                </a:ln>
                <a:solidFill>
                  <a:srgbClr val="0079C1"/>
                </a:solidFill>
                <a:effectLst/>
                <a:uLnTx/>
                <a:uFillTx/>
                <a:latin typeface="+mn-lt"/>
                <a:ea typeface="+mn-ea"/>
                <a:cs typeface="+mn-cs"/>
              </a:rPr>
              <a:t>“Neglect</a:t>
            </a:r>
            <a:r>
              <a:rPr kumimoji="0" lang="en-US" sz="2400" b="1" i="0" u="none" strike="noStrike" kern="1200" cap="none" spc="0" normalizeH="0" noProof="0" dirty="0" smtClean="0">
                <a:ln>
                  <a:noFill/>
                </a:ln>
                <a:solidFill>
                  <a:srgbClr val="0079C1"/>
                </a:solidFill>
                <a:effectLst/>
                <a:uLnTx/>
                <a:uFillTx/>
                <a:latin typeface="+mn-lt"/>
                <a:ea typeface="+mn-ea"/>
                <a:cs typeface="+mn-cs"/>
              </a:rPr>
              <a:t> adjudication” – trial or stipulation</a:t>
            </a:r>
          </a:p>
          <a:p>
            <a:pPr marL="800100" lvl="1" indent="-342900">
              <a:spcBef>
                <a:spcPts val="528"/>
              </a:spcBef>
              <a:buFont typeface="Arial" panose="020B0604020202020204" pitchFamily="34" charset="0"/>
              <a:buChar char="•"/>
              <a:defRPr/>
            </a:pPr>
            <a:r>
              <a:rPr lang="en-US" sz="2000" dirty="0" smtClean="0"/>
              <a:t>If the child is “neglected” the court has the authority to determine who has custody and under what conditions</a:t>
            </a:r>
            <a:endParaRPr lang="en-US" sz="2000" dirty="0"/>
          </a:p>
          <a:p>
            <a:pPr marL="342900" lvl="0" indent="-342900">
              <a:spcBef>
                <a:spcPts val="528"/>
              </a:spcBef>
              <a:defRPr/>
            </a:pPr>
            <a:endParaRPr kumimoji="0" lang="en-US" sz="2400" b="1" i="0" u="none" strike="noStrike" kern="1200" cap="none" spc="0" normalizeH="0" baseline="0" noProof="0" dirty="0" smtClean="0">
              <a:ln>
                <a:noFill/>
              </a:ln>
              <a:solidFill>
                <a:srgbClr val="0079C1"/>
              </a:solidFill>
              <a:effectLst/>
              <a:uLnTx/>
              <a:uFillTx/>
              <a:ea typeface="+mn-ea"/>
              <a:cs typeface="+mn-cs"/>
            </a:endParaRPr>
          </a:p>
          <a:p>
            <a:pPr marL="342900" marR="0" lvl="0" indent="-342900" algn="l" defTabSz="914400" rtl="0" eaLnBrk="1" fontAlgn="auto" latinLnBrk="0" hangingPunct="1">
              <a:lnSpc>
                <a:spcPct val="100000"/>
              </a:lnSpc>
              <a:spcBef>
                <a:spcPts val="528"/>
              </a:spcBef>
              <a:spcAft>
                <a:spcPts val="0"/>
              </a:spcAft>
              <a:buClrTx/>
              <a:buSzTx/>
              <a:buFont typeface="Arial" pitchFamily="34" charset="0"/>
              <a:buChar char="•"/>
              <a:tabLst/>
              <a:defRPr/>
            </a:pPr>
            <a:r>
              <a:rPr lang="en-US" sz="2400" b="1" dirty="0" smtClean="0">
                <a:solidFill>
                  <a:srgbClr val="0079C1"/>
                </a:solidFill>
              </a:rPr>
              <a:t>“Dispositional hearing” – court makes custody determination</a:t>
            </a:r>
            <a:endParaRPr lang="en-US" sz="2000" i="1" dirty="0" smtClean="0"/>
          </a:p>
          <a:p>
            <a:pPr marL="744538" lvl="1" indent="-287338">
              <a:spcBef>
                <a:spcPct val="20000"/>
              </a:spcBef>
              <a:buFont typeface="Arial" pitchFamily="34" charset="0"/>
              <a:buChar char="•"/>
              <a:defRPr/>
            </a:pPr>
            <a:r>
              <a:rPr lang="en-US" sz="2000" i="1" dirty="0" smtClean="0"/>
              <a:t>Protective supervision </a:t>
            </a:r>
            <a:r>
              <a:rPr lang="en-US" sz="2000" dirty="0" smtClean="0"/>
              <a:t>→ custody to parent with CFSA oversight</a:t>
            </a:r>
          </a:p>
          <a:p>
            <a:pPr marL="744538" lvl="1" indent="-287338">
              <a:spcBef>
                <a:spcPct val="20000"/>
              </a:spcBef>
              <a:buFont typeface="Arial" pitchFamily="34" charset="0"/>
              <a:buChar char="•"/>
              <a:defRPr/>
            </a:pPr>
            <a:r>
              <a:rPr lang="en-US" sz="2000" i="1" dirty="0" smtClean="0"/>
              <a:t>Private or third party placement </a:t>
            </a:r>
            <a:r>
              <a:rPr lang="en-US" sz="2000" dirty="0" smtClean="0"/>
              <a:t>→ custody to non-parent</a:t>
            </a:r>
          </a:p>
          <a:p>
            <a:pPr marL="744538" lvl="1" indent="-287338">
              <a:spcBef>
                <a:spcPct val="20000"/>
              </a:spcBef>
              <a:buFont typeface="Arial" pitchFamily="34" charset="0"/>
              <a:buChar char="•"/>
              <a:defRPr/>
            </a:pPr>
            <a:r>
              <a:rPr lang="en-US" sz="2000" i="1" dirty="0" smtClean="0"/>
              <a:t>Commitment </a:t>
            </a:r>
            <a:r>
              <a:rPr lang="en-US" sz="2000" dirty="0" smtClean="0"/>
              <a:t>→ custody to CFSA and placement of child in licensed foster home or other residence/program</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1" i="0" u="none" strike="noStrike" kern="1200" cap="none" spc="0" normalizeH="0" baseline="0" noProof="0" dirty="0" smtClean="0">
              <a:ln>
                <a:noFill/>
              </a:ln>
              <a:solidFill>
                <a:srgbClr val="0079C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en-US" sz="2000" b="1" i="0" u="none" strike="noStrike" kern="1200" cap="none" spc="0" normalizeH="0" baseline="0" noProof="0" dirty="0">
              <a:ln>
                <a:noFill/>
              </a:ln>
              <a:solidFill>
                <a:srgbClr val="0079C1"/>
              </a:solidFill>
              <a:effectLst/>
              <a:uLnTx/>
              <a:uFillTx/>
              <a:latin typeface="+mn-lt"/>
              <a:ea typeface="+mn-ea"/>
              <a:cs typeface="+mn-cs"/>
            </a:endParaRPr>
          </a:p>
        </p:txBody>
      </p:sp>
    </p:spTree>
    <p:extLst>
      <p:ext uri="{BB962C8B-B14F-4D97-AF65-F5344CB8AC3E}">
        <p14:creationId xmlns:p14="http://schemas.microsoft.com/office/powerpoint/2010/main" val="21983059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lues header.jpg"/>
          <p:cNvPicPr>
            <a:picLocks noChangeAspect="1"/>
          </p:cNvPicPr>
          <p:nvPr/>
        </p:nvPicPr>
        <p:blipFill>
          <a:blip r:embed="rId3" cstate="print"/>
          <a:stretch>
            <a:fillRect/>
          </a:stretch>
        </p:blipFill>
        <p:spPr>
          <a:xfrm>
            <a:off x="0" y="0"/>
            <a:ext cx="9144000" cy="1219200"/>
          </a:xfrm>
          <a:prstGeom prst="rect">
            <a:avLst/>
          </a:prstGeom>
        </p:spPr>
      </p:pic>
      <p:sp>
        <p:nvSpPr>
          <p:cNvPr id="5" name="Title 1"/>
          <p:cNvSpPr txBox="1">
            <a:spLocks/>
          </p:cNvSpPr>
          <p:nvPr/>
        </p:nvSpPr>
        <p:spPr>
          <a:xfrm>
            <a:off x="685800" y="233916"/>
            <a:ext cx="7772400" cy="765175"/>
          </a:xfrm>
          <a:prstGeom prst="rect">
            <a:avLst/>
          </a:prstGeom>
        </p:spPr>
        <p:txBody>
          <a:bodyPr vert="horz" lIns="91440" tIns="45720" rIns="91440" bIns="45720" rtlCol="0" anchor="ctr">
            <a:noAutofit/>
          </a:bodyPr>
          <a:lstStyle/>
          <a:p>
            <a:pPr lvl="0" algn="ctr">
              <a:spcBef>
                <a:spcPct val="0"/>
              </a:spcBef>
              <a:defRPr/>
            </a:pPr>
            <a:r>
              <a:rPr kumimoji="0" lang="en-US" sz="3200" b="1" i="0" u="none" strike="noStrike" kern="1200" cap="none" spc="0" normalizeH="0" baseline="0" noProof="0" dirty="0" smtClean="0">
                <a:ln>
                  <a:noFill/>
                </a:ln>
                <a:solidFill>
                  <a:schemeClr val="bg1"/>
                </a:solidFill>
                <a:effectLst/>
                <a:uLnTx/>
                <a:uFillTx/>
                <a:latin typeface="+mj-lt"/>
                <a:ea typeface="+mj-ea"/>
                <a:cs typeface="+mj-cs"/>
              </a:rPr>
              <a:t>What Happens After Disposition?</a:t>
            </a:r>
          </a:p>
          <a:p>
            <a:pPr lvl="0" algn="ctr">
              <a:spcBef>
                <a:spcPct val="0"/>
              </a:spcBef>
              <a:defRPr/>
            </a:pPr>
            <a:r>
              <a:rPr kumimoji="0" lang="en-US" sz="3200" b="1" i="0" u="none" strike="noStrike" kern="1200" cap="none" spc="0" normalizeH="0" baseline="0" noProof="0" dirty="0" smtClean="0">
                <a:ln>
                  <a:noFill/>
                </a:ln>
                <a:solidFill>
                  <a:schemeClr val="bg1"/>
                </a:solidFill>
                <a:effectLst/>
                <a:uLnTx/>
                <a:uFillTx/>
                <a:latin typeface="+mj-lt"/>
                <a:ea typeface="+mj-ea"/>
                <a:cs typeface="+mj-cs"/>
              </a:rPr>
              <a:t>D.C. Code </a:t>
            </a:r>
            <a:r>
              <a:rPr lang="en-US" sz="3200" b="1" dirty="0" smtClean="0">
                <a:solidFill>
                  <a:schemeClr val="bg1"/>
                </a:solidFill>
                <a:latin typeface="+mj-lt"/>
              </a:rPr>
              <a:t>§16-2323</a:t>
            </a:r>
            <a:endParaRPr kumimoji="0" lang="en-US" sz="3200" b="1" i="0" u="none" strike="noStrike" kern="1200" cap="none" spc="0" normalizeH="0" baseline="0" noProof="0" dirty="0">
              <a:ln>
                <a:noFill/>
              </a:ln>
              <a:solidFill>
                <a:schemeClr val="bg1"/>
              </a:solidFill>
              <a:effectLst/>
              <a:uLnTx/>
              <a:uFillTx/>
              <a:latin typeface="+mj-lt"/>
              <a:ea typeface="+mj-ea"/>
              <a:cs typeface="+mj-cs"/>
            </a:endParaRPr>
          </a:p>
        </p:txBody>
      </p:sp>
      <p:sp>
        <p:nvSpPr>
          <p:cNvPr id="6" name="Subtitle 2"/>
          <p:cNvSpPr txBox="1">
            <a:spLocks/>
          </p:cNvSpPr>
          <p:nvPr/>
        </p:nvSpPr>
        <p:spPr>
          <a:xfrm>
            <a:off x="381000" y="1524000"/>
            <a:ext cx="8458200" cy="4953000"/>
          </a:xfrm>
          <a:prstGeom prst="rect">
            <a:avLst/>
          </a:prstGeom>
        </p:spPr>
        <p:txBody>
          <a:bodyPr vert="horz" lIns="91440" tIns="45720" rIns="91440" bIns="45720" rtlCol="0">
            <a:normAutofit fontScale="92500"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b="1" dirty="0" smtClean="0">
                <a:solidFill>
                  <a:srgbClr val="0079C1"/>
                </a:solidFill>
              </a:rPr>
              <a:t>Typically the team is working toward reunification within the first year of a case</a:t>
            </a:r>
          </a:p>
          <a:p>
            <a:pPr marL="342900" marR="0" lvl="0" indent="-342900" algn="l" defTabSz="914400" rtl="0" eaLnBrk="1" fontAlgn="auto" latinLnBrk="0" hangingPunct="1">
              <a:lnSpc>
                <a:spcPct val="100000"/>
              </a:lnSpc>
              <a:spcBef>
                <a:spcPct val="20000"/>
              </a:spcBef>
              <a:spcAft>
                <a:spcPts val="0"/>
              </a:spcAft>
              <a:buClrTx/>
              <a:buSzTx/>
              <a:tabLst/>
              <a:defRPr/>
            </a:pPr>
            <a:endParaRPr lang="en-US" sz="2400" b="1" dirty="0" smtClean="0">
              <a:solidFill>
                <a:srgbClr val="0079C1"/>
              </a:solidFill>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b="1" dirty="0" smtClean="0">
                <a:solidFill>
                  <a:srgbClr val="0079C1"/>
                </a:solidFill>
              </a:rPr>
              <a:t>Review hearings – mandatory one or two per year; usually held more frequently</a:t>
            </a:r>
          </a:p>
          <a:p>
            <a:pPr marL="342900" marR="0" lvl="0" indent="-342900" algn="l" defTabSz="914400" rtl="0" eaLnBrk="1" fontAlgn="auto" latinLnBrk="0" hangingPunct="1">
              <a:lnSpc>
                <a:spcPct val="100000"/>
              </a:lnSpc>
              <a:spcBef>
                <a:spcPct val="20000"/>
              </a:spcBef>
              <a:spcAft>
                <a:spcPts val="0"/>
              </a:spcAft>
              <a:buClrTx/>
              <a:buSzTx/>
              <a:tabLst/>
              <a:defRPr/>
            </a:pPr>
            <a:endParaRPr lang="en-US" sz="2400" b="1" dirty="0" smtClean="0">
              <a:solidFill>
                <a:srgbClr val="0079C1"/>
              </a:solidFill>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b="1" dirty="0" smtClean="0">
                <a:solidFill>
                  <a:srgbClr val="0079C1"/>
                </a:solidFill>
              </a:rPr>
              <a:t>Permanency hearings – within 12 months after child’s entry into foster care and every six months thereafter.  </a:t>
            </a:r>
          </a:p>
          <a:p>
            <a:pPr marL="800100" lvl="1" indent="-342900">
              <a:spcBef>
                <a:spcPct val="20000"/>
              </a:spcBef>
              <a:buFont typeface="Arial" pitchFamily="34" charset="0"/>
              <a:buChar char="•"/>
              <a:defRPr/>
            </a:pPr>
            <a:r>
              <a:rPr lang="en-US" sz="1900" dirty="0" smtClean="0"/>
              <a:t>Permanency goal is set</a:t>
            </a:r>
          </a:p>
          <a:p>
            <a:pPr marL="800100" lvl="1" indent="-342900">
              <a:spcBef>
                <a:spcPct val="20000"/>
              </a:spcBef>
              <a:buFont typeface="Arial" pitchFamily="34" charset="0"/>
              <a:buChar char="•"/>
              <a:defRPr/>
            </a:pPr>
            <a:r>
              <a:rPr lang="en-US" sz="1900" dirty="0" smtClean="0"/>
              <a:t>CFSA is required to make “reasonable efforts” to achieve the permanency goal</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US" sz="2400" b="1" dirty="0">
              <a:solidFill>
                <a:srgbClr val="0079C1"/>
              </a:solidFill>
            </a:endParaRPr>
          </a:p>
          <a:p>
            <a:pPr marR="0" lvl="0" algn="l" defTabSz="914400" rtl="0" eaLnBrk="1" fontAlgn="auto" latinLnBrk="0" hangingPunct="1">
              <a:lnSpc>
                <a:spcPct val="100000"/>
              </a:lnSpc>
              <a:spcBef>
                <a:spcPct val="20000"/>
              </a:spcBef>
              <a:spcAft>
                <a:spcPts val="0"/>
              </a:spcAft>
              <a:buClrTx/>
              <a:buSzTx/>
              <a:tabLst/>
              <a:defRPr/>
            </a:pPr>
            <a:r>
              <a:rPr lang="en-US" sz="2400" b="1" dirty="0" smtClean="0">
                <a:solidFill>
                  <a:srgbClr val="0079C1"/>
                </a:solidFill>
              </a:rPr>
              <a:t>* Timelines pursuant to the Adoption and Safe Families Act (ASFA)</a:t>
            </a:r>
          </a:p>
          <a:p>
            <a:pPr marL="342900" lvl="0" indent="-342900">
              <a:spcBef>
                <a:spcPct val="20000"/>
              </a:spcBef>
              <a:buFont typeface="Arial" pitchFamily="34" charset="0"/>
              <a:buChar char="•"/>
              <a:defRPr/>
            </a:pPr>
            <a:endParaRPr kumimoji="0" lang="en-US" sz="2200" b="1" i="0" u="none" strike="noStrike" kern="1200" cap="none" spc="0" normalizeH="0" baseline="0" noProof="0" dirty="0" smtClean="0">
              <a:ln>
                <a:noFill/>
              </a:ln>
              <a:solidFill>
                <a:srgbClr val="0079C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200" b="1" i="0" u="none" strike="noStrike" kern="1200" cap="none" spc="0" normalizeH="0" baseline="0" noProof="0" dirty="0">
              <a:ln>
                <a:noFill/>
              </a:ln>
              <a:solidFill>
                <a:srgbClr val="0079C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lues header.jpg"/>
          <p:cNvPicPr>
            <a:picLocks noChangeAspect="1"/>
          </p:cNvPicPr>
          <p:nvPr/>
        </p:nvPicPr>
        <p:blipFill>
          <a:blip r:embed="rId3" cstate="print"/>
          <a:stretch>
            <a:fillRect/>
          </a:stretch>
        </p:blipFill>
        <p:spPr>
          <a:xfrm>
            <a:off x="0" y="0"/>
            <a:ext cx="9144000" cy="1219200"/>
          </a:xfrm>
          <a:prstGeom prst="rect">
            <a:avLst/>
          </a:prstGeom>
        </p:spPr>
      </p:pic>
      <p:sp>
        <p:nvSpPr>
          <p:cNvPr id="5" name="Title 1"/>
          <p:cNvSpPr txBox="1">
            <a:spLocks/>
          </p:cNvSpPr>
          <p:nvPr/>
        </p:nvSpPr>
        <p:spPr>
          <a:xfrm>
            <a:off x="723900" y="244549"/>
            <a:ext cx="7772400" cy="76517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bg1"/>
                </a:solidFill>
                <a:effectLst/>
                <a:uLnTx/>
                <a:uFillTx/>
                <a:latin typeface="+mj-lt"/>
                <a:ea typeface="+mj-ea"/>
                <a:cs typeface="+mj-cs"/>
              </a:rPr>
              <a:t>Permanency Goals: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bg1"/>
                </a:solidFill>
                <a:effectLst/>
                <a:uLnTx/>
                <a:uFillTx/>
                <a:latin typeface="+mj-lt"/>
                <a:ea typeface="+mj-ea"/>
                <a:cs typeface="+mj-cs"/>
              </a:rPr>
              <a:t>How a child in foster care leaves</a:t>
            </a:r>
            <a:r>
              <a:rPr kumimoji="0" lang="en-US" sz="3200" b="1" i="0" u="none" strike="noStrike" kern="1200" cap="none" spc="0" normalizeH="0" noProof="0" dirty="0" smtClean="0">
                <a:ln>
                  <a:noFill/>
                </a:ln>
                <a:solidFill>
                  <a:schemeClr val="bg1"/>
                </a:solidFill>
                <a:effectLst/>
                <a:uLnTx/>
                <a:uFillTx/>
                <a:latin typeface="+mj-lt"/>
                <a:ea typeface="+mj-ea"/>
                <a:cs typeface="+mj-cs"/>
              </a:rPr>
              <a:t> foster care</a:t>
            </a:r>
            <a:endParaRPr kumimoji="0" lang="en-US" sz="3200" b="1" i="0" u="none" strike="noStrike" kern="1200" cap="none" spc="0" normalizeH="0" baseline="0" noProof="0" dirty="0">
              <a:ln>
                <a:noFill/>
              </a:ln>
              <a:solidFill>
                <a:schemeClr val="bg1"/>
              </a:solidFill>
              <a:effectLst/>
              <a:uLnTx/>
              <a:uFillTx/>
              <a:latin typeface="+mj-lt"/>
              <a:ea typeface="+mj-ea"/>
              <a:cs typeface="+mj-cs"/>
            </a:endParaRPr>
          </a:p>
        </p:txBody>
      </p:sp>
      <p:sp>
        <p:nvSpPr>
          <p:cNvPr id="6" name="Subtitle 2"/>
          <p:cNvSpPr txBox="1">
            <a:spLocks/>
          </p:cNvSpPr>
          <p:nvPr/>
        </p:nvSpPr>
        <p:spPr>
          <a:xfrm>
            <a:off x="381000" y="1524000"/>
            <a:ext cx="8458200" cy="48768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1" i="0" u="none" strike="noStrike" kern="1200" cap="none" spc="0" normalizeH="0" baseline="0" noProof="0" dirty="0" smtClean="0">
                <a:ln>
                  <a:noFill/>
                </a:ln>
                <a:solidFill>
                  <a:srgbClr val="0079C1"/>
                </a:solidFill>
                <a:effectLst/>
                <a:uLnTx/>
                <a:uFillTx/>
                <a:latin typeface="+mn-lt"/>
                <a:ea typeface="+mn-ea"/>
                <a:cs typeface="+mn-cs"/>
              </a:rPr>
              <a:t>Reunification</a:t>
            </a: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en-US" sz="2400" b="1" i="0" u="none" strike="noStrike" kern="1200" cap="none" spc="0" normalizeH="0" baseline="0" noProof="0" dirty="0" smtClean="0">
              <a:ln>
                <a:noFill/>
              </a:ln>
              <a:solidFill>
                <a:srgbClr val="0079C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b="1" dirty="0" smtClean="0">
                <a:solidFill>
                  <a:srgbClr val="0079C1"/>
                </a:solidFill>
              </a:rPr>
              <a:t>Adoption</a:t>
            </a:r>
          </a:p>
          <a:p>
            <a:pPr marL="342900" marR="0" lvl="0" indent="-342900" algn="l" defTabSz="914400" rtl="0" eaLnBrk="1" fontAlgn="auto" latinLnBrk="0" hangingPunct="1">
              <a:lnSpc>
                <a:spcPct val="100000"/>
              </a:lnSpc>
              <a:spcBef>
                <a:spcPct val="20000"/>
              </a:spcBef>
              <a:spcAft>
                <a:spcPts val="0"/>
              </a:spcAft>
              <a:buClrTx/>
              <a:buSzTx/>
              <a:tabLst/>
              <a:defRPr/>
            </a:pPr>
            <a:endParaRPr lang="en-US" sz="2400" b="1" dirty="0" smtClean="0">
              <a:solidFill>
                <a:srgbClr val="0079C1"/>
              </a:solidFill>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1" i="0" u="none" strike="noStrike" kern="1200" cap="none" spc="0" normalizeH="0" baseline="0" noProof="0" dirty="0" smtClean="0">
                <a:ln>
                  <a:noFill/>
                </a:ln>
                <a:solidFill>
                  <a:srgbClr val="0079C1"/>
                </a:solidFill>
                <a:effectLst/>
                <a:uLnTx/>
                <a:uFillTx/>
                <a:latin typeface="+mn-lt"/>
                <a:ea typeface="+mn-ea"/>
                <a:cs typeface="+mn-cs"/>
              </a:rPr>
              <a:t>Guardianship</a:t>
            </a: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en-US" sz="2400" b="1" i="0" u="none" strike="noStrike" kern="1200" cap="none" spc="0" normalizeH="0" baseline="0" noProof="0" dirty="0" smtClean="0">
              <a:ln>
                <a:noFill/>
              </a:ln>
              <a:solidFill>
                <a:srgbClr val="0079C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b="1" dirty="0" smtClean="0">
                <a:solidFill>
                  <a:srgbClr val="0079C1"/>
                </a:solidFill>
              </a:rPr>
              <a:t>Custody</a:t>
            </a:r>
          </a:p>
          <a:p>
            <a:pPr marL="342900" marR="0" lvl="0" indent="-342900" algn="l" defTabSz="914400" rtl="0" eaLnBrk="1" fontAlgn="auto" latinLnBrk="0" hangingPunct="1">
              <a:lnSpc>
                <a:spcPct val="100000"/>
              </a:lnSpc>
              <a:spcBef>
                <a:spcPct val="20000"/>
              </a:spcBef>
              <a:spcAft>
                <a:spcPts val="0"/>
              </a:spcAft>
              <a:buClrTx/>
              <a:buSzTx/>
              <a:tabLst/>
              <a:defRPr/>
            </a:pPr>
            <a:endParaRPr lang="en-US" sz="2400" b="1" dirty="0" smtClean="0">
              <a:solidFill>
                <a:srgbClr val="0079C1"/>
              </a:solidFill>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1" i="1" u="none" strike="noStrike" kern="1200" cap="none" spc="0" normalizeH="0" baseline="0" noProof="0" dirty="0" smtClean="0">
                <a:ln>
                  <a:noFill/>
                </a:ln>
                <a:solidFill>
                  <a:srgbClr val="0079C1"/>
                </a:solidFill>
                <a:effectLst/>
                <a:uLnTx/>
                <a:uFillTx/>
                <a:latin typeface="+mn-lt"/>
                <a:ea typeface="+mn-ea"/>
                <a:cs typeface="+mn-cs"/>
              </a:rPr>
              <a:t>APPLA – Another Planned Permanent</a:t>
            </a:r>
            <a:r>
              <a:rPr kumimoji="0" lang="en-US" sz="2400" b="1" i="1" u="none" strike="noStrike" kern="1200" cap="none" spc="0" normalizeH="0" noProof="0" dirty="0" smtClean="0">
                <a:ln>
                  <a:noFill/>
                </a:ln>
                <a:solidFill>
                  <a:srgbClr val="0079C1"/>
                </a:solidFill>
                <a:effectLst/>
                <a:uLnTx/>
                <a:uFillTx/>
                <a:latin typeface="+mn-lt"/>
                <a:ea typeface="+mn-ea"/>
                <a:cs typeface="+mn-cs"/>
              </a:rPr>
              <a:t> Living Arrangement (with a kinship caregiver, a non-kin foster parent, or in independent living)</a:t>
            </a:r>
            <a:endParaRPr kumimoji="0" lang="en-US" sz="2400" b="1" i="1"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1" i="0" u="none" strike="noStrike" kern="1200" cap="none" spc="0" normalizeH="0" baseline="0" noProof="0" dirty="0" smtClean="0">
              <a:ln>
                <a:noFill/>
              </a:ln>
              <a:solidFill>
                <a:srgbClr val="0079C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1" i="0" u="none" strike="noStrike" kern="1200" cap="none" spc="0" normalizeH="0" baseline="0" noProof="0" dirty="0">
              <a:ln>
                <a:noFill/>
              </a:ln>
              <a:solidFill>
                <a:srgbClr val="0079C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lues header.jpg"/>
          <p:cNvPicPr>
            <a:picLocks noChangeAspect="1"/>
          </p:cNvPicPr>
          <p:nvPr/>
        </p:nvPicPr>
        <p:blipFill>
          <a:blip r:embed="rId3" cstate="print"/>
          <a:stretch>
            <a:fillRect/>
          </a:stretch>
        </p:blipFill>
        <p:spPr>
          <a:xfrm>
            <a:off x="0" y="0"/>
            <a:ext cx="9144000" cy="1219200"/>
          </a:xfrm>
          <a:prstGeom prst="rect">
            <a:avLst/>
          </a:prstGeom>
        </p:spPr>
      </p:pic>
      <p:sp>
        <p:nvSpPr>
          <p:cNvPr id="5" name="Title 1"/>
          <p:cNvSpPr txBox="1">
            <a:spLocks/>
          </p:cNvSpPr>
          <p:nvPr/>
        </p:nvSpPr>
        <p:spPr>
          <a:xfrm>
            <a:off x="304800" y="228600"/>
            <a:ext cx="7772400" cy="76517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b="1" dirty="0" smtClean="0">
                <a:solidFill>
                  <a:schemeClr val="bg1"/>
                </a:solidFill>
                <a:latin typeface="+mj-lt"/>
                <a:ea typeface="+mj-ea"/>
                <a:cs typeface="+mj-cs"/>
              </a:rPr>
              <a:t>Case Closure</a:t>
            </a:r>
            <a:endParaRPr kumimoji="0" lang="en-US" sz="4000" b="1" i="0" u="none" strike="noStrike" kern="1200" cap="none" spc="0" normalizeH="0" baseline="0" noProof="0" dirty="0">
              <a:ln>
                <a:noFill/>
              </a:ln>
              <a:solidFill>
                <a:schemeClr val="bg1"/>
              </a:solidFill>
              <a:effectLst/>
              <a:uLnTx/>
              <a:uFillTx/>
              <a:latin typeface="+mj-lt"/>
              <a:ea typeface="+mj-ea"/>
              <a:cs typeface="+mj-cs"/>
            </a:endParaRPr>
          </a:p>
        </p:txBody>
      </p:sp>
      <p:sp>
        <p:nvSpPr>
          <p:cNvPr id="6" name="Subtitle 2"/>
          <p:cNvSpPr txBox="1">
            <a:spLocks/>
          </p:cNvSpPr>
          <p:nvPr/>
        </p:nvSpPr>
        <p:spPr>
          <a:xfrm>
            <a:off x="381000" y="1524000"/>
            <a:ext cx="8458200" cy="48768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i="0" u="none" strike="noStrike" kern="1200" cap="none" spc="0" normalizeH="0" baseline="0" noProof="0" dirty="0" smtClean="0">
                <a:ln>
                  <a:noFill/>
                </a:ln>
                <a:solidFill>
                  <a:srgbClr val="0079C1"/>
                </a:solidFill>
                <a:effectLst/>
                <a:uLnTx/>
                <a:uFillTx/>
                <a:latin typeface="+mn-lt"/>
                <a:ea typeface="+mn-ea"/>
                <a:cs typeface="+mn-cs"/>
              </a:rPr>
              <a:t> </a:t>
            </a:r>
            <a:r>
              <a:rPr kumimoji="0" lang="en-US" sz="3200" b="1" i="0" u="none" strike="noStrike" kern="1200" cap="none" spc="0" normalizeH="0" baseline="0" noProof="0" dirty="0" smtClean="0">
                <a:ln>
                  <a:noFill/>
                </a:ln>
                <a:solidFill>
                  <a:srgbClr val="0079C1"/>
                </a:solidFill>
                <a:effectLst/>
                <a:uLnTx/>
                <a:uFillTx/>
                <a:latin typeface="+mn-lt"/>
                <a:ea typeface="+mn-ea"/>
                <a:cs typeface="+mn-cs"/>
              </a:rPr>
              <a:t>The neglect case can close if:</a:t>
            </a:r>
          </a:p>
          <a:p>
            <a:pPr marL="800100" lvl="1" indent="-342900">
              <a:spcBef>
                <a:spcPct val="20000"/>
              </a:spcBef>
              <a:defRPr/>
            </a:pPr>
            <a:endParaRPr lang="en-US" sz="2800" dirty="0" smtClean="0"/>
          </a:p>
          <a:p>
            <a:pPr marL="800100" lvl="1" indent="-342900">
              <a:spcBef>
                <a:spcPct val="20000"/>
              </a:spcBef>
              <a:buFont typeface="Arial" pitchFamily="34" charset="0"/>
              <a:buChar char="•"/>
              <a:defRPr/>
            </a:pPr>
            <a:r>
              <a:rPr lang="en-US" sz="2800" dirty="0" smtClean="0"/>
              <a:t>Child is successfully reunified with parent</a:t>
            </a:r>
          </a:p>
          <a:p>
            <a:pPr marL="800100" lvl="1" indent="-342900">
              <a:spcBef>
                <a:spcPct val="20000"/>
              </a:spcBef>
              <a:defRPr/>
            </a:pPr>
            <a:endParaRPr lang="en-US" sz="2800" dirty="0" smtClean="0"/>
          </a:p>
          <a:p>
            <a:pPr marL="800100" lvl="1" indent="-342900">
              <a:spcBef>
                <a:spcPct val="20000"/>
              </a:spcBef>
              <a:buFont typeface="Arial" pitchFamily="34" charset="0"/>
              <a:buChar char="•"/>
              <a:defRPr/>
            </a:pPr>
            <a:r>
              <a:rPr lang="en-US" sz="2800" dirty="0" smtClean="0"/>
              <a:t>A long-term “permanent” order is entered (e.g., adoption, guardianship, custody)</a:t>
            </a:r>
          </a:p>
          <a:p>
            <a:pPr marL="800100" lvl="1" indent="-342900">
              <a:spcBef>
                <a:spcPct val="20000"/>
              </a:spcBef>
              <a:buFont typeface="Arial" pitchFamily="34" charset="0"/>
              <a:buChar char="•"/>
              <a:defRPr/>
            </a:pPr>
            <a:endParaRPr kumimoji="0" lang="en-US" sz="2800" i="0" u="none" strike="noStrike" kern="1200" cap="none" spc="0" normalizeH="0" noProof="0" dirty="0">
              <a:ln>
                <a:noFill/>
              </a:ln>
              <a:effectLst/>
              <a:uLnTx/>
              <a:uFillTx/>
            </a:endParaRPr>
          </a:p>
          <a:p>
            <a:pPr marL="800100" lvl="1" indent="-342900">
              <a:spcBef>
                <a:spcPct val="20000"/>
              </a:spcBef>
              <a:buFont typeface="Arial" pitchFamily="34" charset="0"/>
              <a:buChar char="•"/>
              <a:defRPr/>
            </a:pPr>
            <a:r>
              <a:rPr lang="en-US" sz="2800" dirty="0"/>
              <a:t>Child turns 21 and “ages out”</a:t>
            </a:r>
          </a:p>
          <a:p>
            <a:pPr lvl="1">
              <a:spcBef>
                <a:spcPct val="20000"/>
              </a:spcBef>
              <a:defRPr/>
            </a:pPr>
            <a:endParaRPr kumimoji="0" lang="en-US" sz="2800" i="0" u="none" strike="noStrike" kern="1200" cap="none" spc="0" normalizeH="0" noProof="0" dirty="0" smtClean="0">
              <a:ln>
                <a:noFill/>
              </a:ln>
              <a:effectLst/>
              <a:uLnTx/>
              <a:uFillTx/>
            </a:endParaRP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en-US" sz="2000" b="1" i="0" u="none" strike="noStrike" kern="1200" cap="none" spc="0" normalizeH="0" baseline="0" noProof="0" dirty="0" smtClean="0">
              <a:ln>
                <a:noFill/>
              </a:ln>
              <a:solidFill>
                <a:srgbClr val="0079C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1" i="0" u="none" strike="noStrike" kern="1200" cap="none" spc="0" normalizeH="0" baseline="0" noProof="0" dirty="0">
              <a:ln>
                <a:noFill/>
              </a:ln>
              <a:solidFill>
                <a:srgbClr val="0079C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2" name="Group 7"/>
          <p:cNvGrpSpPr>
            <a:grpSpLocks/>
          </p:cNvGrpSpPr>
          <p:nvPr/>
        </p:nvGrpSpPr>
        <p:grpSpPr bwMode="auto">
          <a:xfrm>
            <a:off x="0" y="0"/>
            <a:ext cx="9144000" cy="6858000"/>
            <a:chOff x="0" y="0"/>
            <a:chExt cx="9144000" cy="6858000"/>
          </a:xfrm>
        </p:grpSpPr>
        <p:pic>
          <p:nvPicPr>
            <p:cNvPr id="5125" name="Picture 3" descr="blues background.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5" descr="ChildrensLawCenter_Tagline_Color_MSOffice.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00" y="381000"/>
              <a:ext cx="5315723" cy="1411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Title 1"/>
          <p:cNvSpPr txBox="1">
            <a:spLocks/>
          </p:cNvSpPr>
          <p:nvPr/>
        </p:nvSpPr>
        <p:spPr>
          <a:xfrm>
            <a:off x="304800" y="1981200"/>
            <a:ext cx="8534400" cy="2743200"/>
          </a:xfrm>
          <a:prstGeom prst="rect">
            <a:avLst/>
          </a:prstGeom>
        </p:spPr>
        <p:txBody>
          <a:bodyPr anchor="ctr">
            <a:normAutofit/>
          </a:bodyPr>
          <a:lstStyle/>
          <a:p>
            <a:pPr algn="ctr" eaLnBrk="1" fontAlgn="auto" hangingPunct="1">
              <a:spcBef>
                <a:spcPts val="0"/>
              </a:spcBef>
              <a:spcAft>
                <a:spcPts val="0"/>
              </a:spcAft>
              <a:defRPr/>
            </a:pPr>
            <a:r>
              <a:rPr lang="en-US" sz="6000" b="1" dirty="0">
                <a:solidFill>
                  <a:schemeClr val="bg1"/>
                </a:solidFill>
                <a:latin typeface="+mj-lt"/>
                <a:ea typeface="+mj-ea"/>
                <a:cs typeface="+mj-cs"/>
              </a:rPr>
              <a:t>Introduction</a:t>
            </a:r>
          </a:p>
        </p:txBody>
      </p:sp>
      <p:sp>
        <p:nvSpPr>
          <p:cNvPr id="5124" name="TextBox 6"/>
          <p:cNvSpPr txBox="1">
            <a:spLocks noChangeArrowheads="1"/>
          </p:cNvSpPr>
          <p:nvPr/>
        </p:nvSpPr>
        <p:spPr bwMode="auto">
          <a:xfrm>
            <a:off x="304800" y="5410200"/>
            <a:ext cx="8534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000" b="1">
                <a:solidFill>
                  <a:schemeClr val="bg1"/>
                </a:solidFill>
              </a:rPr>
              <a:t>Caregiver Representation Pro Bono Attorney Training </a:t>
            </a:r>
          </a:p>
          <a:p>
            <a:pPr algn="ctr" eaLnBrk="1" hangingPunct="1">
              <a:spcBef>
                <a:spcPct val="0"/>
              </a:spcBef>
              <a:buFontTx/>
              <a:buNone/>
            </a:pPr>
            <a:r>
              <a:rPr lang="en-US" altLang="en-US" sz="2000" b="1">
                <a:solidFill>
                  <a:schemeClr val="bg1"/>
                </a:solidFill>
              </a:rPr>
              <a:t>November 2016</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B32D926E-291F-4C3B-801D-970074380C43}" type="slidenum">
              <a:rPr lang="en-US"/>
              <a:pPr>
                <a:defRPr/>
              </a:pPr>
              <a:t>20</a:t>
            </a:fld>
            <a:endParaRPr lang="en-US" dirty="0"/>
          </a:p>
        </p:txBody>
      </p:sp>
      <p:pic>
        <p:nvPicPr>
          <p:cNvPr id="6147" name="Picture 3" descr="abuse and neglect flowchart 2.jpg"/>
          <p:cNvPicPr>
            <a:picLocks noChangeAspect="1"/>
          </p:cNvPicPr>
          <p:nvPr/>
        </p:nvPicPr>
        <p:blipFill>
          <a:blip r:embed="rId3" cstate="print"/>
          <a:srcRect/>
          <a:stretch>
            <a:fillRect/>
          </a:stretch>
        </p:blipFill>
        <p:spPr bwMode="auto">
          <a:xfrm>
            <a:off x="457200" y="0"/>
            <a:ext cx="79248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a:grpSpLocks noChangeAspect="1"/>
          </p:cNvGrpSpPr>
          <p:nvPr/>
        </p:nvGrpSpPr>
        <p:grpSpPr>
          <a:xfrm>
            <a:off x="0" y="0"/>
            <a:ext cx="9144000" cy="6858000"/>
            <a:chOff x="0" y="0"/>
            <a:chExt cx="9144000" cy="6858000"/>
          </a:xfrm>
        </p:grpSpPr>
        <p:pic>
          <p:nvPicPr>
            <p:cNvPr id="4" name="Picture 3" descr="blues background.jpg"/>
            <p:cNvPicPr>
              <a:picLocks noChangeAspect="1"/>
            </p:cNvPicPr>
            <p:nvPr/>
          </p:nvPicPr>
          <p:blipFill>
            <a:blip r:embed="rId3" cstate="print"/>
            <a:stretch>
              <a:fillRect/>
            </a:stretch>
          </p:blipFill>
          <p:spPr>
            <a:xfrm>
              <a:off x="0" y="0"/>
              <a:ext cx="9144000" cy="6858000"/>
            </a:xfrm>
            <a:prstGeom prst="rect">
              <a:avLst/>
            </a:prstGeom>
          </p:spPr>
        </p:pic>
        <p:pic>
          <p:nvPicPr>
            <p:cNvPr id="5" name="Picture 4" descr="ChildrensLawCenter_Tagline_Color_MSOffice.png"/>
            <p:cNvPicPr>
              <a:picLocks noChangeAspect="1"/>
            </p:cNvPicPr>
            <p:nvPr/>
          </p:nvPicPr>
          <p:blipFill>
            <a:blip r:embed="rId4" cstate="print"/>
            <a:stretch>
              <a:fillRect/>
            </a:stretch>
          </p:blipFill>
          <p:spPr>
            <a:xfrm>
              <a:off x="1905000" y="381000"/>
              <a:ext cx="5315723" cy="1411226"/>
            </a:xfrm>
            <a:prstGeom prst="rect">
              <a:avLst/>
            </a:prstGeom>
          </p:spPr>
        </p:pic>
        <p:sp>
          <p:nvSpPr>
            <p:cNvPr id="6" name="TextBox 5"/>
            <p:cNvSpPr txBox="1"/>
            <p:nvPr/>
          </p:nvSpPr>
          <p:spPr>
            <a:xfrm>
              <a:off x="304800" y="2362200"/>
              <a:ext cx="8458200" cy="3170099"/>
            </a:xfrm>
            <a:prstGeom prst="rect">
              <a:avLst/>
            </a:prstGeom>
            <a:noFill/>
          </p:spPr>
          <p:txBody>
            <a:bodyPr wrap="square" rtlCol="0">
              <a:spAutoFit/>
            </a:bodyPr>
            <a:lstStyle/>
            <a:p>
              <a:pPr algn="ctr">
                <a:spcBef>
                  <a:spcPct val="0"/>
                </a:spcBef>
              </a:pPr>
              <a:r>
                <a:rPr lang="en-US" altLang="en-US" sz="2000" dirty="0">
                  <a:solidFill>
                    <a:schemeClr val="bg1"/>
                  </a:solidFill>
                </a:rPr>
                <a:t>Children’s Law Center fights so every child in DC can grow up with a loving family, good health and a quality education. Judges, pediatricians and families turn to us to be the voice for children who are abused or neglected, who aren’t learning in school, or who have health problems that can’t be solved by medicine alone. With 100 staff and hundreds of pro bono lawyers, we reach 1 out of every 8 children in DC’s poorest neighborhoods – more than 5,000 children and families each year. And, we multiply this impact by advocating for city-wide solutions that benefit all children.</a:t>
              </a:r>
            </a:p>
            <a:p>
              <a:pPr algn="ctr">
                <a:spcBef>
                  <a:spcPct val="0"/>
                </a:spcBef>
              </a:pPr>
              <a:endParaRPr lang="en-US" altLang="en-US" sz="2000" dirty="0">
                <a:solidFill>
                  <a:schemeClr val="bg1"/>
                </a:solidFill>
              </a:endParaRPr>
            </a:p>
            <a:p>
              <a:pPr algn="ctr">
                <a:spcBef>
                  <a:spcPct val="0"/>
                </a:spcBef>
              </a:pPr>
              <a:r>
                <a:rPr lang="en-US" altLang="en-US" sz="2000" dirty="0">
                  <a:solidFill>
                    <a:schemeClr val="bg1"/>
                  </a:solidFill>
                </a:rPr>
                <a:t>Visit www.childrenslawcenter.org to learn more.</a:t>
              </a:r>
            </a:p>
          </p:txBody>
        </p: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Group 7"/>
          <p:cNvGrpSpPr>
            <a:grpSpLocks/>
          </p:cNvGrpSpPr>
          <p:nvPr/>
        </p:nvGrpSpPr>
        <p:grpSpPr bwMode="auto">
          <a:xfrm>
            <a:off x="0" y="0"/>
            <a:ext cx="9144000" cy="6858000"/>
            <a:chOff x="0" y="0"/>
            <a:chExt cx="9144000" cy="6858000"/>
          </a:xfrm>
        </p:grpSpPr>
        <p:pic>
          <p:nvPicPr>
            <p:cNvPr id="4101" name="Picture 3" descr="blues background.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5" descr="ChildrensLawCenter_Tagline_Color_MSOffice.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00" y="381000"/>
              <a:ext cx="5315723" cy="1411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Title 1"/>
          <p:cNvSpPr txBox="1">
            <a:spLocks/>
          </p:cNvSpPr>
          <p:nvPr/>
        </p:nvSpPr>
        <p:spPr>
          <a:xfrm>
            <a:off x="304800" y="1981200"/>
            <a:ext cx="8534400" cy="2743200"/>
          </a:xfrm>
          <a:prstGeom prst="rect">
            <a:avLst/>
          </a:prstGeom>
        </p:spPr>
        <p:txBody>
          <a:bodyPr anchor="ctr">
            <a:normAutofit/>
          </a:bodyPr>
          <a:lstStyle/>
          <a:p>
            <a:pPr algn="ctr" eaLnBrk="1" fontAlgn="auto" hangingPunct="1">
              <a:spcAft>
                <a:spcPts val="0"/>
              </a:spcAft>
              <a:defRPr/>
            </a:pPr>
            <a:r>
              <a:rPr lang="en-US" sz="6000" b="1" dirty="0">
                <a:solidFill>
                  <a:schemeClr val="bg1"/>
                </a:solidFill>
                <a:latin typeface="+mj-lt"/>
                <a:ea typeface="+mj-ea"/>
                <a:cs typeface="+mj-cs"/>
              </a:rPr>
              <a:t>Caregiver Clients and Cultural Competency</a:t>
            </a:r>
          </a:p>
        </p:txBody>
      </p:sp>
      <p:sp>
        <p:nvSpPr>
          <p:cNvPr id="4100" name="TextBox 6"/>
          <p:cNvSpPr txBox="1">
            <a:spLocks noChangeArrowheads="1"/>
          </p:cNvSpPr>
          <p:nvPr/>
        </p:nvSpPr>
        <p:spPr bwMode="auto">
          <a:xfrm>
            <a:off x="304800" y="5410200"/>
            <a:ext cx="85344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 typeface="Arial" panose="020B0604020202020204" pitchFamily="34" charset="0"/>
              <a:buNone/>
            </a:pPr>
            <a:r>
              <a:rPr lang="en-US" altLang="en-US" sz="2000" b="1">
                <a:solidFill>
                  <a:schemeClr val="bg1"/>
                </a:solidFill>
              </a:rPr>
              <a:t>Marissa Gunn, Senior Supervising Attorney</a:t>
            </a:r>
          </a:p>
          <a:p>
            <a:pPr algn="ctr" eaLnBrk="1" hangingPunct="1">
              <a:spcBef>
                <a:spcPct val="0"/>
              </a:spcBef>
              <a:buFontTx/>
              <a:buNone/>
            </a:pPr>
            <a:r>
              <a:rPr lang="en-US" altLang="en-US" sz="2000" b="1">
                <a:solidFill>
                  <a:schemeClr val="bg1"/>
                </a:solidFill>
              </a:rPr>
              <a:t>Caregiver Representation Pro Bono Attorney Training </a:t>
            </a:r>
          </a:p>
          <a:p>
            <a:pPr algn="ctr" eaLnBrk="1" hangingPunct="1">
              <a:spcBef>
                <a:spcPct val="0"/>
              </a:spcBef>
              <a:buFontTx/>
              <a:buNone/>
            </a:pPr>
            <a:r>
              <a:rPr lang="en-US" altLang="en-US" sz="2000" b="1">
                <a:solidFill>
                  <a:schemeClr val="bg1"/>
                </a:solidFill>
              </a:rPr>
              <a:t>November 2016</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04800" y="152400"/>
            <a:ext cx="7772400" cy="765175"/>
          </a:xfrm>
          <a:prstGeom prst="rect">
            <a:avLst/>
          </a:prstGeom>
        </p:spPr>
        <p:txBody>
          <a:bodyPr anchor="ctr">
            <a:normAutofit/>
          </a:bodyPr>
          <a:lstStyle/>
          <a:p>
            <a:pPr eaLnBrk="1" fontAlgn="auto" hangingPunct="1">
              <a:spcAft>
                <a:spcPts val="0"/>
              </a:spcAft>
              <a:defRPr/>
            </a:pPr>
            <a:r>
              <a:rPr lang="en-US" sz="4000" b="1" dirty="0">
                <a:solidFill>
                  <a:schemeClr val="bg1"/>
                </a:solidFill>
                <a:latin typeface="+mj-lt"/>
                <a:ea typeface="+mj-ea"/>
                <a:cs typeface="+mj-cs"/>
              </a:rPr>
              <a:t>Goals for this session</a:t>
            </a:r>
          </a:p>
        </p:txBody>
      </p:sp>
      <p:sp>
        <p:nvSpPr>
          <p:cNvPr id="5123" name="Subtitle 2"/>
          <p:cNvSpPr txBox="1">
            <a:spLocks/>
          </p:cNvSpPr>
          <p:nvPr/>
        </p:nvSpPr>
        <p:spPr bwMode="auto">
          <a:xfrm>
            <a:off x="381000" y="1676400"/>
            <a:ext cx="8458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Clr>
                <a:srgbClr val="0079C1"/>
              </a:buClr>
              <a:buSzPct val="95000"/>
            </a:pPr>
            <a:r>
              <a:rPr lang="en-US" altLang="en-US" sz="2600" b="1">
                <a:solidFill>
                  <a:srgbClr val="0079C1"/>
                </a:solidFill>
              </a:rPr>
              <a:t>Introduce you to our clients</a:t>
            </a:r>
          </a:p>
          <a:p>
            <a:pPr eaLnBrk="1" hangingPunct="1">
              <a:buClr>
                <a:srgbClr val="0079C1"/>
              </a:buClr>
              <a:buSzPct val="95000"/>
            </a:pPr>
            <a:endParaRPr lang="en-US" altLang="en-US" sz="2600" b="1">
              <a:solidFill>
                <a:srgbClr val="0079C1"/>
              </a:solidFill>
            </a:endParaRPr>
          </a:p>
          <a:p>
            <a:pPr eaLnBrk="1" hangingPunct="1">
              <a:buClr>
                <a:srgbClr val="0079C1"/>
              </a:buClr>
              <a:buSzPct val="95000"/>
            </a:pPr>
            <a:r>
              <a:rPr lang="en-US" altLang="en-US" sz="2600" b="1">
                <a:solidFill>
                  <a:srgbClr val="0079C1"/>
                </a:solidFill>
              </a:rPr>
              <a:t>Provide some context</a:t>
            </a:r>
          </a:p>
          <a:p>
            <a:pPr eaLnBrk="1" hangingPunct="1">
              <a:buClr>
                <a:srgbClr val="0079C1"/>
              </a:buClr>
              <a:buSzPct val="95000"/>
            </a:pPr>
            <a:endParaRPr lang="en-US" altLang="en-US" sz="2600" b="1">
              <a:solidFill>
                <a:srgbClr val="0079C1"/>
              </a:solidFill>
            </a:endParaRPr>
          </a:p>
          <a:p>
            <a:pPr eaLnBrk="1" hangingPunct="1">
              <a:buClr>
                <a:srgbClr val="0079C1"/>
              </a:buClr>
              <a:buSzPct val="95000"/>
            </a:pPr>
            <a:r>
              <a:rPr lang="en-US" altLang="en-US" sz="2600" b="1">
                <a:solidFill>
                  <a:srgbClr val="0079C1"/>
                </a:solidFill>
              </a:rPr>
              <a:t>Explore the role of cultural competency</a:t>
            </a:r>
          </a:p>
          <a:p>
            <a:pPr eaLnBrk="1" hangingPunct="1">
              <a:buClr>
                <a:srgbClr val="0079C1"/>
              </a:buClr>
              <a:buSzPct val="95000"/>
            </a:pPr>
            <a:endParaRPr lang="en-US" altLang="en-US" sz="2600" b="1">
              <a:solidFill>
                <a:srgbClr val="0079C1"/>
              </a:solidFill>
            </a:endParaRPr>
          </a:p>
          <a:p>
            <a:pPr eaLnBrk="1" hangingPunct="1">
              <a:buClr>
                <a:srgbClr val="0079C1"/>
              </a:buClr>
              <a:buSzPct val="95000"/>
            </a:pPr>
            <a:r>
              <a:rPr lang="en-US" altLang="en-US" sz="2600" b="1">
                <a:solidFill>
                  <a:srgbClr val="0079C1"/>
                </a:solidFill>
              </a:rPr>
              <a:t>Share best practices as you move forward</a:t>
            </a:r>
          </a:p>
          <a:p>
            <a:pPr eaLnBrk="1" hangingPunct="1"/>
            <a:endParaRPr lang="en-US" altLang="en-US" sz="2600" b="1">
              <a:solidFill>
                <a:srgbClr val="0079C1"/>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2"/>
          <p:cNvSpPr>
            <a:spLocks noGrp="1"/>
          </p:cNvSpPr>
          <p:nvPr>
            <p:ph idx="1"/>
          </p:nvPr>
        </p:nvSpPr>
        <p:spPr>
          <a:xfrm>
            <a:off x="457200" y="2133600"/>
            <a:ext cx="8229600" cy="1905000"/>
          </a:xfrm>
        </p:spPr>
        <p:txBody>
          <a:bodyPr/>
          <a:lstStyle/>
          <a:p>
            <a:pPr algn="ctr" eaLnBrk="1" hangingPunct="1">
              <a:buFont typeface="Arial" panose="020B0604020202020204" pitchFamily="34" charset="0"/>
              <a:buNone/>
            </a:pPr>
            <a:r>
              <a:rPr lang="en-US" altLang="en-US" sz="6000" b="1" smtClean="0"/>
              <a:t>Getting a Sense </a:t>
            </a:r>
          </a:p>
          <a:p>
            <a:pPr algn="ctr" eaLnBrk="1" hangingPunct="1">
              <a:buFont typeface="Arial" panose="020B0604020202020204" pitchFamily="34" charset="0"/>
              <a:buNone/>
            </a:pPr>
            <a:r>
              <a:rPr lang="en-US" altLang="en-US" sz="6000" b="1" smtClean="0"/>
              <a:t>of Client and Family Realities</a:t>
            </a:r>
          </a:p>
          <a:p>
            <a:pPr algn="ctr" eaLnBrk="1" hangingPunct="1">
              <a:buFont typeface="Arial" panose="020B0604020202020204" pitchFamily="34" charset="0"/>
              <a:buNone/>
            </a:pPr>
            <a:endParaRPr lang="en-US" altLang="en-US" sz="6000" b="1"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04800" y="152400"/>
            <a:ext cx="7772400" cy="765175"/>
          </a:xfrm>
          <a:prstGeom prst="rect">
            <a:avLst/>
          </a:prstGeom>
        </p:spPr>
        <p:txBody>
          <a:bodyPr anchor="ctr">
            <a:normAutofit/>
          </a:bodyPr>
          <a:lstStyle/>
          <a:p>
            <a:pPr eaLnBrk="1" fontAlgn="auto" hangingPunct="1">
              <a:spcAft>
                <a:spcPts val="0"/>
              </a:spcAft>
              <a:defRPr/>
            </a:pPr>
            <a:r>
              <a:rPr lang="en-US" sz="4000" b="1" dirty="0">
                <a:solidFill>
                  <a:schemeClr val="bg1"/>
                </a:solidFill>
                <a:latin typeface="+mj-lt"/>
                <a:ea typeface="+mj-ea"/>
                <a:cs typeface="+mj-cs"/>
              </a:rPr>
              <a:t>Who are caregiver clients?  </a:t>
            </a:r>
          </a:p>
        </p:txBody>
      </p:sp>
      <p:sp>
        <p:nvSpPr>
          <p:cNvPr id="3075" name="Subtitle 2"/>
          <p:cNvSpPr txBox="1">
            <a:spLocks/>
          </p:cNvSpPr>
          <p:nvPr/>
        </p:nvSpPr>
        <p:spPr bwMode="auto">
          <a:xfrm>
            <a:off x="381000" y="1371600"/>
            <a:ext cx="84582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Clr>
                <a:srgbClr val="0079C1"/>
              </a:buClr>
              <a:buSzPct val="95000"/>
              <a:defRPr/>
            </a:pPr>
            <a:r>
              <a:rPr lang="en-US" altLang="en-US" sz="2600" b="1" dirty="0" smtClean="0">
                <a:solidFill>
                  <a:srgbClr val="0079C1"/>
                </a:solidFill>
              </a:rPr>
              <a:t>You’ve heard about the types of caregiver matters heard in DC’s Family Court – third party custody and adoption / guardianship</a:t>
            </a:r>
          </a:p>
          <a:p>
            <a:pPr marL="0" indent="0" eaLnBrk="1" hangingPunct="1">
              <a:buClr>
                <a:srgbClr val="0079C1"/>
              </a:buClr>
              <a:buSzPct val="95000"/>
              <a:buFont typeface="Arial" panose="020B0604020202020204" pitchFamily="34" charset="0"/>
              <a:buNone/>
              <a:defRPr/>
            </a:pPr>
            <a:endParaRPr lang="en-US" altLang="en-US" sz="2600" b="1" dirty="0" smtClean="0">
              <a:solidFill>
                <a:srgbClr val="0079C1"/>
              </a:solidFill>
            </a:endParaRPr>
          </a:p>
          <a:p>
            <a:pPr eaLnBrk="1" hangingPunct="1">
              <a:buClr>
                <a:srgbClr val="0079C1"/>
              </a:buClr>
              <a:buSzPct val="95000"/>
              <a:defRPr/>
            </a:pPr>
            <a:r>
              <a:rPr lang="en-US" altLang="en-US" sz="2600" b="1" dirty="0" smtClean="0">
                <a:solidFill>
                  <a:srgbClr val="0079C1"/>
                </a:solidFill>
              </a:rPr>
              <a:t>Caregiver clients come with a variety of perspectives, but with a common interest in providing stability for at at-risk child</a:t>
            </a:r>
          </a:p>
          <a:p>
            <a:pPr eaLnBrk="1" hangingPunct="1">
              <a:buClr>
                <a:srgbClr val="0079C1"/>
              </a:buClr>
              <a:buSzPct val="95000"/>
              <a:defRPr/>
            </a:pPr>
            <a:endParaRPr lang="en-US" altLang="en-US" sz="2600" b="1" dirty="0">
              <a:solidFill>
                <a:srgbClr val="0079C1"/>
              </a:solidFill>
            </a:endParaRPr>
          </a:p>
          <a:p>
            <a:pPr eaLnBrk="1" hangingPunct="1">
              <a:buClr>
                <a:srgbClr val="0079C1"/>
              </a:buClr>
              <a:buSzPct val="95000"/>
              <a:defRPr/>
            </a:pPr>
            <a:r>
              <a:rPr lang="en-US" altLang="en-US" sz="2600" b="1" dirty="0" smtClean="0">
                <a:solidFill>
                  <a:srgbClr val="0079C1"/>
                </a:solidFill>
              </a:rPr>
              <a:t>Who are these clients?  </a:t>
            </a:r>
          </a:p>
          <a:p>
            <a:pPr eaLnBrk="1" hangingPunct="1">
              <a:buClr>
                <a:srgbClr val="0079C1"/>
              </a:buClr>
              <a:buSzPct val="95000"/>
              <a:defRPr/>
            </a:pPr>
            <a:endParaRPr lang="en-US" altLang="en-US" sz="2600" b="1" dirty="0" smtClean="0">
              <a:solidFill>
                <a:srgbClr val="0079C1"/>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04800" y="152400"/>
            <a:ext cx="7772400" cy="765175"/>
          </a:xfrm>
          <a:prstGeom prst="rect">
            <a:avLst/>
          </a:prstGeom>
        </p:spPr>
        <p:txBody>
          <a:bodyPr anchor="ctr">
            <a:normAutofit/>
          </a:bodyPr>
          <a:lstStyle/>
          <a:p>
            <a:pPr eaLnBrk="1" fontAlgn="auto" hangingPunct="1">
              <a:spcAft>
                <a:spcPts val="0"/>
              </a:spcAft>
              <a:defRPr/>
            </a:pPr>
            <a:r>
              <a:rPr lang="en-US" sz="4000" b="1" dirty="0">
                <a:solidFill>
                  <a:schemeClr val="bg1"/>
                </a:solidFill>
                <a:latin typeface="+mj-lt"/>
                <a:ea typeface="+mj-ea"/>
                <a:cs typeface="+mj-cs"/>
              </a:rPr>
              <a:t>What are your client’s goals?</a:t>
            </a:r>
          </a:p>
        </p:txBody>
      </p:sp>
      <p:sp>
        <p:nvSpPr>
          <p:cNvPr id="9219" name="Subtitle 2"/>
          <p:cNvSpPr txBox="1">
            <a:spLocks/>
          </p:cNvSpPr>
          <p:nvPr/>
        </p:nvSpPr>
        <p:spPr bwMode="auto">
          <a:xfrm>
            <a:off x="381000" y="1219200"/>
            <a:ext cx="84582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Clr>
                <a:srgbClr val="0079C1"/>
              </a:buClr>
              <a:buSzPct val="95000"/>
              <a:defRPr/>
            </a:pPr>
            <a:r>
              <a:rPr lang="en-US" altLang="en-US" sz="2600" b="1" dirty="0" smtClean="0">
                <a:solidFill>
                  <a:srgbClr val="0079C1"/>
                </a:solidFill>
              </a:rPr>
              <a:t>Caregiver representation is client-directed and client-centered work</a:t>
            </a:r>
          </a:p>
          <a:p>
            <a:pPr eaLnBrk="1" hangingPunct="1">
              <a:buClr>
                <a:srgbClr val="0079C1"/>
              </a:buClr>
              <a:buSzPct val="95000"/>
              <a:defRPr/>
            </a:pPr>
            <a:endParaRPr lang="en-US" altLang="en-US" sz="2600" b="1" dirty="0" smtClean="0">
              <a:solidFill>
                <a:srgbClr val="0079C1"/>
              </a:solidFill>
            </a:endParaRPr>
          </a:p>
          <a:p>
            <a:pPr eaLnBrk="1" hangingPunct="1">
              <a:buClr>
                <a:srgbClr val="0079C1"/>
              </a:buClr>
              <a:buSzPct val="95000"/>
              <a:defRPr/>
            </a:pPr>
            <a:r>
              <a:rPr lang="en-US" altLang="en-US" sz="2600" b="1" dirty="0" smtClean="0">
                <a:solidFill>
                  <a:srgbClr val="0079C1"/>
                </a:solidFill>
              </a:rPr>
              <a:t>Your objective is to help your client achieve his or her legal goals, so one of your first steps will be learning more about those goals</a:t>
            </a:r>
          </a:p>
          <a:p>
            <a:pPr marL="0" indent="0" eaLnBrk="1" hangingPunct="1">
              <a:buClr>
                <a:srgbClr val="0079C1"/>
              </a:buClr>
              <a:buSzPct val="95000"/>
              <a:buFont typeface="Arial" panose="020B0604020202020204" pitchFamily="34" charset="0"/>
              <a:buNone/>
              <a:defRPr/>
            </a:pPr>
            <a:endParaRPr lang="en-US" altLang="en-US" sz="2600" b="1" dirty="0" smtClean="0">
              <a:solidFill>
                <a:srgbClr val="0079C1"/>
              </a:solidFill>
            </a:endParaRPr>
          </a:p>
          <a:p>
            <a:pPr eaLnBrk="1" hangingPunct="1">
              <a:buClr>
                <a:srgbClr val="0079C1"/>
              </a:buClr>
              <a:buSzPct val="95000"/>
              <a:defRPr/>
            </a:pPr>
            <a:r>
              <a:rPr lang="en-US" altLang="en-US" sz="2600" b="1" dirty="0" smtClean="0">
                <a:solidFill>
                  <a:srgbClr val="0079C1"/>
                </a:solidFill>
              </a:rPr>
              <a:t>To be the most effective advocate, you need to better understand what is motivating your client to pursue his or her legal goal? Why? Why now? </a:t>
            </a:r>
          </a:p>
          <a:p>
            <a:pPr marL="0" indent="0" eaLnBrk="1" hangingPunct="1">
              <a:buClr>
                <a:srgbClr val="0079C1"/>
              </a:buClr>
              <a:buSzPct val="95000"/>
              <a:buFont typeface="Arial" panose="020B0604020202020204" pitchFamily="34" charset="0"/>
              <a:buNone/>
              <a:defRPr/>
            </a:pPr>
            <a:endParaRPr lang="en-US" altLang="en-US" sz="2600" b="1" dirty="0" smtClean="0">
              <a:solidFill>
                <a:srgbClr val="0079C1"/>
              </a:solidFill>
            </a:endParaRPr>
          </a:p>
          <a:p>
            <a:pPr eaLnBrk="1" hangingPunct="1">
              <a:defRPr/>
            </a:pPr>
            <a:endParaRPr lang="en-US" altLang="en-US" sz="2600" b="1" dirty="0" smtClean="0">
              <a:solidFill>
                <a:srgbClr val="0079C1"/>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04800" y="152400"/>
            <a:ext cx="8458200" cy="765175"/>
          </a:xfrm>
          <a:prstGeom prst="rect">
            <a:avLst/>
          </a:prstGeom>
        </p:spPr>
        <p:txBody>
          <a:bodyPr anchor="ctr">
            <a:normAutofit fontScale="85000" lnSpcReduction="10000"/>
          </a:bodyPr>
          <a:lstStyle/>
          <a:p>
            <a:pPr eaLnBrk="1" fontAlgn="auto" hangingPunct="1">
              <a:spcAft>
                <a:spcPts val="0"/>
              </a:spcAft>
              <a:defRPr/>
            </a:pPr>
            <a:r>
              <a:rPr lang="en-US" sz="4000" b="1" dirty="0">
                <a:solidFill>
                  <a:schemeClr val="bg1"/>
                </a:solidFill>
                <a:latin typeface="+mj-lt"/>
                <a:ea typeface="+mj-ea"/>
                <a:cs typeface="+mj-cs"/>
              </a:rPr>
              <a:t>Where does cultural competency come in?</a:t>
            </a:r>
          </a:p>
        </p:txBody>
      </p:sp>
      <p:sp>
        <p:nvSpPr>
          <p:cNvPr id="3075" name="Subtitle 2"/>
          <p:cNvSpPr txBox="1">
            <a:spLocks/>
          </p:cNvSpPr>
          <p:nvPr/>
        </p:nvSpPr>
        <p:spPr bwMode="auto">
          <a:xfrm>
            <a:off x="381000" y="1219200"/>
            <a:ext cx="84582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Clr>
                <a:srgbClr val="0079C1"/>
              </a:buClr>
              <a:buSzPct val="95000"/>
              <a:defRPr/>
            </a:pPr>
            <a:r>
              <a:rPr lang="en-US" altLang="en-US" sz="2600" b="1" dirty="0" smtClean="0">
                <a:solidFill>
                  <a:srgbClr val="0079C1"/>
                </a:solidFill>
              </a:rPr>
              <a:t>Differences in culture and experience can play a role in all pro bono work, particularly in the area of family law</a:t>
            </a:r>
          </a:p>
          <a:p>
            <a:pPr marL="0" indent="0" eaLnBrk="1" hangingPunct="1">
              <a:buClr>
                <a:srgbClr val="0079C1"/>
              </a:buClr>
              <a:buSzPct val="95000"/>
              <a:buFont typeface="Arial" panose="020B0604020202020204" pitchFamily="34" charset="0"/>
              <a:buNone/>
              <a:defRPr/>
            </a:pPr>
            <a:endParaRPr lang="en-US" altLang="en-US" sz="2600" b="1" dirty="0" smtClean="0">
              <a:solidFill>
                <a:srgbClr val="0079C1"/>
              </a:solidFill>
            </a:endParaRPr>
          </a:p>
          <a:p>
            <a:pPr eaLnBrk="1" hangingPunct="1">
              <a:buClr>
                <a:srgbClr val="0079C1"/>
              </a:buClr>
              <a:buSzPct val="95000"/>
              <a:defRPr/>
            </a:pPr>
            <a:r>
              <a:rPr lang="en-US" altLang="en-US" sz="2600" b="1" dirty="0" smtClean="0">
                <a:solidFill>
                  <a:srgbClr val="0079C1"/>
                </a:solidFill>
              </a:rPr>
              <a:t>As you learn more about your client and his or her family, you should take the time to build a context and a sense of the realities of their life – and appreciate they could be different from your own</a:t>
            </a:r>
            <a:endParaRPr lang="en-US" altLang="en-US" sz="2600" b="1" dirty="0">
              <a:solidFill>
                <a:srgbClr val="0079C1"/>
              </a:solidFill>
            </a:endParaRPr>
          </a:p>
          <a:p>
            <a:pPr marL="0" indent="0" eaLnBrk="1" hangingPunct="1">
              <a:buClr>
                <a:srgbClr val="0079C1"/>
              </a:buClr>
              <a:buSzPct val="95000"/>
              <a:buFont typeface="Arial" panose="020B0604020202020204" pitchFamily="34" charset="0"/>
              <a:buNone/>
              <a:defRPr/>
            </a:pPr>
            <a:endParaRPr lang="en-US" altLang="en-US" sz="2600" b="1" dirty="0" smtClean="0">
              <a:solidFill>
                <a:srgbClr val="0079C1"/>
              </a:solidFill>
            </a:endParaRPr>
          </a:p>
          <a:p>
            <a:pPr eaLnBrk="1" hangingPunct="1">
              <a:buClr>
                <a:srgbClr val="0079C1"/>
              </a:buClr>
              <a:buSzPct val="95000"/>
              <a:defRPr/>
            </a:pPr>
            <a:r>
              <a:rPr lang="en-US" altLang="en-US" sz="2600" b="1" dirty="0" smtClean="0">
                <a:solidFill>
                  <a:srgbClr val="0079C1"/>
                </a:solidFill>
              </a:rPr>
              <a:t>It is also important to acknowledge that as you counsel your client, you will be unavoidably informed and influenced by your own family experiences – and must work to keep your client’s goals as the primary touchtone</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ctrTitle"/>
          </p:nvPr>
        </p:nvSpPr>
        <p:spPr>
          <a:xfrm>
            <a:off x="304800" y="152400"/>
            <a:ext cx="7772400" cy="765175"/>
          </a:xfrm>
        </p:spPr>
        <p:txBody>
          <a:bodyPr/>
          <a:lstStyle/>
          <a:p>
            <a:pPr algn="l" eaLnBrk="1" hangingPunct="1"/>
            <a:r>
              <a:rPr lang="en-US" altLang="en-US" sz="4000" b="1" smtClean="0">
                <a:solidFill>
                  <a:schemeClr val="bg1"/>
                </a:solidFill>
              </a:rPr>
              <a:t>Where can this come into play?</a:t>
            </a:r>
          </a:p>
        </p:txBody>
      </p:sp>
      <p:sp>
        <p:nvSpPr>
          <p:cNvPr id="10243" name="Subtitle 2"/>
          <p:cNvSpPr>
            <a:spLocks noGrp="1"/>
          </p:cNvSpPr>
          <p:nvPr>
            <p:ph type="subTitle" idx="1"/>
          </p:nvPr>
        </p:nvSpPr>
        <p:spPr>
          <a:xfrm>
            <a:off x="3581400" y="1219200"/>
            <a:ext cx="5257800" cy="5257800"/>
          </a:xfrm>
        </p:spPr>
        <p:txBody>
          <a:bodyPr/>
          <a:lstStyle/>
          <a:p>
            <a:pPr algn="l" eaLnBrk="1" hangingPunct="1">
              <a:buFont typeface="Arial" panose="020B0604020202020204" pitchFamily="34" charset="0"/>
              <a:buChar char="•"/>
            </a:pPr>
            <a:r>
              <a:rPr lang="en-US" altLang="en-US" sz="2600" b="1" smtClean="0">
                <a:solidFill>
                  <a:srgbClr val="0079C1"/>
                </a:solidFill>
              </a:rPr>
              <a:t>Disciplinary Choices</a:t>
            </a:r>
          </a:p>
          <a:p>
            <a:pPr algn="l" eaLnBrk="1" hangingPunct="1">
              <a:buFont typeface="Arial" panose="020B0604020202020204" pitchFamily="34" charset="0"/>
              <a:buChar char="•"/>
            </a:pPr>
            <a:r>
              <a:rPr lang="en-US" altLang="en-US" sz="2600" b="1" smtClean="0">
                <a:solidFill>
                  <a:srgbClr val="0079C1"/>
                </a:solidFill>
              </a:rPr>
              <a:t>Financial Decisions</a:t>
            </a:r>
          </a:p>
          <a:p>
            <a:pPr algn="l" eaLnBrk="1" hangingPunct="1">
              <a:buFont typeface="Arial" panose="020B0604020202020204" pitchFamily="34" charset="0"/>
              <a:buChar char="•"/>
            </a:pPr>
            <a:r>
              <a:rPr lang="en-US" altLang="en-US" sz="2600" b="1" smtClean="0">
                <a:solidFill>
                  <a:srgbClr val="0079C1"/>
                </a:solidFill>
              </a:rPr>
              <a:t>Living arrangements</a:t>
            </a:r>
          </a:p>
          <a:p>
            <a:pPr algn="l" eaLnBrk="1" hangingPunct="1">
              <a:buFont typeface="Arial" panose="020B0604020202020204" pitchFamily="34" charset="0"/>
              <a:buChar char="•"/>
            </a:pPr>
            <a:r>
              <a:rPr lang="en-US" altLang="en-US" sz="2600" b="1" smtClean="0">
                <a:solidFill>
                  <a:srgbClr val="0079C1"/>
                </a:solidFill>
              </a:rPr>
              <a:t>Involvement in child’s education</a:t>
            </a:r>
          </a:p>
          <a:p>
            <a:pPr algn="l" eaLnBrk="1" hangingPunct="1">
              <a:buFont typeface="Arial" panose="020B0604020202020204" pitchFamily="34" charset="0"/>
              <a:buChar char="•"/>
            </a:pPr>
            <a:r>
              <a:rPr lang="en-US" altLang="en-US" sz="2600" b="1" smtClean="0">
                <a:solidFill>
                  <a:srgbClr val="0079C1"/>
                </a:solidFill>
              </a:rPr>
              <a:t>Comfort with mental health or other services</a:t>
            </a:r>
          </a:p>
          <a:p>
            <a:pPr algn="l" eaLnBrk="1" hangingPunct="1">
              <a:buFont typeface="Arial" panose="020B0604020202020204" pitchFamily="34" charset="0"/>
              <a:buChar char="•"/>
            </a:pPr>
            <a:r>
              <a:rPr lang="en-US" altLang="en-US" sz="2600" b="1" smtClean="0">
                <a:solidFill>
                  <a:srgbClr val="0079C1"/>
                </a:solidFill>
              </a:rPr>
              <a:t>Dynamics between adult parties</a:t>
            </a:r>
          </a:p>
          <a:p>
            <a:pPr algn="l" eaLnBrk="1" hangingPunct="1">
              <a:buFont typeface="Arial" panose="020B0604020202020204" pitchFamily="34" charset="0"/>
              <a:buChar char="•"/>
            </a:pPr>
            <a:r>
              <a:rPr lang="en-US" altLang="en-US" sz="2600" b="1" smtClean="0">
                <a:solidFill>
                  <a:srgbClr val="0079C1"/>
                </a:solidFill>
              </a:rPr>
              <a:t>Recreational activities</a:t>
            </a:r>
          </a:p>
          <a:p>
            <a:pPr algn="l" eaLnBrk="1" hangingPunct="1">
              <a:buFont typeface="Arial" panose="020B0604020202020204" pitchFamily="34" charset="0"/>
              <a:buChar char="•"/>
            </a:pPr>
            <a:r>
              <a:rPr lang="en-US" altLang="en-US" sz="2600" b="1" smtClean="0">
                <a:solidFill>
                  <a:srgbClr val="0079C1"/>
                </a:solidFill>
              </a:rPr>
              <a:t>Family structure</a:t>
            </a:r>
          </a:p>
          <a:p>
            <a:pPr algn="l" eaLnBrk="1" hangingPunct="1">
              <a:buFont typeface="Arial" panose="020B0604020202020204" pitchFamily="34" charset="0"/>
              <a:buChar char="•"/>
            </a:pPr>
            <a:r>
              <a:rPr lang="en-US" altLang="en-US" sz="2600" b="1" smtClean="0">
                <a:solidFill>
                  <a:srgbClr val="0079C1"/>
                </a:solidFill>
              </a:rPr>
              <a:t>Family priorities</a:t>
            </a:r>
          </a:p>
          <a:p>
            <a:pPr algn="l" eaLnBrk="1" hangingPunct="1">
              <a:buFont typeface="Arial" panose="020B0604020202020204" pitchFamily="34" charset="0"/>
              <a:buChar char="•"/>
            </a:pPr>
            <a:r>
              <a:rPr lang="en-US" altLang="en-US" sz="2600" b="1" smtClean="0">
                <a:solidFill>
                  <a:srgbClr val="0079C1"/>
                </a:solidFill>
              </a:rPr>
              <a:t>Client communication </a:t>
            </a:r>
          </a:p>
          <a:p>
            <a:pPr algn="l" eaLnBrk="1" hangingPunct="1">
              <a:buFont typeface="Arial" panose="020B0604020202020204" pitchFamily="34" charset="0"/>
              <a:buChar char="•"/>
            </a:pPr>
            <a:endParaRPr lang="en-US" altLang="en-US" sz="2600" b="1" smtClean="0">
              <a:solidFill>
                <a:srgbClr val="0079C1"/>
              </a:solidFill>
            </a:endParaRPr>
          </a:p>
        </p:txBody>
      </p:sp>
      <p:cxnSp>
        <p:nvCxnSpPr>
          <p:cNvPr id="7" name="Straight Connector 6"/>
          <p:cNvCxnSpPr/>
          <p:nvPr/>
        </p:nvCxnSpPr>
        <p:spPr>
          <a:xfrm>
            <a:off x="3124200" y="2057400"/>
            <a:ext cx="0" cy="4038600"/>
          </a:xfrm>
          <a:prstGeom prst="line">
            <a:avLst/>
          </a:prstGeom>
          <a:ln w="38100">
            <a:solidFill>
              <a:srgbClr val="89CBDF"/>
            </a:solidFill>
          </a:ln>
        </p:spPr>
        <p:style>
          <a:lnRef idx="2">
            <a:schemeClr val="accent1"/>
          </a:lnRef>
          <a:fillRef idx="0">
            <a:schemeClr val="accent1"/>
          </a:fillRef>
          <a:effectRef idx="1">
            <a:schemeClr val="accent1"/>
          </a:effectRef>
          <a:fontRef idx="minor">
            <a:schemeClr val="tx1"/>
          </a:fontRef>
        </p:style>
      </p:cxnSp>
      <p:sp>
        <p:nvSpPr>
          <p:cNvPr id="10245" name="Subtitle 2"/>
          <p:cNvSpPr txBox="1">
            <a:spLocks/>
          </p:cNvSpPr>
          <p:nvPr/>
        </p:nvSpPr>
        <p:spPr bwMode="auto">
          <a:xfrm>
            <a:off x="0" y="22098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buFontTx/>
              <a:buNone/>
            </a:pPr>
            <a:endParaRPr lang="en-US" altLang="en-US" sz="3600">
              <a:solidFill>
                <a:srgbClr val="F8981D"/>
              </a:solidFill>
            </a:endParaRPr>
          </a:p>
          <a:p>
            <a:pPr algn="ctr" eaLnBrk="1" hangingPunct="1">
              <a:buFontTx/>
              <a:buNone/>
            </a:pPr>
            <a:r>
              <a:rPr lang="en-US" altLang="en-US" sz="3600">
                <a:solidFill>
                  <a:srgbClr val="F8981D"/>
                </a:solidFill>
              </a:rPr>
              <a:t>Some Issues in Caregiver Representation</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04800" y="152400"/>
            <a:ext cx="8229600" cy="765175"/>
          </a:xfrm>
          <a:prstGeom prst="rect">
            <a:avLst/>
          </a:prstGeom>
        </p:spPr>
        <p:txBody>
          <a:bodyPr anchor="ctr">
            <a:normAutofit/>
          </a:bodyPr>
          <a:lstStyle/>
          <a:p>
            <a:pPr eaLnBrk="1" fontAlgn="auto" hangingPunct="1">
              <a:spcAft>
                <a:spcPts val="0"/>
              </a:spcAft>
              <a:defRPr/>
            </a:pPr>
            <a:r>
              <a:rPr lang="en-US" sz="4000" b="1" dirty="0">
                <a:solidFill>
                  <a:schemeClr val="bg1"/>
                </a:solidFill>
                <a:latin typeface="+mj-lt"/>
                <a:ea typeface="+mj-ea"/>
                <a:cs typeface="+mj-cs"/>
              </a:rPr>
              <a:t>What are the family realities?</a:t>
            </a:r>
          </a:p>
        </p:txBody>
      </p:sp>
      <p:sp>
        <p:nvSpPr>
          <p:cNvPr id="6" name="Subtitle 2"/>
          <p:cNvSpPr txBox="1">
            <a:spLocks/>
          </p:cNvSpPr>
          <p:nvPr/>
        </p:nvSpPr>
        <p:spPr>
          <a:xfrm>
            <a:off x="304800" y="1447800"/>
            <a:ext cx="8686800" cy="5105400"/>
          </a:xfrm>
          <a:prstGeom prst="rect">
            <a:avLst/>
          </a:prstGeom>
        </p:spPr>
        <p:txBody>
          <a:bodyPr>
            <a:normAutofit/>
          </a:bodyPr>
          <a:lstStyle/>
          <a:p>
            <a:pPr marL="342900" indent="-342900" eaLnBrk="1" fontAlgn="auto" hangingPunct="1">
              <a:spcBef>
                <a:spcPct val="20000"/>
              </a:spcBef>
              <a:spcAft>
                <a:spcPts val="0"/>
              </a:spcAft>
              <a:buClr>
                <a:srgbClr val="0079C1"/>
              </a:buClr>
              <a:buSzPct val="95000"/>
              <a:buFont typeface="Arial" pitchFamily="34" charset="0"/>
              <a:buChar char="•"/>
              <a:defRPr/>
            </a:pPr>
            <a:r>
              <a:rPr lang="en-US" altLang="en-US" sz="2600" b="1" dirty="0">
                <a:solidFill>
                  <a:srgbClr val="0079C1"/>
                </a:solidFill>
                <a:latin typeface="+mn-lt"/>
                <a:cs typeface="+mn-cs"/>
              </a:rPr>
              <a:t>A critical first step in your representation will be getting to know the parties – without making assumptions or having preconceptions about what you’ll find</a:t>
            </a:r>
          </a:p>
          <a:p>
            <a:pPr eaLnBrk="1" fontAlgn="auto" hangingPunct="1">
              <a:spcBef>
                <a:spcPct val="20000"/>
              </a:spcBef>
              <a:spcAft>
                <a:spcPts val="0"/>
              </a:spcAft>
              <a:buClr>
                <a:srgbClr val="0079C1"/>
              </a:buClr>
              <a:buSzPct val="95000"/>
              <a:defRPr/>
            </a:pPr>
            <a:endParaRPr lang="en-US" altLang="en-US" sz="2600" b="1" dirty="0">
              <a:solidFill>
                <a:srgbClr val="0079C1"/>
              </a:solidFill>
              <a:latin typeface="+mn-lt"/>
              <a:cs typeface="+mn-cs"/>
            </a:endParaRPr>
          </a:p>
          <a:p>
            <a:pPr marL="342900" indent="-342900" eaLnBrk="1" fontAlgn="auto" hangingPunct="1">
              <a:spcBef>
                <a:spcPct val="20000"/>
              </a:spcBef>
              <a:spcAft>
                <a:spcPts val="0"/>
              </a:spcAft>
              <a:buClr>
                <a:srgbClr val="0079C1"/>
              </a:buClr>
              <a:buSzPct val="95000"/>
              <a:buFont typeface="Arial" pitchFamily="34" charset="0"/>
              <a:buChar char="•"/>
              <a:defRPr/>
            </a:pPr>
            <a:r>
              <a:rPr lang="en-US" altLang="en-US" sz="2600" b="1" dirty="0">
                <a:solidFill>
                  <a:srgbClr val="0079C1"/>
                </a:solidFill>
                <a:latin typeface="+mn-lt"/>
                <a:cs typeface="Arial" charset="0"/>
              </a:rPr>
              <a:t>Family law issues arise in </a:t>
            </a:r>
            <a:r>
              <a:rPr lang="en-US" altLang="en-US" sz="2600" b="1" i="1" dirty="0">
                <a:solidFill>
                  <a:srgbClr val="0079C1"/>
                </a:solidFill>
                <a:latin typeface="+mn-lt"/>
                <a:cs typeface="Arial" charset="0"/>
              </a:rPr>
              <a:t>all</a:t>
            </a:r>
            <a:r>
              <a:rPr lang="en-US" altLang="en-US" sz="2600" b="1" dirty="0">
                <a:solidFill>
                  <a:srgbClr val="0079C1"/>
                </a:solidFill>
                <a:latin typeface="+mn-lt"/>
                <a:cs typeface="Arial" charset="0"/>
              </a:rPr>
              <a:t> families from </a:t>
            </a:r>
            <a:r>
              <a:rPr lang="en-US" altLang="en-US" sz="2600" b="1" i="1" dirty="0">
                <a:solidFill>
                  <a:srgbClr val="0079C1"/>
                </a:solidFill>
                <a:latin typeface="+mn-lt"/>
                <a:cs typeface="Arial" charset="0"/>
              </a:rPr>
              <a:t>all</a:t>
            </a:r>
            <a:r>
              <a:rPr lang="en-US" altLang="en-US" sz="2600" b="1" dirty="0">
                <a:solidFill>
                  <a:srgbClr val="0079C1"/>
                </a:solidFill>
                <a:latin typeface="+mn-lt"/>
                <a:cs typeface="Arial" charset="0"/>
              </a:rPr>
              <a:t> socio-economic backgrounds, and CLC’s caregiver clients can represent a range of families</a:t>
            </a:r>
          </a:p>
          <a:p>
            <a:pPr eaLnBrk="1" fontAlgn="auto" hangingPunct="1">
              <a:spcBef>
                <a:spcPct val="20000"/>
              </a:spcBef>
              <a:spcAft>
                <a:spcPts val="0"/>
              </a:spcAft>
              <a:buClr>
                <a:srgbClr val="0079C1"/>
              </a:buClr>
              <a:buSzPct val="95000"/>
              <a:defRPr/>
            </a:pPr>
            <a:endParaRPr lang="en-US" altLang="en-US" sz="2600" b="1" dirty="0">
              <a:solidFill>
                <a:srgbClr val="0079C1"/>
              </a:solidFill>
              <a:latin typeface="+mn-lt"/>
              <a:cs typeface="Arial" charset="0"/>
            </a:endParaRPr>
          </a:p>
          <a:p>
            <a:pPr marL="342900" indent="-342900" eaLnBrk="1" fontAlgn="auto" hangingPunct="1">
              <a:spcBef>
                <a:spcPct val="20000"/>
              </a:spcBef>
              <a:spcAft>
                <a:spcPts val="0"/>
              </a:spcAft>
              <a:buClr>
                <a:srgbClr val="0079C1"/>
              </a:buClr>
              <a:buSzPct val="95000"/>
              <a:buFont typeface="Arial" pitchFamily="34" charset="0"/>
              <a:buChar char="•"/>
              <a:defRPr/>
            </a:pPr>
            <a:r>
              <a:rPr lang="en-US" altLang="en-US" sz="2600" b="1" dirty="0">
                <a:solidFill>
                  <a:srgbClr val="0079C1"/>
                </a:solidFill>
                <a:latin typeface="+mn-lt"/>
                <a:cs typeface="Arial" charset="0"/>
              </a:rPr>
              <a:t>Nevertheless, there are some common issues to keep in mind</a:t>
            </a:r>
          </a:p>
          <a:p>
            <a:pPr eaLnBrk="1" fontAlgn="auto" hangingPunct="1">
              <a:spcBef>
                <a:spcPct val="20000"/>
              </a:spcBef>
              <a:spcAft>
                <a:spcPts val="0"/>
              </a:spcAft>
              <a:buClr>
                <a:srgbClr val="0079C1"/>
              </a:buClr>
              <a:buSzPct val="95000"/>
              <a:defRPr/>
            </a:pPr>
            <a:endParaRPr lang="en-US" altLang="en-US" sz="2600" b="1" dirty="0">
              <a:solidFill>
                <a:srgbClr val="0079C1"/>
              </a:solidFill>
              <a:latin typeface="+mn-lt"/>
              <a:cs typeface="+mn-cs"/>
            </a:endParaRPr>
          </a:p>
          <a:p>
            <a:pPr eaLnBrk="1" fontAlgn="auto" hangingPunct="1">
              <a:spcBef>
                <a:spcPts val="0"/>
              </a:spcBef>
              <a:spcAft>
                <a:spcPts val="0"/>
              </a:spcAft>
              <a:defRPr/>
            </a:pPr>
            <a:endParaRPr lang="en-US" sz="2200" dirty="0">
              <a:latin typeface="+mn-lt"/>
              <a:cs typeface="+mn-cs"/>
            </a:endParaRPr>
          </a:p>
          <a:p>
            <a:pPr eaLnBrk="1" fontAlgn="auto" hangingPunct="1">
              <a:spcBef>
                <a:spcPts val="0"/>
              </a:spcBef>
              <a:spcAft>
                <a:spcPts val="0"/>
              </a:spcAft>
              <a:defRPr/>
            </a:pPr>
            <a:endParaRPr lang="en-US" dirty="0">
              <a:latin typeface="+mn-lt"/>
              <a:cs typeface="+mn-cs"/>
            </a:endParaRPr>
          </a:p>
          <a:p>
            <a:pPr marL="342900" indent="-342900" eaLnBrk="1" fontAlgn="auto" hangingPunct="1">
              <a:spcBef>
                <a:spcPct val="20000"/>
              </a:spcBef>
              <a:spcAft>
                <a:spcPts val="0"/>
              </a:spcAft>
              <a:buFont typeface="Arial" pitchFamily="34" charset="0"/>
              <a:buChar char="•"/>
              <a:defRPr/>
            </a:pPr>
            <a:endParaRPr lang="en-US" altLang="en-US" sz="2600" b="1" dirty="0">
              <a:solidFill>
                <a:srgbClr val="0079C1"/>
              </a:solidFill>
              <a:latin typeface="+mn-lt"/>
              <a:cs typeface="+mn-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04800" y="152400"/>
            <a:ext cx="7772400" cy="765175"/>
          </a:xfrm>
          <a:prstGeom prst="rect">
            <a:avLst/>
          </a:prstGeom>
        </p:spPr>
        <p:txBody>
          <a:bodyPr anchor="ctr">
            <a:normAutofit/>
          </a:bodyPr>
          <a:lstStyle/>
          <a:p>
            <a:pPr eaLnBrk="1" fontAlgn="auto" hangingPunct="1">
              <a:spcBef>
                <a:spcPts val="0"/>
              </a:spcBef>
              <a:spcAft>
                <a:spcPts val="0"/>
              </a:spcAft>
              <a:defRPr/>
            </a:pPr>
            <a:r>
              <a:rPr lang="en-US" sz="4000" b="1" dirty="0">
                <a:solidFill>
                  <a:schemeClr val="bg1"/>
                </a:solidFill>
                <a:latin typeface="+mj-lt"/>
                <a:ea typeface="+mj-ea"/>
                <a:cs typeface="+mj-cs"/>
              </a:rPr>
              <a:t>Welcome</a:t>
            </a:r>
          </a:p>
        </p:txBody>
      </p:sp>
      <p:sp>
        <p:nvSpPr>
          <p:cNvPr id="6147" name="Subtitle 2"/>
          <p:cNvSpPr txBox="1">
            <a:spLocks/>
          </p:cNvSpPr>
          <p:nvPr/>
        </p:nvSpPr>
        <p:spPr bwMode="auto">
          <a:xfrm>
            <a:off x="381000" y="1295400"/>
            <a:ext cx="84582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800100" indent="-3429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Clr>
                <a:srgbClr val="0079C1"/>
              </a:buClr>
              <a:buSzPct val="95000"/>
            </a:pPr>
            <a:r>
              <a:rPr lang="en-US" altLang="en-US" sz="2600" b="1">
                <a:solidFill>
                  <a:srgbClr val="0079C1"/>
                </a:solidFill>
              </a:rPr>
              <a:t>Overview of Children’s Law Center</a:t>
            </a:r>
          </a:p>
          <a:p>
            <a:pPr eaLnBrk="1" hangingPunct="1">
              <a:buClr>
                <a:srgbClr val="0079C1"/>
              </a:buClr>
              <a:buSzPct val="95000"/>
            </a:pPr>
            <a:r>
              <a:rPr lang="en-US" altLang="en-US" sz="2600" b="1">
                <a:solidFill>
                  <a:srgbClr val="0079C1"/>
                </a:solidFill>
              </a:rPr>
              <a:t>Caregiver Representation Work</a:t>
            </a:r>
          </a:p>
          <a:p>
            <a:pPr eaLnBrk="1" hangingPunct="1">
              <a:buClr>
                <a:srgbClr val="0079C1"/>
              </a:buClr>
              <a:buSzPct val="95000"/>
            </a:pPr>
            <a:r>
              <a:rPr lang="en-US" altLang="en-US" sz="2600" b="1">
                <a:solidFill>
                  <a:srgbClr val="0079C1"/>
                </a:solidFill>
              </a:rPr>
              <a:t>Children’s Law Center’s Pro Bono Program</a:t>
            </a:r>
          </a:p>
          <a:p>
            <a:pPr lvl="1" eaLnBrk="1" hangingPunct="1">
              <a:buClr>
                <a:srgbClr val="0079C1"/>
              </a:buClr>
              <a:buSzPct val="95000"/>
              <a:buFont typeface="Arial" panose="020B0604020202020204" pitchFamily="34" charset="0"/>
              <a:buChar char="•"/>
            </a:pPr>
            <a:r>
              <a:rPr lang="en-US" altLang="en-US" sz="2600" b="1">
                <a:solidFill>
                  <a:srgbClr val="0079C1"/>
                </a:solidFill>
              </a:rPr>
              <a:t>Caregiver (Adoption, Guardianship, and Custody)</a:t>
            </a:r>
          </a:p>
          <a:p>
            <a:pPr lvl="1" eaLnBrk="1" hangingPunct="1">
              <a:buClr>
                <a:srgbClr val="0079C1"/>
              </a:buClr>
              <a:buSzPct val="95000"/>
              <a:buFont typeface="Arial" panose="020B0604020202020204" pitchFamily="34" charset="0"/>
              <a:buChar char="•"/>
            </a:pPr>
            <a:r>
              <a:rPr lang="en-US" altLang="en-US" sz="2600" b="1">
                <a:solidFill>
                  <a:srgbClr val="0079C1"/>
                </a:solidFill>
              </a:rPr>
              <a:t>Custody Guardian ad Litem (CGAL)</a:t>
            </a:r>
          </a:p>
          <a:p>
            <a:pPr lvl="1" eaLnBrk="1" hangingPunct="1">
              <a:buClr>
                <a:srgbClr val="0079C1"/>
              </a:buClr>
              <a:buSzPct val="95000"/>
              <a:buFont typeface="Arial" panose="020B0604020202020204" pitchFamily="34" charset="0"/>
              <a:buChar char="•"/>
            </a:pPr>
            <a:r>
              <a:rPr lang="en-US" altLang="en-US" sz="2600" b="1">
                <a:solidFill>
                  <a:srgbClr val="0079C1"/>
                </a:solidFill>
              </a:rPr>
              <a:t>Special Education</a:t>
            </a:r>
          </a:p>
          <a:p>
            <a:pPr lvl="1" eaLnBrk="1" hangingPunct="1">
              <a:buClr>
                <a:srgbClr val="0079C1"/>
              </a:buClr>
              <a:buSzPct val="95000"/>
              <a:buFont typeface="Arial" panose="020B0604020202020204" pitchFamily="34" charset="0"/>
              <a:buChar char="•"/>
            </a:pPr>
            <a:r>
              <a:rPr lang="en-US" altLang="en-US" sz="2600" b="1">
                <a:solidFill>
                  <a:srgbClr val="0079C1"/>
                </a:solidFill>
              </a:rPr>
              <a:t>Housing Conditions</a:t>
            </a:r>
          </a:p>
          <a:p>
            <a:pPr eaLnBrk="1" hangingPunct="1">
              <a:buClr>
                <a:srgbClr val="0079C1"/>
              </a:buClr>
              <a:buSzPct val="95000"/>
            </a:pPr>
            <a:r>
              <a:rPr lang="en-US" altLang="en-US" sz="2600" b="1">
                <a:solidFill>
                  <a:srgbClr val="0079C1"/>
                </a:solidFill>
              </a:rPr>
              <a:t>Who are CLC Pro Bono Attorneys?</a:t>
            </a:r>
          </a:p>
          <a:p>
            <a:pPr eaLnBrk="1" hangingPunct="1">
              <a:buClr>
                <a:srgbClr val="0079C1"/>
              </a:buClr>
              <a:buSzPct val="95000"/>
            </a:pPr>
            <a:r>
              <a:rPr lang="en-US" altLang="en-US" sz="2600" b="1">
                <a:solidFill>
                  <a:srgbClr val="0079C1"/>
                </a:solidFill>
              </a:rPr>
              <a:t>Why do volunteers work with CLC’s Pro Bono Program?</a:t>
            </a:r>
          </a:p>
          <a:p>
            <a:pPr>
              <a:buClr>
                <a:srgbClr val="0079C1"/>
              </a:buClr>
              <a:buSzPct val="95000"/>
            </a:pPr>
            <a:r>
              <a:rPr lang="en-US" altLang="en-US" sz="2600" b="1">
                <a:solidFill>
                  <a:srgbClr val="0079C1"/>
                </a:solidFill>
              </a:rPr>
              <a:t>How CLC Supports its Pro Bono Volunteers</a:t>
            </a:r>
          </a:p>
          <a:p>
            <a:pPr eaLnBrk="1" hangingPunct="1">
              <a:buClr>
                <a:srgbClr val="0079C1"/>
              </a:buClr>
              <a:buSzPct val="95000"/>
            </a:pPr>
            <a:r>
              <a:rPr lang="en-US" altLang="en-US" sz="2600" b="1">
                <a:solidFill>
                  <a:srgbClr val="0079C1"/>
                </a:solidFill>
              </a:rPr>
              <a:t>Finding the right pro bono case</a:t>
            </a:r>
          </a:p>
          <a:p>
            <a:pPr eaLnBrk="1" hangingPunct="1"/>
            <a:endParaRPr lang="en-US" altLang="en-US" sz="2600" b="1">
              <a:solidFill>
                <a:srgbClr val="0079C1"/>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04800" y="152400"/>
            <a:ext cx="8229600" cy="765175"/>
          </a:xfrm>
          <a:prstGeom prst="rect">
            <a:avLst/>
          </a:prstGeom>
        </p:spPr>
        <p:txBody>
          <a:bodyPr anchor="ctr">
            <a:normAutofit/>
          </a:bodyPr>
          <a:lstStyle/>
          <a:p>
            <a:pPr eaLnBrk="1" fontAlgn="auto" hangingPunct="1">
              <a:spcAft>
                <a:spcPts val="0"/>
              </a:spcAft>
              <a:defRPr/>
            </a:pPr>
            <a:r>
              <a:rPr lang="en-US" sz="4000" b="1" dirty="0">
                <a:solidFill>
                  <a:schemeClr val="bg1"/>
                </a:solidFill>
                <a:latin typeface="+mj-lt"/>
                <a:ea typeface="+mj-ea"/>
                <a:cs typeface="+mj-cs"/>
              </a:rPr>
              <a:t>What is Family? </a:t>
            </a:r>
          </a:p>
        </p:txBody>
      </p:sp>
      <p:sp>
        <p:nvSpPr>
          <p:cNvPr id="6" name="Subtitle 2"/>
          <p:cNvSpPr txBox="1">
            <a:spLocks/>
          </p:cNvSpPr>
          <p:nvPr/>
        </p:nvSpPr>
        <p:spPr>
          <a:xfrm>
            <a:off x="304800" y="1447800"/>
            <a:ext cx="8686800" cy="5105400"/>
          </a:xfrm>
          <a:prstGeom prst="rect">
            <a:avLst/>
          </a:prstGeom>
        </p:spPr>
        <p:txBody>
          <a:bodyPr>
            <a:normAutofit fontScale="25000" lnSpcReduction="20000"/>
          </a:bodyPr>
          <a:lstStyle/>
          <a:p>
            <a:pPr marL="342900" indent="-342900" eaLnBrk="1" fontAlgn="auto" hangingPunct="1">
              <a:spcBef>
                <a:spcPct val="20000"/>
              </a:spcBef>
              <a:spcAft>
                <a:spcPts val="0"/>
              </a:spcAft>
              <a:buClr>
                <a:srgbClr val="0079C1"/>
              </a:buClr>
              <a:buSzPct val="95000"/>
              <a:buFont typeface="Arial" pitchFamily="34" charset="0"/>
              <a:buChar char="•"/>
              <a:defRPr/>
            </a:pPr>
            <a:r>
              <a:rPr lang="en-US" altLang="en-US" sz="10400" b="1" dirty="0">
                <a:solidFill>
                  <a:srgbClr val="0079C1"/>
                </a:solidFill>
                <a:latin typeface="+mn-lt"/>
              </a:rPr>
              <a:t>Clients should be viewed as part of a larger family system, and non-nuclear family structures (</a:t>
            </a:r>
            <a:r>
              <a:rPr lang="en-US" altLang="en-US" sz="10400" b="1" i="1" dirty="0">
                <a:solidFill>
                  <a:srgbClr val="0079C1"/>
                </a:solidFill>
                <a:latin typeface="+mn-lt"/>
              </a:rPr>
              <a:t>i.e.</a:t>
            </a:r>
            <a:r>
              <a:rPr lang="en-US" altLang="en-US" sz="10400" b="1" dirty="0">
                <a:solidFill>
                  <a:srgbClr val="0079C1"/>
                </a:solidFill>
                <a:latin typeface="+mn-lt"/>
              </a:rPr>
              <a:t>, single or unmarried parents, third-parties as potential caregivers, etc.) are common:</a:t>
            </a:r>
          </a:p>
          <a:p>
            <a:pPr marL="800100" lvl="1" indent="-342900" eaLnBrk="1" fontAlgn="auto" hangingPunct="1">
              <a:spcBef>
                <a:spcPct val="20000"/>
              </a:spcBef>
              <a:spcAft>
                <a:spcPts val="0"/>
              </a:spcAft>
              <a:buClr>
                <a:srgbClr val="0079C1"/>
              </a:buClr>
              <a:buSzPct val="95000"/>
              <a:buFont typeface="Arial" pitchFamily="34" charset="0"/>
              <a:buChar char="•"/>
              <a:defRPr/>
            </a:pPr>
            <a:r>
              <a:rPr lang="en-US" altLang="en-US" sz="10400" b="1" dirty="0">
                <a:solidFill>
                  <a:srgbClr val="0079C1"/>
                </a:solidFill>
                <a:latin typeface="+mn-lt"/>
              </a:rPr>
              <a:t>Nationally, 1 in 11 US children and 1 in 5 African-American children will have relatives as primary caregivers for at least a short period of time</a:t>
            </a:r>
          </a:p>
          <a:p>
            <a:pPr marL="800100" lvl="1" indent="-342900" eaLnBrk="1" fontAlgn="auto" hangingPunct="1">
              <a:spcBef>
                <a:spcPct val="20000"/>
              </a:spcBef>
              <a:spcAft>
                <a:spcPts val="0"/>
              </a:spcAft>
              <a:buClr>
                <a:srgbClr val="0079C1"/>
              </a:buClr>
              <a:buSzPct val="95000"/>
              <a:buFont typeface="Arial" pitchFamily="34" charset="0"/>
              <a:buChar char="•"/>
              <a:defRPr/>
            </a:pPr>
            <a:r>
              <a:rPr lang="en-US" altLang="en-US" sz="10400" b="1" dirty="0">
                <a:solidFill>
                  <a:srgbClr val="0079C1"/>
                </a:solidFill>
                <a:latin typeface="+mn-lt"/>
              </a:rPr>
              <a:t>In 2013, 40% of grandparents living in DC were living with and responsible for their grandchildren</a:t>
            </a:r>
          </a:p>
          <a:p>
            <a:pPr eaLnBrk="1" fontAlgn="auto" hangingPunct="1">
              <a:spcBef>
                <a:spcPct val="20000"/>
              </a:spcBef>
              <a:spcAft>
                <a:spcPts val="0"/>
              </a:spcAft>
              <a:buClr>
                <a:srgbClr val="0079C1"/>
              </a:buClr>
              <a:buSzPct val="95000"/>
              <a:defRPr/>
            </a:pPr>
            <a:endParaRPr lang="en-US" altLang="en-US" sz="10400" b="1" dirty="0">
              <a:solidFill>
                <a:srgbClr val="0079C1"/>
              </a:solidFill>
              <a:latin typeface="+mn-lt"/>
            </a:endParaRPr>
          </a:p>
          <a:p>
            <a:pPr marL="342900" indent="-342900" eaLnBrk="1" fontAlgn="auto" hangingPunct="1">
              <a:spcBef>
                <a:spcPct val="20000"/>
              </a:spcBef>
              <a:spcAft>
                <a:spcPts val="0"/>
              </a:spcAft>
              <a:buClr>
                <a:srgbClr val="0079C1"/>
              </a:buClr>
              <a:buSzPct val="95000"/>
              <a:buFont typeface="Arial" pitchFamily="34" charset="0"/>
              <a:buChar char="•"/>
              <a:defRPr/>
            </a:pPr>
            <a:r>
              <a:rPr lang="en-US" altLang="en-US" sz="10400" b="1" dirty="0">
                <a:solidFill>
                  <a:srgbClr val="0079C1"/>
                </a:solidFill>
                <a:latin typeface="+mn-lt"/>
              </a:rPr>
              <a:t>Caregiver clients could include foster parents, grandparents, god-parents, neighbors, older siblings… to name a few</a:t>
            </a:r>
          </a:p>
          <a:p>
            <a:pPr eaLnBrk="1" fontAlgn="auto" hangingPunct="1">
              <a:spcBef>
                <a:spcPct val="20000"/>
              </a:spcBef>
              <a:spcAft>
                <a:spcPts val="0"/>
              </a:spcAft>
              <a:buClr>
                <a:srgbClr val="0079C1"/>
              </a:buClr>
              <a:buSzPct val="95000"/>
              <a:defRPr/>
            </a:pPr>
            <a:endParaRPr lang="en-US" altLang="en-US" sz="9600" b="1" dirty="0">
              <a:solidFill>
                <a:srgbClr val="0079C1"/>
              </a:solidFill>
              <a:latin typeface="+mn-lt"/>
            </a:endParaRPr>
          </a:p>
          <a:p>
            <a:pPr eaLnBrk="1" fontAlgn="auto" hangingPunct="1">
              <a:spcBef>
                <a:spcPts val="0"/>
              </a:spcBef>
              <a:spcAft>
                <a:spcPts val="0"/>
              </a:spcAft>
              <a:defRPr/>
            </a:pPr>
            <a:endParaRPr lang="en-US" sz="8000" dirty="0">
              <a:latin typeface="+mn-lt"/>
              <a:cs typeface="+mn-cs"/>
            </a:endParaRPr>
          </a:p>
          <a:p>
            <a:pPr eaLnBrk="1" fontAlgn="auto" hangingPunct="1">
              <a:spcBef>
                <a:spcPts val="0"/>
              </a:spcBef>
              <a:spcAft>
                <a:spcPts val="0"/>
              </a:spcAft>
              <a:defRPr/>
            </a:pPr>
            <a:endParaRPr lang="en-US" sz="8000" dirty="0">
              <a:latin typeface="+mn-lt"/>
              <a:cs typeface="+mn-cs"/>
            </a:endParaRPr>
          </a:p>
          <a:p>
            <a:pPr eaLnBrk="1" fontAlgn="auto" hangingPunct="1">
              <a:spcBef>
                <a:spcPts val="0"/>
              </a:spcBef>
              <a:spcAft>
                <a:spcPts val="0"/>
              </a:spcAft>
              <a:defRPr/>
            </a:pPr>
            <a:endParaRPr lang="en-US" sz="4800" dirty="0">
              <a:latin typeface="+mn-lt"/>
              <a:cs typeface="+mn-cs"/>
            </a:endParaRPr>
          </a:p>
          <a:p>
            <a:pPr eaLnBrk="1" fontAlgn="auto" hangingPunct="1">
              <a:spcBef>
                <a:spcPts val="0"/>
              </a:spcBef>
              <a:spcAft>
                <a:spcPts val="0"/>
              </a:spcAft>
              <a:defRPr/>
            </a:pPr>
            <a:endParaRPr lang="en-US" sz="4800" dirty="0">
              <a:latin typeface="+mn-lt"/>
              <a:cs typeface="+mn-cs"/>
            </a:endParaRPr>
          </a:p>
          <a:p>
            <a:pPr eaLnBrk="1" fontAlgn="auto" hangingPunct="1">
              <a:spcBef>
                <a:spcPts val="0"/>
              </a:spcBef>
              <a:spcAft>
                <a:spcPts val="0"/>
              </a:spcAft>
              <a:defRPr/>
            </a:pPr>
            <a:endParaRPr lang="en-US" sz="4800" dirty="0">
              <a:latin typeface="+mn-lt"/>
              <a:cs typeface="+mn-cs"/>
            </a:endParaRPr>
          </a:p>
          <a:p>
            <a:pPr eaLnBrk="1" fontAlgn="auto" hangingPunct="1">
              <a:spcBef>
                <a:spcPts val="0"/>
              </a:spcBef>
              <a:spcAft>
                <a:spcPts val="0"/>
              </a:spcAft>
              <a:defRPr/>
            </a:pPr>
            <a:endParaRPr lang="en-US" sz="4800" dirty="0">
              <a:latin typeface="+mn-lt"/>
              <a:cs typeface="+mn-cs"/>
            </a:endParaRPr>
          </a:p>
          <a:p>
            <a:pPr eaLnBrk="1" fontAlgn="auto" hangingPunct="1">
              <a:spcBef>
                <a:spcPts val="0"/>
              </a:spcBef>
              <a:spcAft>
                <a:spcPts val="0"/>
              </a:spcAft>
              <a:defRPr/>
            </a:pPr>
            <a:r>
              <a:rPr lang="en-US" sz="4800" dirty="0">
                <a:latin typeface="+mn-lt"/>
                <a:cs typeface="+mn-cs"/>
              </a:rPr>
              <a:t>Annie E. Casey Foundation, Kids Count Data Report, Stepping Up for Kids: What </a:t>
            </a:r>
          </a:p>
          <a:p>
            <a:pPr eaLnBrk="1" fontAlgn="auto" hangingPunct="1">
              <a:spcBef>
                <a:spcPts val="0"/>
              </a:spcBef>
              <a:spcAft>
                <a:spcPts val="0"/>
              </a:spcAft>
              <a:defRPr/>
            </a:pPr>
            <a:r>
              <a:rPr lang="en-US" sz="4800" dirty="0">
                <a:latin typeface="+mn-lt"/>
                <a:cs typeface="+mn-cs"/>
              </a:rPr>
              <a:t>Government and Communities Should Do to Support Kinship Families, www.aecf.org</a:t>
            </a:r>
          </a:p>
          <a:p>
            <a:pPr marL="342900" indent="-342900" eaLnBrk="1" fontAlgn="auto" hangingPunct="1">
              <a:spcBef>
                <a:spcPct val="20000"/>
              </a:spcBef>
              <a:spcAft>
                <a:spcPts val="0"/>
              </a:spcAft>
              <a:buFont typeface="Arial" pitchFamily="34" charset="0"/>
              <a:buChar char="•"/>
              <a:defRPr/>
            </a:pPr>
            <a:endParaRPr lang="en-US" altLang="en-US" sz="2600" b="1" dirty="0">
              <a:solidFill>
                <a:srgbClr val="0079C1"/>
              </a:solidFill>
              <a:latin typeface="+mn-lt"/>
              <a:cs typeface="+mn-cs"/>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04800" y="152400"/>
            <a:ext cx="7772400" cy="765175"/>
          </a:xfrm>
          <a:prstGeom prst="rect">
            <a:avLst/>
          </a:prstGeom>
        </p:spPr>
        <p:txBody>
          <a:bodyPr anchor="ctr">
            <a:normAutofit/>
          </a:bodyPr>
          <a:lstStyle/>
          <a:p>
            <a:pPr eaLnBrk="1" fontAlgn="auto" hangingPunct="1">
              <a:spcAft>
                <a:spcPts val="0"/>
              </a:spcAft>
              <a:defRPr/>
            </a:pPr>
            <a:r>
              <a:rPr lang="en-US" sz="4000" b="1" dirty="0">
                <a:solidFill>
                  <a:schemeClr val="bg1"/>
                </a:solidFill>
                <a:latin typeface="+mj-lt"/>
                <a:ea typeface="+mj-ea"/>
                <a:cs typeface="+mj-cs"/>
              </a:rPr>
              <a:t>The Caregiver Case in Context</a:t>
            </a:r>
          </a:p>
        </p:txBody>
      </p:sp>
      <p:sp>
        <p:nvSpPr>
          <p:cNvPr id="11267" name="Subtitle 2"/>
          <p:cNvSpPr txBox="1">
            <a:spLocks/>
          </p:cNvSpPr>
          <p:nvPr/>
        </p:nvSpPr>
        <p:spPr bwMode="auto">
          <a:xfrm>
            <a:off x="381000" y="1524000"/>
            <a:ext cx="37338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800100" indent="-34290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defRPr/>
            </a:pPr>
            <a:r>
              <a:rPr lang="en-US" altLang="en-US" sz="2200" b="1" dirty="0">
                <a:solidFill>
                  <a:srgbClr val="0079C1"/>
                </a:solidFill>
                <a:cs typeface="Arial" charset="0"/>
              </a:rPr>
              <a:t>C</a:t>
            </a:r>
            <a:r>
              <a:rPr lang="en-US" altLang="en-US" sz="2200" b="1" dirty="0" smtClean="0">
                <a:solidFill>
                  <a:srgbClr val="0079C1"/>
                </a:solidFill>
                <a:cs typeface="Arial" charset="0"/>
              </a:rPr>
              <a:t>lients are balancing multiple issues</a:t>
            </a:r>
          </a:p>
          <a:p>
            <a:pPr marL="0" indent="0" eaLnBrk="1" hangingPunct="1">
              <a:buFont typeface="Arial" charset="0"/>
              <a:buNone/>
              <a:defRPr/>
            </a:pPr>
            <a:endParaRPr lang="en-US" altLang="en-US" sz="2200" b="1" dirty="0" smtClean="0">
              <a:solidFill>
                <a:srgbClr val="0079C1"/>
              </a:solidFill>
              <a:cs typeface="Arial" charset="0"/>
            </a:endParaRPr>
          </a:p>
          <a:p>
            <a:pPr eaLnBrk="1" hangingPunct="1">
              <a:defRPr/>
            </a:pPr>
            <a:r>
              <a:rPr lang="en-US" altLang="en-US" sz="2200" b="1" dirty="0" smtClean="0">
                <a:solidFill>
                  <a:srgbClr val="0079C1"/>
                </a:solidFill>
                <a:cs typeface="Arial" charset="0"/>
              </a:rPr>
              <a:t>The children in their care often have numerous needs that need to be addressed</a:t>
            </a:r>
          </a:p>
          <a:p>
            <a:pPr eaLnBrk="1" hangingPunct="1">
              <a:buFontTx/>
              <a:buNone/>
              <a:defRPr/>
            </a:pPr>
            <a:endParaRPr lang="en-US" altLang="en-US" sz="2200" b="1" dirty="0" smtClean="0">
              <a:solidFill>
                <a:srgbClr val="0079C1"/>
              </a:solidFill>
              <a:cs typeface="Arial" charset="0"/>
            </a:endParaRPr>
          </a:p>
          <a:p>
            <a:pPr eaLnBrk="1" hangingPunct="1">
              <a:defRPr/>
            </a:pPr>
            <a:r>
              <a:rPr lang="en-US" altLang="en-US" sz="2200" b="1" dirty="0" smtClean="0">
                <a:solidFill>
                  <a:srgbClr val="0079C1"/>
                </a:solidFill>
                <a:cs typeface="Arial" charset="0"/>
              </a:rPr>
              <a:t>The presence of the issues depicted in this graphic may impact your representation and client counseling</a:t>
            </a:r>
          </a:p>
          <a:p>
            <a:pPr eaLnBrk="1" hangingPunct="1">
              <a:defRPr/>
            </a:pPr>
            <a:endParaRPr lang="en-US" altLang="en-US" sz="2200" b="1" dirty="0" smtClean="0">
              <a:solidFill>
                <a:srgbClr val="0079C1"/>
              </a:solidFill>
              <a:cs typeface="Arial" charset="0"/>
            </a:endParaRPr>
          </a:p>
          <a:p>
            <a:pPr lvl="1" eaLnBrk="1" hangingPunct="1">
              <a:buFont typeface="Arial" charset="0"/>
              <a:buChar char="•"/>
              <a:defRPr/>
            </a:pPr>
            <a:endParaRPr lang="en-US" altLang="en-US" sz="1800" b="1" dirty="0" smtClean="0">
              <a:solidFill>
                <a:srgbClr val="0079C1"/>
              </a:solidFill>
              <a:cs typeface="Arial" charset="0"/>
            </a:endParaRPr>
          </a:p>
          <a:p>
            <a:pPr lvl="1" eaLnBrk="1" hangingPunct="1">
              <a:buFont typeface="Arial" charset="0"/>
              <a:buChar char="•"/>
              <a:defRPr/>
            </a:pPr>
            <a:endParaRPr lang="en-US" altLang="en-US" sz="1800" b="1" dirty="0" smtClean="0">
              <a:solidFill>
                <a:srgbClr val="0079C1"/>
              </a:solidFill>
              <a:cs typeface="Arial" charset="0"/>
            </a:endParaRPr>
          </a:p>
          <a:p>
            <a:pPr eaLnBrk="1" hangingPunct="1">
              <a:defRPr/>
            </a:pPr>
            <a:endParaRPr lang="en-US" altLang="en-US" sz="2000" b="1" dirty="0" smtClean="0">
              <a:solidFill>
                <a:srgbClr val="0079C1"/>
              </a:solidFill>
              <a:cs typeface="Arial" charset="0"/>
            </a:endParaRPr>
          </a:p>
        </p:txBody>
      </p:sp>
      <p:graphicFrame>
        <p:nvGraphicFramePr>
          <p:cNvPr id="55" name="Diagram 54"/>
          <p:cNvGraphicFramePr/>
          <p:nvPr/>
        </p:nvGraphicFramePr>
        <p:xfrm>
          <a:off x="3886200" y="1219200"/>
          <a:ext cx="5105400" cy="533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04800" y="152400"/>
            <a:ext cx="8229600" cy="765175"/>
          </a:xfrm>
          <a:prstGeom prst="rect">
            <a:avLst/>
          </a:prstGeom>
        </p:spPr>
        <p:txBody>
          <a:bodyPr anchor="ctr">
            <a:normAutofit/>
          </a:bodyPr>
          <a:lstStyle/>
          <a:p>
            <a:pPr eaLnBrk="1" fontAlgn="auto" hangingPunct="1">
              <a:spcAft>
                <a:spcPts val="0"/>
              </a:spcAft>
              <a:defRPr/>
            </a:pPr>
            <a:r>
              <a:rPr lang="en-US" sz="4000" b="1" dirty="0">
                <a:solidFill>
                  <a:schemeClr val="bg1"/>
                </a:solidFill>
                <a:latin typeface="+mj-lt"/>
                <a:ea typeface="+mj-ea"/>
                <a:cs typeface="+mj-cs"/>
              </a:rPr>
              <a:t>The Impact of Poverty</a:t>
            </a:r>
          </a:p>
        </p:txBody>
      </p:sp>
      <p:sp>
        <p:nvSpPr>
          <p:cNvPr id="6" name="Subtitle 2"/>
          <p:cNvSpPr txBox="1">
            <a:spLocks/>
          </p:cNvSpPr>
          <p:nvPr/>
        </p:nvSpPr>
        <p:spPr>
          <a:xfrm>
            <a:off x="304800" y="1447800"/>
            <a:ext cx="8686800" cy="5257800"/>
          </a:xfrm>
          <a:prstGeom prst="rect">
            <a:avLst/>
          </a:prstGeom>
        </p:spPr>
        <p:txBody>
          <a:bodyPr>
            <a:normAutofit fontScale="25000" lnSpcReduction="20000"/>
          </a:bodyPr>
          <a:lstStyle/>
          <a:p>
            <a:pPr marL="342900" indent="-342900" eaLnBrk="1" fontAlgn="auto" hangingPunct="1">
              <a:spcBef>
                <a:spcPct val="20000"/>
              </a:spcBef>
              <a:spcAft>
                <a:spcPts val="0"/>
              </a:spcAft>
              <a:buClr>
                <a:srgbClr val="0079C1"/>
              </a:buClr>
              <a:buSzPct val="95000"/>
              <a:buFont typeface="Arial" pitchFamily="34" charset="0"/>
              <a:buChar char="•"/>
              <a:defRPr/>
            </a:pPr>
            <a:r>
              <a:rPr lang="en-US" altLang="en-US" sz="8800" b="1" dirty="0">
                <a:solidFill>
                  <a:srgbClr val="0079C1"/>
                </a:solidFill>
                <a:latin typeface="+mn-lt"/>
                <a:cs typeface="+mn-cs"/>
              </a:rPr>
              <a:t>Poverty impacts many DC families and creates stressors that ripple throughout the community, limit resources, and affect caregiving:</a:t>
            </a:r>
          </a:p>
          <a:p>
            <a:pPr eaLnBrk="1" fontAlgn="auto" hangingPunct="1">
              <a:spcBef>
                <a:spcPct val="20000"/>
              </a:spcBef>
              <a:spcAft>
                <a:spcPts val="0"/>
              </a:spcAft>
              <a:buClr>
                <a:srgbClr val="0079C1"/>
              </a:buClr>
              <a:buSzPct val="95000"/>
              <a:defRPr/>
            </a:pPr>
            <a:endParaRPr lang="en-US" altLang="en-US" sz="8800" b="1" dirty="0">
              <a:solidFill>
                <a:srgbClr val="0079C1"/>
              </a:solidFill>
              <a:latin typeface="+mn-lt"/>
              <a:cs typeface="+mn-cs"/>
            </a:endParaRPr>
          </a:p>
          <a:p>
            <a:pPr marL="800100" lvl="1" indent="-342900" eaLnBrk="1" fontAlgn="auto" hangingPunct="1">
              <a:spcBef>
                <a:spcPct val="20000"/>
              </a:spcBef>
              <a:spcAft>
                <a:spcPts val="0"/>
              </a:spcAft>
              <a:buClr>
                <a:srgbClr val="0079C1"/>
              </a:buClr>
              <a:buSzPct val="95000"/>
              <a:buFont typeface="Arial" pitchFamily="34" charset="0"/>
              <a:buChar char="•"/>
              <a:defRPr/>
            </a:pPr>
            <a:r>
              <a:rPr lang="en-US" altLang="en-US" sz="8800" b="1" dirty="0">
                <a:solidFill>
                  <a:srgbClr val="0079C1"/>
                </a:solidFill>
                <a:latin typeface="+mn-lt"/>
              </a:rPr>
              <a:t>1 in 5 DC families are at or below the poverty line (family of 4 = $24,250)</a:t>
            </a:r>
          </a:p>
          <a:p>
            <a:pPr lvl="1" eaLnBrk="1" fontAlgn="auto" hangingPunct="1">
              <a:spcBef>
                <a:spcPct val="20000"/>
              </a:spcBef>
              <a:spcAft>
                <a:spcPts val="0"/>
              </a:spcAft>
              <a:buClr>
                <a:srgbClr val="0079C1"/>
              </a:buClr>
              <a:buSzPct val="95000"/>
              <a:defRPr/>
            </a:pPr>
            <a:endParaRPr lang="en-US" altLang="en-US" sz="8800" b="1" dirty="0">
              <a:solidFill>
                <a:srgbClr val="0079C1"/>
              </a:solidFill>
              <a:latin typeface="+mn-lt"/>
            </a:endParaRPr>
          </a:p>
          <a:p>
            <a:pPr marL="800100" lvl="1" indent="-342900" eaLnBrk="1" fontAlgn="auto" hangingPunct="1">
              <a:spcBef>
                <a:spcPct val="20000"/>
              </a:spcBef>
              <a:spcAft>
                <a:spcPts val="0"/>
              </a:spcAft>
              <a:buClr>
                <a:srgbClr val="0079C1"/>
              </a:buClr>
              <a:buSzPct val="95000"/>
              <a:buFont typeface="Arial" pitchFamily="34" charset="0"/>
              <a:buChar char="•"/>
              <a:defRPr/>
            </a:pPr>
            <a:r>
              <a:rPr lang="en-US" altLang="en-US" sz="8800" b="1" dirty="0">
                <a:solidFill>
                  <a:srgbClr val="0079C1"/>
                </a:solidFill>
                <a:latin typeface="+mn-lt"/>
              </a:rPr>
              <a:t>1 in 4 children live in poverty</a:t>
            </a:r>
          </a:p>
          <a:p>
            <a:pPr lvl="1" eaLnBrk="1" fontAlgn="auto" hangingPunct="1">
              <a:spcBef>
                <a:spcPct val="20000"/>
              </a:spcBef>
              <a:spcAft>
                <a:spcPts val="0"/>
              </a:spcAft>
              <a:buClr>
                <a:srgbClr val="0079C1"/>
              </a:buClr>
              <a:buSzPct val="95000"/>
              <a:defRPr/>
            </a:pPr>
            <a:endParaRPr lang="en-US" altLang="en-US" sz="8800" b="1" dirty="0">
              <a:solidFill>
                <a:srgbClr val="0079C1"/>
              </a:solidFill>
              <a:latin typeface="+mn-lt"/>
            </a:endParaRPr>
          </a:p>
          <a:p>
            <a:pPr marL="800100" lvl="1" indent="-342900" eaLnBrk="1" fontAlgn="auto" hangingPunct="1">
              <a:spcBef>
                <a:spcPct val="20000"/>
              </a:spcBef>
              <a:spcAft>
                <a:spcPts val="0"/>
              </a:spcAft>
              <a:buClr>
                <a:srgbClr val="0079C1"/>
              </a:buClr>
              <a:buSzPct val="95000"/>
              <a:buFont typeface="Arial" pitchFamily="34" charset="0"/>
              <a:buChar char="•"/>
              <a:defRPr/>
            </a:pPr>
            <a:r>
              <a:rPr lang="en-US" altLang="en-US" sz="8800" b="1" dirty="0">
                <a:solidFill>
                  <a:srgbClr val="0079C1"/>
                </a:solidFill>
                <a:latin typeface="+mn-lt"/>
              </a:rPr>
              <a:t>Wards 7 &amp; 8, where 1/3 of DC’s children live, poverty rate 40-50%</a:t>
            </a:r>
          </a:p>
          <a:p>
            <a:pPr marL="342900" indent="-342900" eaLnBrk="1" fontAlgn="auto" hangingPunct="1">
              <a:spcBef>
                <a:spcPct val="20000"/>
              </a:spcBef>
              <a:spcAft>
                <a:spcPts val="0"/>
              </a:spcAft>
              <a:buClr>
                <a:srgbClr val="0079C1"/>
              </a:buClr>
              <a:buSzPct val="95000"/>
              <a:buFont typeface="Arial" pitchFamily="34" charset="0"/>
              <a:buChar char="•"/>
              <a:defRPr/>
            </a:pPr>
            <a:endParaRPr lang="en-US" altLang="en-US" sz="8800" b="1" dirty="0">
              <a:solidFill>
                <a:srgbClr val="0079C1"/>
              </a:solidFill>
              <a:latin typeface="+mn-lt"/>
              <a:cs typeface="+mn-cs"/>
            </a:endParaRPr>
          </a:p>
          <a:p>
            <a:pPr marL="342900" indent="-342900" eaLnBrk="1" fontAlgn="auto" hangingPunct="1">
              <a:spcBef>
                <a:spcPct val="20000"/>
              </a:spcBef>
              <a:spcAft>
                <a:spcPts val="0"/>
              </a:spcAft>
              <a:buClr>
                <a:srgbClr val="0079C1"/>
              </a:buClr>
              <a:buSzPct val="95000"/>
              <a:buFont typeface="Arial" pitchFamily="34" charset="0"/>
              <a:buChar char="•"/>
              <a:defRPr/>
            </a:pPr>
            <a:r>
              <a:rPr lang="en-US" altLang="en-US" sz="8800" b="1" dirty="0">
                <a:solidFill>
                  <a:srgbClr val="0079C1"/>
                </a:solidFill>
                <a:latin typeface="+mn-lt"/>
                <a:cs typeface="+mn-cs"/>
              </a:rPr>
              <a:t>Pervasive poverty impacts the quality and availability of community resources, increases the risk of trauma, and can create stressors on individual families day-to-day decisions in areas like transportation, communication</a:t>
            </a:r>
          </a:p>
          <a:p>
            <a:pPr eaLnBrk="1" fontAlgn="auto" hangingPunct="1">
              <a:spcBef>
                <a:spcPct val="20000"/>
              </a:spcBef>
              <a:spcAft>
                <a:spcPts val="0"/>
              </a:spcAft>
              <a:buClr>
                <a:srgbClr val="0079C1"/>
              </a:buClr>
              <a:buSzPct val="95000"/>
              <a:defRPr/>
            </a:pPr>
            <a:endParaRPr lang="en-US" altLang="en-US" sz="5500" b="1" dirty="0">
              <a:solidFill>
                <a:srgbClr val="0079C1"/>
              </a:solidFill>
              <a:latin typeface="+mn-lt"/>
              <a:cs typeface="+mn-cs"/>
            </a:endParaRPr>
          </a:p>
          <a:p>
            <a:pPr lvl="1" eaLnBrk="1" fontAlgn="auto" hangingPunct="1">
              <a:spcBef>
                <a:spcPct val="20000"/>
              </a:spcBef>
              <a:spcAft>
                <a:spcPts val="0"/>
              </a:spcAft>
              <a:buClr>
                <a:srgbClr val="0079C1"/>
              </a:buClr>
              <a:buSzPct val="95000"/>
              <a:defRPr/>
            </a:pPr>
            <a:endParaRPr lang="en-US" altLang="en-US" sz="5500" b="1" dirty="0">
              <a:solidFill>
                <a:srgbClr val="0079C1"/>
              </a:solidFill>
              <a:latin typeface="+mn-lt"/>
              <a:cs typeface="+mn-cs"/>
            </a:endParaRPr>
          </a:p>
          <a:p>
            <a:pPr lvl="1" eaLnBrk="1" fontAlgn="auto" hangingPunct="1">
              <a:spcBef>
                <a:spcPct val="20000"/>
              </a:spcBef>
              <a:spcAft>
                <a:spcPts val="0"/>
              </a:spcAft>
              <a:buClr>
                <a:srgbClr val="0079C1"/>
              </a:buClr>
              <a:buSzPct val="95000"/>
              <a:defRPr/>
            </a:pPr>
            <a:endParaRPr lang="en-US" altLang="en-US" sz="3100" b="1" dirty="0">
              <a:solidFill>
                <a:srgbClr val="0079C1"/>
              </a:solidFill>
              <a:latin typeface="+mn-lt"/>
              <a:cs typeface="Arial" charset="0"/>
            </a:endParaRPr>
          </a:p>
          <a:p>
            <a:pPr marL="342900" indent="-342900" eaLnBrk="1" fontAlgn="auto" hangingPunct="1">
              <a:spcBef>
                <a:spcPct val="20000"/>
              </a:spcBef>
              <a:spcAft>
                <a:spcPts val="0"/>
              </a:spcAft>
              <a:buClr>
                <a:srgbClr val="0079C1"/>
              </a:buClr>
              <a:buSzPct val="95000"/>
              <a:buFont typeface="Arial" pitchFamily="34" charset="0"/>
              <a:buChar char="•"/>
              <a:defRPr/>
            </a:pPr>
            <a:endParaRPr lang="en-US" altLang="en-US" sz="2600" b="1" dirty="0">
              <a:solidFill>
                <a:srgbClr val="0079C1"/>
              </a:solidFill>
              <a:latin typeface="+mn-lt"/>
              <a:cs typeface="+mn-cs"/>
            </a:endParaRPr>
          </a:p>
          <a:p>
            <a:pPr eaLnBrk="1" fontAlgn="auto" hangingPunct="1">
              <a:spcBef>
                <a:spcPts val="0"/>
              </a:spcBef>
              <a:spcAft>
                <a:spcPts val="0"/>
              </a:spcAft>
              <a:defRPr/>
            </a:pPr>
            <a:r>
              <a:rPr lang="en-US" sz="4800" dirty="0">
                <a:latin typeface="+mn-lt"/>
                <a:cs typeface="+mn-cs"/>
              </a:rPr>
              <a:t>Annie E. Casey Foundation, Kids Count Data Center, datacenter.kidscount.org</a:t>
            </a:r>
          </a:p>
          <a:p>
            <a:pPr eaLnBrk="1" fontAlgn="auto" hangingPunct="1">
              <a:spcBef>
                <a:spcPts val="0"/>
              </a:spcBef>
              <a:spcAft>
                <a:spcPts val="0"/>
              </a:spcAft>
              <a:defRPr/>
            </a:pPr>
            <a:r>
              <a:rPr lang="en-US" sz="4800" dirty="0">
                <a:latin typeface="+mn-lt"/>
                <a:cs typeface="+mn-cs"/>
              </a:rPr>
              <a:t>National Center for Infants, Toddlers, and Families, Zero to Three, www.zerotothree.org</a:t>
            </a:r>
          </a:p>
          <a:p>
            <a:pPr marL="342900" indent="-342900" eaLnBrk="1" fontAlgn="auto" hangingPunct="1">
              <a:spcBef>
                <a:spcPct val="20000"/>
              </a:spcBef>
              <a:spcAft>
                <a:spcPts val="0"/>
              </a:spcAft>
              <a:buFont typeface="Arial" pitchFamily="34" charset="0"/>
              <a:buChar char="•"/>
              <a:defRPr/>
            </a:pPr>
            <a:endParaRPr lang="en-US" altLang="en-US" sz="2600" b="1" dirty="0">
              <a:solidFill>
                <a:srgbClr val="0079C1"/>
              </a:solidFill>
              <a:latin typeface="+mn-lt"/>
              <a:cs typeface="+mn-cs"/>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04800" y="152400"/>
            <a:ext cx="8229600" cy="765175"/>
          </a:xfrm>
          <a:prstGeom prst="rect">
            <a:avLst/>
          </a:prstGeom>
        </p:spPr>
        <p:txBody>
          <a:bodyPr anchor="ctr">
            <a:normAutofit/>
          </a:bodyPr>
          <a:lstStyle/>
          <a:p>
            <a:pPr eaLnBrk="1" fontAlgn="auto" hangingPunct="1">
              <a:spcAft>
                <a:spcPts val="0"/>
              </a:spcAft>
              <a:defRPr/>
            </a:pPr>
            <a:r>
              <a:rPr lang="en-US" sz="4000" b="1" dirty="0">
                <a:solidFill>
                  <a:schemeClr val="bg1"/>
                </a:solidFill>
                <a:latin typeface="+mj-lt"/>
                <a:ea typeface="+mj-ea"/>
                <a:cs typeface="+mj-cs"/>
              </a:rPr>
              <a:t>Lack of Community Resources</a:t>
            </a:r>
          </a:p>
        </p:txBody>
      </p:sp>
      <p:sp>
        <p:nvSpPr>
          <p:cNvPr id="6" name="Subtitle 2"/>
          <p:cNvSpPr txBox="1">
            <a:spLocks/>
          </p:cNvSpPr>
          <p:nvPr/>
        </p:nvSpPr>
        <p:spPr>
          <a:xfrm>
            <a:off x="334963" y="1295400"/>
            <a:ext cx="8686800" cy="5257800"/>
          </a:xfrm>
          <a:prstGeom prst="rect">
            <a:avLst/>
          </a:prstGeom>
        </p:spPr>
        <p:txBody>
          <a:bodyPr>
            <a:normAutofit fontScale="25000" lnSpcReduction="20000"/>
          </a:bodyPr>
          <a:lstStyle/>
          <a:p>
            <a:pPr marL="342900" indent="-342900" eaLnBrk="1" fontAlgn="auto" hangingPunct="1">
              <a:spcBef>
                <a:spcPct val="20000"/>
              </a:spcBef>
              <a:spcAft>
                <a:spcPts val="0"/>
              </a:spcAft>
              <a:buClr>
                <a:srgbClr val="0079C1"/>
              </a:buClr>
              <a:buSzPct val="95000"/>
              <a:buFont typeface="Arial" pitchFamily="34" charset="0"/>
              <a:buChar char="•"/>
              <a:defRPr/>
            </a:pPr>
            <a:r>
              <a:rPr lang="en-US" altLang="en-US" sz="8800" b="1" dirty="0">
                <a:solidFill>
                  <a:srgbClr val="0079C1"/>
                </a:solidFill>
                <a:latin typeface="+mn-lt"/>
              </a:rPr>
              <a:t>DC’s children often face significant obstacles.  Some examples:</a:t>
            </a:r>
          </a:p>
          <a:p>
            <a:pPr marL="800100" lvl="1" indent="-342900" eaLnBrk="1" fontAlgn="auto" hangingPunct="1">
              <a:spcBef>
                <a:spcPct val="20000"/>
              </a:spcBef>
              <a:spcAft>
                <a:spcPts val="0"/>
              </a:spcAft>
              <a:buClr>
                <a:srgbClr val="0079C1"/>
              </a:buClr>
              <a:buSzPct val="95000"/>
              <a:buFont typeface="Arial" pitchFamily="34" charset="0"/>
              <a:buChar char="•"/>
              <a:defRPr/>
            </a:pPr>
            <a:endParaRPr lang="en-US" altLang="en-US" sz="8800" b="1" dirty="0">
              <a:solidFill>
                <a:srgbClr val="0079C1"/>
              </a:solidFill>
              <a:latin typeface="+mn-lt"/>
            </a:endParaRPr>
          </a:p>
          <a:p>
            <a:pPr marL="800100" lvl="1" indent="-342900" eaLnBrk="1" fontAlgn="auto" hangingPunct="1">
              <a:spcBef>
                <a:spcPct val="20000"/>
              </a:spcBef>
              <a:spcAft>
                <a:spcPts val="0"/>
              </a:spcAft>
              <a:buClr>
                <a:srgbClr val="0079C1"/>
              </a:buClr>
              <a:buSzPct val="95000"/>
              <a:buFont typeface="Arial" pitchFamily="34" charset="0"/>
              <a:buChar char="•"/>
              <a:defRPr/>
            </a:pPr>
            <a:r>
              <a:rPr lang="en-US" altLang="en-US" sz="8800" b="1" dirty="0">
                <a:solidFill>
                  <a:srgbClr val="0079C1"/>
                </a:solidFill>
                <a:latin typeface="+mn-lt"/>
              </a:rPr>
              <a:t>More than 5,000 DC children have unmet mental health needs</a:t>
            </a:r>
          </a:p>
          <a:p>
            <a:pPr marL="800100" lvl="1" indent="-342900" eaLnBrk="1" fontAlgn="auto" hangingPunct="1">
              <a:spcBef>
                <a:spcPct val="20000"/>
              </a:spcBef>
              <a:spcAft>
                <a:spcPts val="0"/>
              </a:spcAft>
              <a:buClr>
                <a:srgbClr val="0079C1"/>
              </a:buClr>
              <a:buSzPct val="95000"/>
              <a:buFont typeface="Arial" pitchFamily="34" charset="0"/>
              <a:buChar char="•"/>
              <a:defRPr/>
            </a:pPr>
            <a:r>
              <a:rPr lang="en-US" altLang="en-US" sz="8800" b="1" dirty="0">
                <a:solidFill>
                  <a:srgbClr val="0079C1"/>
                </a:solidFill>
                <a:latin typeface="+mn-lt"/>
              </a:rPr>
              <a:t>Children in our poorest neighborhoods are 10 times more likely to end up in the emergency room</a:t>
            </a:r>
          </a:p>
          <a:p>
            <a:pPr marL="800100" lvl="1" indent="-342900" eaLnBrk="1" fontAlgn="auto" hangingPunct="1">
              <a:spcBef>
                <a:spcPct val="20000"/>
              </a:spcBef>
              <a:spcAft>
                <a:spcPts val="0"/>
              </a:spcAft>
              <a:buClr>
                <a:srgbClr val="0079C1"/>
              </a:buClr>
              <a:buSzPct val="95000"/>
              <a:buFont typeface="Arial" pitchFamily="34" charset="0"/>
              <a:buChar char="•"/>
              <a:defRPr/>
            </a:pPr>
            <a:r>
              <a:rPr lang="en-US" altLang="en-US" sz="8800" b="1" dirty="0">
                <a:solidFill>
                  <a:srgbClr val="0079C1"/>
                </a:solidFill>
                <a:latin typeface="+mn-lt"/>
              </a:rPr>
              <a:t>Asthma epidemic in DC – more than 1 in 5 DC children have asthma – a tenfold difference between NW and SE DC</a:t>
            </a:r>
          </a:p>
          <a:p>
            <a:pPr marL="800100" lvl="1" indent="-342900" eaLnBrk="1" fontAlgn="auto" hangingPunct="1">
              <a:spcBef>
                <a:spcPct val="20000"/>
              </a:spcBef>
              <a:spcAft>
                <a:spcPts val="0"/>
              </a:spcAft>
              <a:buClr>
                <a:srgbClr val="0079C1"/>
              </a:buClr>
              <a:buSzPct val="95000"/>
              <a:buFont typeface="Arial" pitchFamily="34" charset="0"/>
              <a:buChar char="•"/>
              <a:defRPr/>
            </a:pPr>
            <a:r>
              <a:rPr lang="en-US" altLang="en-US" sz="8800" b="1" dirty="0">
                <a:solidFill>
                  <a:srgbClr val="0079C1"/>
                </a:solidFill>
                <a:latin typeface="+mn-lt"/>
              </a:rPr>
              <a:t>13,000 students in DC with emotional, physical, or learning disabilities who are often languishing day after day in classrooms without the support that they need</a:t>
            </a:r>
          </a:p>
          <a:p>
            <a:pPr marL="800100" lvl="1" indent="-342900" eaLnBrk="1" fontAlgn="auto" hangingPunct="1">
              <a:spcBef>
                <a:spcPct val="20000"/>
              </a:spcBef>
              <a:spcAft>
                <a:spcPts val="0"/>
              </a:spcAft>
              <a:buClr>
                <a:srgbClr val="0079C1"/>
              </a:buClr>
              <a:buSzPct val="95000"/>
              <a:buFont typeface="Arial" pitchFamily="34" charset="0"/>
              <a:buChar char="•"/>
              <a:defRPr/>
            </a:pPr>
            <a:r>
              <a:rPr lang="en-US" altLang="en-US" sz="8800" b="1" dirty="0">
                <a:solidFill>
                  <a:srgbClr val="0079C1"/>
                </a:solidFill>
                <a:latin typeface="+mn-lt"/>
              </a:rPr>
              <a:t>More than 1,000 children are in foster care and thousands more are under the watch of DC’s child welfare agency because of concerns about their safety and well being</a:t>
            </a:r>
          </a:p>
          <a:p>
            <a:pPr fontAlgn="auto">
              <a:spcBef>
                <a:spcPts val="0"/>
              </a:spcBef>
              <a:spcAft>
                <a:spcPts val="0"/>
              </a:spcAft>
              <a:defRPr/>
            </a:pPr>
            <a:endParaRPr lang="en-US" sz="6400" dirty="0">
              <a:latin typeface="+mn-lt"/>
              <a:cs typeface="+mn-cs"/>
            </a:endParaRPr>
          </a:p>
          <a:p>
            <a:pPr fontAlgn="auto">
              <a:spcBef>
                <a:spcPts val="0"/>
              </a:spcBef>
              <a:spcAft>
                <a:spcPts val="0"/>
              </a:spcAft>
              <a:defRPr/>
            </a:pPr>
            <a:endParaRPr lang="en-US" sz="4800" dirty="0">
              <a:latin typeface="+mn-lt"/>
              <a:cs typeface="+mn-cs"/>
            </a:endParaRPr>
          </a:p>
          <a:p>
            <a:pPr fontAlgn="auto">
              <a:spcBef>
                <a:spcPts val="0"/>
              </a:spcBef>
              <a:spcAft>
                <a:spcPts val="0"/>
              </a:spcAft>
              <a:defRPr/>
            </a:pPr>
            <a:endParaRPr lang="en-US" sz="4800" dirty="0">
              <a:latin typeface="+mn-lt"/>
              <a:cs typeface="+mn-cs"/>
            </a:endParaRPr>
          </a:p>
          <a:p>
            <a:pPr fontAlgn="auto">
              <a:spcBef>
                <a:spcPts val="0"/>
              </a:spcBef>
              <a:spcAft>
                <a:spcPts val="0"/>
              </a:spcAft>
              <a:defRPr/>
            </a:pPr>
            <a:endParaRPr lang="en-US" sz="4800" dirty="0">
              <a:latin typeface="+mn-lt"/>
              <a:cs typeface="+mn-cs"/>
            </a:endParaRPr>
          </a:p>
          <a:p>
            <a:pPr fontAlgn="auto">
              <a:spcBef>
                <a:spcPts val="0"/>
              </a:spcBef>
              <a:spcAft>
                <a:spcPts val="0"/>
              </a:spcAft>
              <a:defRPr/>
            </a:pPr>
            <a:r>
              <a:rPr lang="en-US" sz="4800" dirty="0">
                <a:latin typeface="+mn-lt"/>
                <a:cs typeface="+mn-cs"/>
              </a:rPr>
              <a:t>Annie E. Casey Foundation, Kids Count Data Center, www.datacenter.kidscount.org</a:t>
            </a:r>
          </a:p>
          <a:p>
            <a:pPr fontAlgn="auto">
              <a:spcBef>
                <a:spcPts val="0"/>
              </a:spcBef>
              <a:spcAft>
                <a:spcPts val="0"/>
              </a:spcAft>
              <a:defRPr/>
            </a:pPr>
            <a:r>
              <a:rPr lang="en-US" sz="4800" dirty="0">
                <a:latin typeface="+mn-lt"/>
                <a:cs typeface="+mn-cs"/>
              </a:rPr>
              <a:t>National Center for Infants, Toddlers, and Families, Zero to Three, www.zerotothree.org</a:t>
            </a:r>
          </a:p>
          <a:p>
            <a:pPr fontAlgn="auto">
              <a:spcBef>
                <a:spcPts val="0"/>
              </a:spcBef>
              <a:spcAft>
                <a:spcPts val="0"/>
              </a:spcAft>
              <a:defRPr/>
            </a:pPr>
            <a:r>
              <a:rPr lang="en-US" sz="4800" dirty="0">
                <a:latin typeface="+mn-lt"/>
                <a:cs typeface="+mn-cs"/>
              </a:rPr>
              <a:t>DC Department of Health Care Finance, </a:t>
            </a:r>
            <a:r>
              <a:rPr lang="en-US" sz="4800" i="1" dirty="0">
                <a:latin typeface="+mn-lt"/>
                <a:cs typeface="+mn-cs"/>
              </a:rPr>
              <a:t>Medicaid Annual Report FY2008</a:t>
            </a:r>
            <a:endParaRPr lang="en-US" sz="4800" dirty="0">
              <a:latin typeface="+mn-lt"/>
              <a:cs typeface="+mn-cs"/>
            </a:endParaRPr>
          </a:p>
          <a:p>
            <a:pPr algn="ctr" fontAlgn="auto">
              <a:spcBef>
                <a:spcPts val="0"/>
              </a:spcBef>
              <a:spcAft>
                <a:spcPts val="0"/>
              </a:spcAft>
              <a:defRPr/>
            </a:pPr>
            <a:endParaRPr lang="en-US" dirty="0">
              <a:latin typeface="+mn-lt"/>
              <a:cs typeface="+mn-cs"/>
            </a:endParaRPr>
          </a:p>
          <a:p>
            <a:pPr marL="342900" indent="-342900" eaLnBrk="1" fontAlgn="auto" hangingPunct="1">
              <a:spcBef>
                <a:spcPct val="20000"/>
              </a:spcBef>
              <a:spcAft>
                <a:spcPts val="0"/>
              </a:spcAft>
              <a:buFont typeface="Arial" pitchFamily="34" charset="0"/>
              <a:buChar char="•"/>
              <a:defRPr/>
            </a:pPr>
            <a:endParaRPr lang="en-US" altLang="en-US" sz="2600" b="1" dirty="0">
              <a:solidFill>
                <a:srgbClr val="0079C1"/>
              </a:solidFill>
              <a:latin typeface="+mn-lt"/>
              <a:cs typeface="+mn-cs"/>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04800" y="152400"/>
            <a:ext cx="8229600" cy="765175"/>
          </a:xfrm>
          <a:prstGeom prst="rect">
            <a:avLst/>
          </a:prstGeom>
        </p:spPr>
        <p:txBody>
          <a:bodyPr anchor="ctr">
            <a:normAutofit/>
          </a:bodyPr>
          <a:lstStyle/>
          <a:p>
            <a:pPr eaLnBrk="1" fontAlgn="auto" hangingPunct="1">
              <a:spcAft>
                <a:spcPts val="0"/>
              </a:spcAft>
              <a:defRPr/>
            </a:pPr>
            <a:r>
              <a:rPr lang="en-US" sz="4000" b="1" dirty="0">
                <a:solidFill>
                  <a:schemeClr val="bg1"/>
                </a:solidFill>
                <a:latin typeface="+mn-lt"/>
              </a:rPr>
              <a:t>Getting Community Support</a:t>
            </a:r>
          </a:p>
        </p:txBody>
      </p:sp>
      <p:sp>
        <p:nvSpPr>
          <p:cNvPr id="6" name="Subtitle 2"/>
          <p:cNvSpPr txBox="1">
            <a:spLocks/>
          </p:cNvSpPr>
          <p:nvPr/>
        </p:nvSpPr>
        <p:spPr>
          <a:xfrm>
            <a:off x="304800" y="1447800"/>
            <a:ext cx="8686800" cy="5334000"/>
          </a:xfrm>
          <a:prstGeom prst="rect">
            <a:avLst/>
          </a:prstGeom>
        </p:spPr>
        <p:txBody>
          <a:bodyPr>
            <a:normAutofit/>
          </a:bodyPr>
          <a:lstStyle/>
          <a:p>
            <a:pPr marL="342900" indent="-342900" eaLnBrk="1" fontAlgn="auto" hangingPunct="1">
              <a:spcBef>
                <a:spcPct val="20000"/>
              </a:spcBef>
              <a:spcAft>
                <a:spcPts val="0"/>
              </a:spcAft>
              <a:buClr>
                <a:srgbClr val="0079C1"/>
              </a:buClr>
              <a:buSzPct val="95000"/>
              <a:buFont typeface="Arial" pitchFamily="34" charset="0"/>
              <a:buChar char="•"/>
              <a:defRPr/>
            </a:pPr>
            <a:r>
              <a:rPr lang="en-US" altLang="en-US" sz="2400" b="1" dirty="0">
                <a:solidFill>
                  <a:srgbClr val="0079C1"/>
                </a:solidFill>
                <a:latin typeface="+mn-lt"/>
                <a:cs typeface="+mn-cs"/>
              </a:rPr>
              <a:t>Caregiver clients often come into a child’s life to try to provide them with a sense of stability and to address some of these issues in their lives</a:t>
            </a:r>
          </a:p>
          <a:p>
            <a:pPr eaLnBrk="1" fontAlgn="auto" hangingPunct="1">
              <a:spcBef>
                <a:spcPct val="20000"/>
              </a:spcBef>
              <a:spcAft>
                <a:spcPts val="0"/>
              </a:spcAft>
              <a:buClr>
                <a:srgbClr val="0079C1"/>
              </a:buClr>
              <a:buSzPct val="95000"/>
              <a:defRPr/>
            </a:pPr>
            <a:endParaRPr lang="en-US" altLang="en-US" sz="2400" b="1" dirty="0">
              <a:solidFill>
                <a:srgbClr val="0079C1"/>
              </a:solidFill>
              <a:latin typeface="+mn-lt"/>
              <a:cs typeface="+mn-cs"/>
            </a:endParaRPr>
          </a:p>
          <a:p>
            <a:pPr marL="342900" lvl="1" indent="-342900" eaLnBrk="1" fontAlgn="auto" hangingPunct="1">
              <a:spcBef>
                <a:spcPct val="20000"/>
              </a:spcBef>
              <a:spcAft>
                <a:spcPts val="0"/>
              </a:spcAft>
              <a:buClr>
                <a:srgbClr val="0079C1"/>
              </a:buClr>
              <a:buSzPct val="95000"/>
              <a:buFont typeface="Arial" pitchFamily="34" charset="0"/>
              <a:buChar char="•"/>
              <a:defRPr/>
            </a:pPr>
            <a:r>
              <a:rPr lang="en-US" sz="2400" b="1" dirty="0">
                <a:solidFill>
                  <a:srgbClr val="0079C1"/>
                </a:solidFill>
                <a:latin typeface="+mn-lt"/>
              </a:rPr>
              <a:t>Nevertheless, the public systems that deliver services are often difficult to navigate and often have inadequate services</a:t>
            </a:r>
          </a:p>
          <a:p>
            <a:pPr marL="0" lvl="1" eaLnBrk="1" fontAlgn="auto" hangingPunct="1">
              <a:spcBef>
                <a:spcPct val="20000"/>
              </a:spcBef>
              <a:spcAft>
                <a:spcPts val="0"/>
              </a:spcAft>
              <a:buClr>
                <a:srgbClr val="0079C1"/>
              </a:buClr>
              <a:buSzPct val="95000"/>
              <a:defRPr/>
            </a:pPr>
            <a:endParaRPr lang="en-US" sz="2400" dirty="0">
              <a:latin typeface="+mn-lt"/>
            </a:endParaRPr>
          </a:p>
          <a:p>
            <a:pPr marL="342900" indent="-342900" eaLnBrk="1" fontAlgn="auto" hangingPunct="1">
              <a:spcBef>
                <a:spcPct val="20000"/>
              </a:spcBef>
              <a:spcAft>
                <a:spcPts val="0"/>
              </a:spcAft>
              <a:buClr>
                <a:srgbClr val="0079C1"/>
              </a:buClr>
              <a:buSzPct val="95000"/>
              <a:buFont typeface="Arial" pitchFamily="34" charset="0"/>
              <a:buChar char="•"/>
              <a:defRPr/>
            </a:pPr>
            <a:r>
              <a:rPr lang="en-US" altLang="en-US" sz="2400" b="1" dirty="0">
                <a:solidFill>
                  <a:srgbClr val="0079C1"/>
                </a:solidFill>
                <a:latin typeface="+mn-lt"/>
                <a:cs typeface="+mn-cs"/>
              </a:rPr>
              <a:t>Don’t be surprised if your client expresses frustration about dealing with these various systems – which may even include the court </a:t>
            </a:r>
          </a:p>
          <a:p>
            <a:pPr lvl="1" eaLnBrk="1" fontAlgn="auto" hangingPunct="1">
              <a:spcBef>
                <a:spcPct val="20000"/>
              </a:spcBef>
              <a:spcAft>
                <a:spcPts val="0"/>
              </a:spcAft>
              <a:buClr>
                <a:srgbClr val="0079C1"/>
              </a:buClr>
              <a:buSzPct val="95000"/>
              <a:defRPr/>
            </a:pPr>
            <a:endParaRPr lang="en-US" altLang="en-US" sz="8800" b="1" dirty="0">
              <a:solidFill>
                <a:srgbClr val="0079C1"/>
              </a:solidFill>
              <a:latin typeface="+mn-lt"/>
            </a:endParaRPr>
          </a:p>
          <a:p>
            <a:pPr eaLnBrk="1" fontAlgn="auto" hangingPunct="1">
              <a:spcBef>
                <a:spcPts val="0"/>
              </a:spcBef>
              <a:spcAft>
                <a:spcPts val="0"/>
              </a:spcAft>
              <a:defRPr/>
            </a:pPr>
            <a:endParaRPr lang="en-US" dirty="0">
              <a:latin typeface="+mn-lt"/>
              <a:cs typeface="+mn-cs"/>
            </a:endParaRPr>
          </a:p>
          <a:p>
            <a:pPr marL="342900" indent="-342900" eaLnBrk="1" fontAlgn="auto" hangingPunct="1">
              <a:spcBef>
                <a:spcPct val="20000"/>
              </a:spcBef>
              <a:spcAft>
                <a:spcPts val="0"/>
              </a:spcAft>
              <a:buFont typeface="Arial" pitchFamily="34" charset="0"/>
              <a:buChar char="•"/>
              <a:defRPr/>
            </a:pPr>
            <a:endParaRPr lang="en-US" altLang="en-US" sz="2600" b="1" dirty="0">
              <a:solidFill>
                <a:srgbClr val="0079C1"/>
              </a:solidFill>
              <a:latin typeface="+mn-lt"/>
              <a:cs typeface="+mn-cs"/>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
          <p:cNvSpPr>
            <a:spLocks noGrp="1"/>
          </p:cNvSpPr>
          <p:nvPr>
            <p:ph idx="1"/>
          </p:nvPr>
        </p:nvSpPr>
        <p:spPr>
          <a:xfrm>
            <a:off x="457200" y="2133600"/>
            <a:ext cx="8229600" cy="3124200"/>
          </a:xfrm>
        </p:spPr>
        <p:txBody>
          <a:bodyPr/>
          <a:lstStyle/>
          <a:p>
            <a:pPr algn="ctr" eaLnBrk="1" hangingPunct="1">
              <a:buFont typeface="Arial" panose="020B0604020202020204" pitchFamily="34" charset="0"/>
              <a:buNone/>
            </a:pPr>
            <a:r>
              <a:rPr lang="en-US" altLang="en-US" sz="6000" b="1" smtClean="0"/>
              <a:t>Strategies for Culturally Competent Representation</a:t>
            </a:r>
          </a:p>
          <a:p>
            <a:pPr algn="ctr" eaLnBrk="1" hangingPunct="1">
              <a:buFont typeface="Arial" panose="020B0604020202020204" pitchFamily="34" charset="0"/>
              <a:buNone/>
            </a:pPr>
            <a:endParaRPr lang="en-US" altLang="en-US" sz="6000" b="1"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04800" y="152400"/>
            <a:ext cx="7772400" cy="765175"/>
          </a:xfrm>
          <a:prstGeom prst="rect">
            <a:avLst/>
          </a:prstGeom>
        </p:spPr>
        <p:txBody>
          <a:bodyPr anchor="ctr">
            <a:normAutofit fontScale="85000" lnSpcReduction="10000"/>
          </a:bodyPr>
          <a:lstStyle/>
          <a:p>
            <a:pPr eaLnBrk="1" fontAlgn="auto" hangingPunct="1">
              <a:spcAft>
                <a:spcPts val="0"/>
              </a:spcAft>
              <a:defRPr/>
            </a:pPr>
            <a:r>
              <a:rPr lang="en-US" sz="4000" b="1" dirty="0">
                <a:solidFill>
                  <a:schemeClr val="bg1"/>
                </a:solidFill>
                <a:latin typeface="+mj-lt"/>
                <a:ea typeface="+mj-ea"/>
                <a:cs typeface="+mj-cs"/>
              </a:rPr>
              <a:t>As a lawyer and counselor to your client…</a:t>
            </a:r>
          </a:p>
        </p:txBody>
      </p:sp>
      <p:sp>
        <p:nvSpPr>
          <p:cNvPr id="6" name="Subtitle 2"/>
          <p:cNvSpPr txBox="1">
            <a:spLocks/>
          </p:cNvSpPr>
          <p:nvPr/>
        </p:nvSpPr>
        <p:spPr>
          <a:xfrm>
            <a:off x="381000" y="1295400"/>
            <a:ext cx="8458200" cy="5334000"/>
          </a:xfrm>
          <a:prstGeom prst="rect">
            <a:avLst/>
          </a:prstGeom>
        </p:spPr>
        <p:txBody>
          <a:bodyPr>
            <a:normAutofit lnSpcReduction="10000"/>
          </a:bodyPr>
          <a:lstStyle/>
          <a:p>
            <a:pPr marL="342900" indent="-342900" eaLnBrk="1" fontAlgn="auto" hangingPunct="1">
              <a:spcBef>
                <a:spcPct val="20000"/>
              </a:spcBef>
              <a:spcAft>
                <a:spcPts val="0"/>
              </a:spcAft>
              <a:buFont typeface="Arial" pitchFamily="34" charset="0"/>
              <a:buChar char="•"/>
              <a:defRPr/>
            </a:pPr>
            <a:r>
              <a:rPr lang="en-US" sz="2200" b="1" dirty="0">
                <a:latin typeface="+mn-lt"/>
                <a:cs typeface="+mn-cs"/>
              </a:rPr>
              <a:t>Spend time reviewing your respective roles and responsibilities – your client may have never had a lawyer before</a:t>
            </a:r>
          </a:p>
          <a:p>
            <a:pPr eaLnBrk="1" fontAlgn="auto" hangingPunct="1">
              <a:spcBef>
                <a:spcPct val="20000"/>
              </a:spcBef>
              <a:spcAft>
                <a:spcPts val="0"/>
              </a:spcAft>
              <a:defRPr/>
            </a:pPr>
            <a:endParaRPr lang="en-US" sz="2200" b="1" dirty="0">
              <a:latin typeface="+mn-lt"/>
              <a:cs typeface="+mn-cs"/>
            </a:endParaRPr>
          </a:p>
          <a:p>
            <a:pPr marL="342900" indent="-342900" eaLnBrk="1" fontAlgn="auto" hangingPunct="1">
              <a:spcBef>
                <a:spcPct val="20000"/>
              </a:spcBef>
              <a:spcAft>
                <a:spcPts val="0"/>
              </a:spcAft>
              <a:buFont typeface="Arial" pitchFamily="34" charset="0"/>
              <a:buChar char="•"/>
              <a:defRPr/>
            </a:pPr>
            <a:r>
              <a:rPr lang="en-US" sz="2200" b="1" dirty="0">
                <a:latin typeface="+mn-lt"/>
                <a:cs typeface="+mn-cs"/>
              </a:rPr>
              <a:t>Client counseling is particularly important for clients unfamiliar with the court system – take the time to explain the process</a:t>
            </a:r>
          </a:p>
          <a:p>
            <a:pPr marL="342900" lvl="1" indent="-342900" eaLnBrk="1" fontAlgn="auto" hangingPunct="1">
              <a:spcBef>
                <a:spcPct val="20000"/>
              </a:spcBef>
              <a:spcAft>
                <a:spcPts val="0"/>
              </a:spcAft>
              <a:buFont typeface="Arial" pitchFamily="34" charset="0"/>
              <a:buChar char="•"/>
              <a:defRPr/>
            </a:pPr>
            <a:endParaRPr lang="en-US" sz="2200" b="1" dirty="0">
              <a:latin typeface="+mn-lt"/>
              <a:cs typeface="+mn-cs"/>
            </a:endParaRPr>
          </a:p>
          <a:p>
            <a:pPr marL="342900" lvl="1" indent="-342900" eaLnBrk="1" fontAlgn="auto" hangingPunct="1">
              <a:spcBef>
                <a:spcPct val="20000"/>
              </a:spcBef>
              <a:spcAft>
                <a:spcPts val="0"/>
              </a:spcAft>
              <a:buFont typeface="Arial" pitchFamily="34" charset="0"/>
              <a:buChar char="•"/>
              <a:defRPr/>
            </a:pPr>
            <a:r>
              <a:rPr lang="en-US" sz="2200" b="1" dirty="0">
                <a:latin typeface="+mn-lt"/>
                <a:cs typeface="+mn-cs"/>
              </a:rPr>
              <a:t>Affirmatively discuss who will interact with parties in the case (including non-lawyers) – clients need to know you are their advocate and they do not have to take on the primary role</a:t>
            </a:r>
          </a:p>
          <a:p>
            <a:pPr marL="0" lvl="1" eaLnBrk="1" fontAlgn="auto" hangingPunct="1">
              <a:spcBef>
                <a:spcPct val="20000"/>
              </a:spcBef>
              <a:spcAft>
                <a:spcPts val="0"/>
              </a:spcAft>
              <a:defRPr/>
            </a:pPr>
            <a:endParaRPr lang="en-US" dirty="0">
              <a:solidFill>
                <a:schemeClr val="tx2"/>
              </a:solidFill>
              <a:latin typeface="+mn-lt"/>
              <a:cs typeface="+mn-cs"/>
            </a:endParaRPr>
          </a:p>
          <a:p>
            <a:pPr marL="342900" indent="-342900" eaLnBrk="1" fontAlgn="auto" hangingPunct="1">
              <a:spcBef>
                <a:spcPct val="20000"/>
              </a:spcBef>
              <a:spcAft>
                <a:spcPts val="0"/>
              </a:spcAft>
              <a:buFont typeface="Arial" pitchFamily="34" charset="0"/>
              <a:buChar char="•"/>
              <a:defRPr/>
            </a:pPr>
            <a:r>
              <a:rPr lang="en-US" sz="2200" b="1" dirty="0">
                <a:latin typeface="+mn-lt"/>
                <a:cs typeface="+mn-cs"/>
              </a:rPr>
              <a:t>Discuss what information clients should report to you – </a:t>
            </a:r>
            <a:r>
              <a:rPr lang="en-US" sz="2200" b="1" i="1" dirty="0">
                <a:latin typeface="+mn-lt"/>
                <a:cs typeface="+mn-cs"/>
              </a:rPr>
              <a:t>e.g.</a:t>
            </a:r>
            <a:r>
              <a:rPr lang="en-US" sz="2200" b="1" dirty="0">
                <a:latin typeface="+mn-lt"/>
                <a:cs typeface="+mn-cs"/>
              </a:rPr>
              <a:t>, when a service provider comes to their home; when they’re asked to sign something; if a meeting is scheduled</a:t>
            </a:r>
          </a:p>
          <a:p>
            <a:pPr eaLnBrk="1" fontAlgn="auto" hangingPunct="1">
              <a:spcBef>
                <a:spcPct val="20000"/>
              </a:spcBef>
              <a:spcAft>
                <a:spcPts val="0"/>
              </a:spcAft>
              <a:defRPr/>
            </a:pPr>
            <a:endParaRPr lang="en-US" dirty="0">
              <a:solidFill>
                <a:schemeClr val="tx2"/>
              </a:solidFill>
              <a:latin typeface="+mn-lt"/>
              <a:cs typeface="+mn-cs"/>
            </a:endParaRPr>
          </a:p>
          <a:p>
            <a:pPr marL="342900" indent="-342900" eaLnBrk="1" fontAlgn="auto" hangingPunct="1">
              <a:spcBef>
                <a:spcPct val="20000"/>
              </a:spcBef>
              <a:spcAft>
                <a:spcPts val="0"/>
              </a:spcAft>
              <a:buFont typeface="Arial" pitchFamily="34" charset="0"/>
              <a:buChar char="•"/>
              <a:defRPr/>
            </a:pPr>
            <a:r>
              <a:rPr lang="en-US" sz="2200" b="1" dirty="0">
                <a:solidFill>
                  <a:srgbClr val="0079C1"/>
                </a:solidFill>
                <a:latin typeface="+mn-lt"/>
                <a:cs typeface="+mn-cs"/>
              </a:rPr>
              <a:t>Be understanding and empathic if the client comes to you frustrated and confused – it is not you! </a:t>
            </a:r>
            <a:endParaRPr lang="en-US" sz="2000" b="1" dirty="0">
              <a:solidFill>
                <a:srgbClr val="0079C1"/>
              </a:solidFill>
              <a:latin typeface="+mn-lt"/>
              <a:cs typeface="+mn-cs"/>
            </a:endParaRPr>
          </a:p>
          <a:p>
            <a:pPr marL="342900" indent="-342900" eaLnBrk="1" fontAlgn="auto" hangingPunct="1">
              <a:spcBef>
                <a:spcPct val="20000"/>
              </a:spcBef>
              <a:spcAft>
                <a:spcPts val="0"/>
              </a:spcAft>
              <a:buFont typeface="Arial" pitchFamily="34" charset="0"/>
              <a:buChar char="•"/>
              <a:defRPr/>
            </a:pPr>
            <a:endParaRPr lang="en-US" sz="2000" b="1" dirty="0">
              <a:solidFill>
                <a:srgbClr val="0079C1"/>
              </a:solidFill>
              <a:latin typeface="+mn-lt"/>
              <a:cs typeface="+mn-cs"/>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04800" y="152400"/>
            <a:ext cx="7772400" cy="765175"/>
          </a:xfrm>
          <a:prstGeom prst="rect">
            <a:avLst/>
          </a:prstGeom>
        </p:spPr>
        <p:txBody>
          <a:bodyPr anchor="ctr">
            <a:normAutofit/>
          </a:bodyPr>
          <a:lstStyle/>
          <a:p>
            <a:pPr eaLnBrk="1" fontAlgn="auto" hangingPunct="1">
              <a:spcAft>
                <a:spcPts val="0"/>
              </a:spcAft>
              <a:defRPr/>
            </a:pPr>
            <a:r>
              <a:rPr lang="en-US" sz="4000" b="1" dirty="0">
                <a:solidFill>
                  <a:schemeClr val="bg1"/>
                </a:solidFill>
                <a:latin typeface="+mj-lt"/>
                <a:ea typeface="+mj-ea"/>
                <a:cs typeface="+mj-cs"/>
              </a:rPr>
              <a:t>Ensure good communication… </a:t>
            </a:r>
          </a:p>
        </p:txBody>
      </p:sp>
      <p:sp>
        <p:nvSpPr>
          <p:cNvPr id="6" name="Subtitle 2"/>
          <p:cNvSpPr txBox="1">
            <a:spLocks/>
          </p:cNvSpPr>
          <p:nvPr/>
        </p:nvSpPr>
        <p:spPr>
          <a:xfrm>
            <a:off x="381000" y="1295400"/>
            <a:ext cx="8458200" cy="5410200"/>
          </a:xfrm>
          <a:prstGeom prst="rect">
            <a:avLst/>
          </a:prstGeom>
        </p:spPr>
        <p:txBody>
          <a:bodyPr>
            <a:normAutofit/>
          </a:bodyPr>
          <a:lstStyle/>
          <a:p>
            <a:pPr marL="342900" indent="-342900" eaLnBrk="1" fontAlgn="auto" hangingPunct="1">
              <a:spcBef>
                <a:spcPct val="20000"/>
              </a:spcBef>
              <a:spcAft>
                <a:spcPts val="0"/>
              </a:spcAft>
              <a:buFont typeface="Arial" pitchFamily="34" charset="0"/>
              <a:buChar char="•"/>
              <a:defRPr/>
            </a:pPr>
            <a:r>
              <a:rPr lang="en-US" sz="2200" b="1" dirty="0">
                <a:latin typeface="+mn-lt"/>
                <a:cs typeface="+mn-cs"/>
              </a:rPr>
              <a:t>Be aware that there may be barriers to communication via phone or face to face and be as flexible as possible – try to accommodate your client’s schedule; meet at a mutually convenient location, etc.</a:t>
            </a:r>
          </a:p>
          <a:p>
            <a:pPr eaLnBrk="1" fontAlgn="auto" hangingPunct="1">
              <a:spcBef>
                <a:spcPct val="20000"/>
              </a:spcBef>
              <a:spcAft>
                <a:spcPts val="0"/>
              </a:spcAft>
              <a:defRPr/>
            </a:pPr>
            <a:endParaRPr lang="en-US" sz="2200" b="1" dirty="0">
              <a:latin typeface="+mn-lt"/>
              <a:cs typeface="+mn-cs"/>
            </a:endParaRPr>
          </a:p>
          <a:p>
            <a:pPr marL="342900" indent="-342900" eaLnBrk="1" fontAlgn="auto" hangingPunct="1">
              <a:spcBef>
                <a:spcPct val="20000"/>
              </a:spcBef>
              <a:spcAft>
                <a:spcPts val="0"/>
              </a:spcAft>
              <a:buFont typeface="Arial" pitchFamily="34" charset="0"/>
              <a:buChar char="•"/>
              <a:defRPr/>
            </a:pPr>
            <a:r>
              <a:rPr lang="en-US" sz="2200" b="1" dirty="0">
                <a:solidFill>
                  <a:srgbClr val="0079C1"/>
                </a:solidFill>
                <a:latin typeface="+mn-lt"/>
                <a:cs typeface="+mn-cs"/>
              </a:rPr>
              <a:t>Make sure your client knows how to contact you – don’t assume they have this information</a:t>
            </a:r>
          </a:p>
          <a:p>
            <a:pPr eaLnBrk="1" fontAlgn="auto" hangingPunct="1">
              <a:spcBef>
                <a:spcPct val="20000"/>
              </a:spcBef>
              <a:spcAft>
                <a:spcPts val="0"/>
              </a:spcAft>
              <a:defRPr/>
            </a:pPr>
            <a:endParaRPr lang="en-US" sz="2200" b="1" dirty="0">
              <a:solidFill>
                <a:srgbClr val="0079C1"/>
              </a:solidFill>
              <a:latin typeface="+mn-lt"/>
              <a:cs typeface="+mn-cs"/>
            </a:endParaRPr>
          </a:p>
          <a:p>
            <a:pPr marL="342900" indent="-342900" eaLnBrk="1" fontAlgn="auto" hangingPunct="1">
              <a:spcBef>
                <a:spcPct val="20000"/>
              </a:spcBef>
              <a:spcAft>
                <a:spcPts val="0"/>
              </a:spcAft>
              <a:buFont typeface="Arial" pitchFamily="34" charset="0"/>
              <a:buChar char="•"/>
              <a:defRPr/>
            </a:pPr>
            <a:r>
              <a:rPr lang="en-US" sz="2200" b="1" dirty="0">
                <a:solidFill>
                  <a:srgbClr val="0079C1"/>
                </a:solidFill>
                <a:latin typeface="+mn-lt"/>
                <a:cs typeface="+mn-cs"/>
              </a:rPr>
              <a:t>Find out all possible ways to contact your client – sometimes one form of communication may be unavailable</a:t>
            </a:r>
          </a:p>
          <a:p>
            <a:pPr eaLnBrk="1" fontAlgn="auto" hangingPunct="1">
              <a:spcBef>
                <a:spcPct val="20000"/>
              </a:spcBef>
              <a:spcAft>
                <a:spcPts val="0"/>
              </a:spcAft>
              <a:defRPr/>
            </a:pPr>
            <a:endParaRPr lang="en-US" sz="2200" b="1" dirty="0">
              <a:solidFill>
                <a:srgbClr val="0079C1"/>
              </a:solidFill>
              <a:latin typeface="+mn-lt"/>
              <a:cs typeface="+mn-cs"/>
            </a:endParaRPr>
          </a:p>
          <a:p>
            <a:pPr marL="342900" indent="-342900" eaLnBrk="1" fontAlgn="auto" hangingPunct="1">
              <a:spcBef>
                <a:spcPct val="20000"/>
              </a:spcBef>
              <a:spcAft>
                <a:spcPts val="0"/>
              </a:spcAft>
              <a:buFont typeface="Arial" pitchFamily="34" charset="0"/>
              <a:buChar char="•"/>
              <a:defRPr/>
            </a:pPr>
            <a:r>
              <a:rPr lang="en-US" sz="2200" b="1" dirty="0">
                <a:latin typeface="+mn-lt"/>
                <a:cs typeface="+mn-cs"/>
              </a:rPr>
              <a:t>Don’t get frustrated if your client is temporarily out of touch – this is rarely a reflection on their interest in the case</a:t>
            </a:r>
            <a:endParaRPr lang="en-US" dirty="0">
              <a:solidFill>
                <a:schemeClr val="tx2"/>
              </a:solidFill>
              <a:latin typeface="+mn-lt"/>
              <a:cs typeface="+mn-cs"/>
            </a:endParaRPr>
          </a:p>
          <a:p>
            <a:pPr marL="342900" indent="-342900" eaLnBrk="1" fontAlgn="auto" hangingPunct="1">
              <a:spcBef>
                <a:spcPct val="20000"/>
              </a:spcBef>
              <a:spcAft>
                <a:spcPts val="0"/>
              </a:spcAft>
              <a:buFont typeface="Arial" pitchFamily="34" charset="0"/>
              <a:buChar char="•"/>
              <a:defRPr/>
            </a:pPr>
            <a:endParaRPr lang="en-US" sz="2000" b="1" dirty="0">
              <a:solidFill>
                <a:srgbClr val="0079C1"/>
              </a:solidFill>
              <a:latin typeface="+mn-lt"/>
              <a:cs typeface="+mn-cs"/>
            </a:endParaRPr>
          </a:p>
          <a:p>
            <a:pPr marL="342900" indent="-342900" eaLnBrk="1" fontAlgn="auto" hangingPunct="1">
              <a:spcBef>
                <a:spcPct val="20000"/>
              </a:spcBef>
              <a:spcAft>
                <a:spcPts val="0"/>
              </a:spcAft>
              <a:buFont typeface="Arial" pitchFamily="34" charset="0"/>
              <a:buChar char="•"/>
              <a:defRPr/>
            </a:pPr>
            <a:endParaRPr lang="en-US" sz="2000" b="1" dirty="0">
              <a:solidFill>
                <a:srgbClr val="0079C1"/>
              </a:solidFill>
              <a:latin typeface="+mn-lt"/>
              <a:cs typeface="+mn-cs"/>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04800" y="152400"/>
            <a:ext cx="8229600" cy="765175"/>
          </a:xfrm>
          <a:prstGeom prst="rect">
            <a:avLst/>
          </a:prstGeom>
        </p:spPr>
        <p:txBody>
          <a:bodyPr anchor="ctr">
            <a:normAutofit/>
          </a:bodyPr>
          <a:lstStyle/>
          <a:p>
            <a:pPr eaLnBrk="1" fontAlgn="auto" hangingPunct="1">
              <a:spcAft>
                <a:spcPts val="0"/>
              </a:spcAft>
              <a:defRPr/>
            </a:pPr>
            <a:r>
              <a:rPr lang="en-US" sz="4000" b="1" dirty="0">
                <a:solidFill>
                  <a:schemeClr val="bg1"/>
                </a:solidFill>
                <a:latin typeface="+mj-lt"/>
                <a:ea typeface="+mj-ea"/>
                <a:cs typeface="+mj-cs"/>
              </a:rPr>
              <a:t>As an advocate for your clients… </a:t>
            </a:r>
          </a:p>
        </p:txBody>
      </p:sp>
      <p:sp>
        <p:nvSpPr>
          <p:cNvPr id="26627" name="Subtitle 2"/>
          <p:cNvSpPr txBox="1">
            <a:spLocks/>
          </p:cNvSpPr>
          <p:nvPr/>
        </p:nvSpPr>
        <p:spPr bwMode="auto">
          <a:xfrm>
            <a:off x="381000" y="1295400"/>
            <a:ext cx="84582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742950" indent="-3429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buClr>
                <a:srgbClr val="0079C1"/>
              </a:buClr>
              <a:buSzPct val="95000"/>
              <a:defRPr/>
            </a:pPr>
            <a:r>
              <a:rPr lang="en-US" altLang="en-US" sz="2200" b="1" dirty="0" smtClean="0">
                <a:solidFill>
                  <a:srgbClr val="0079C1"/>
                </a:solidFill>
                <a:cs typeface="Arial" charset="0"/>
              </a:rPr>
              <a:t>Consider whether any of the views either you or others have about a family’s situation are based on assumptions grounded in culture or their own personal life experiences  </a:t>
            </a:r>
          </a:p>
          <a:p>
            <a:pPr lvl="1" eaLnBrk="1" hangingPunct="1">
              <a:buClr>
                <a:srgbClr val="0079C1"/>
              </a:buClr>
              <a:buSzPct val="95000"/>
              <a:defRPr/>
            </a:pPr>
            <a:r>
              <a:rPr lang="en-US" altLang="en-US" sz="2200" b="1" i="1" dirty="0" smtClean="0">
                <a:solidFill>
                  <a:srgbClr val="0079C1"/>
                </a:solidFill>
                <a:cs typeface="Arial" charset="0"/>
              </a:rPr>
              <a:t>e.g.</a:t>
            </a:r>
            <a:r>
              <a:rPr lang="en-US" altLang="en-US" sz="2200" b="1" dirty="0" smtClean="0">
                <a:solidFill>
                  <a:srgbClr val="0079C1"/>
                </a:solidFill>
                <a:cs typeface="Arial" charset="0"/>
              </a:rPr>
              <a:t>, two parent household preferable to single or multiple caregivers; grandparents should be grandparents, not raising young children on their own; an older adult sibling isn’t mature enough to assume care of a young sibling; etc.</a:t>
            </a:r>
          </a:p>
          <a:p>
            <a:pPr marL="457200" lvl="1" indent="0" eaLnBrk="1" hangingPunct="1">
              <a:buClr>
                <a:srgbClr val="0079C1"/>
              </a:buClr>
              <a:buSzPct val="95000"/>
              <a:buFont typeface="Arial" charset="0"/>
              <a:buNone/>
              <a:defRPr/>
            </a:pPr>
            <a:endParaRPr lang="en-US" altLang="en-US" sz="2200" b="1" dirty="0" smtClean="0">
              <a:solidFill>
                <a:srgbClr val="0079C1"/>
              </a:solidFill>
              <a:cs typeface="Arial" charset="0"/>
            </a:endParaRPr>
          </a:p>
          <a:p>
            <a:pPr eaLnBrk="1" hangingPunct="1">
              <a:buClr>
                <a:srgbClr val="0079C1"/>
              </a:buClr>
              <a:buSzPct val="95000"/>
              <a:defRPr/>
            </a:pPr>
            <a:r>
              <a:rPr lang="en-US" altLang="en-US" sz="2200" b="1" dirty="0" smtClean="0">
                <a:solidFill>
                  <a:srgbClr val="0079C1"/>
                </a:solidFill>
                <a:cs typeface="Arial" charset="0"/>
              </a:rPr>
              <a:t>Be client-centered and work to infuse your clients’ own cultural norms into your advocacy  </a:t>
            </a:r>
          </a:p>
          <a:p>
            <a:pPr lvl="1" eaLnBrk="1" hangingPunct="1">
              <a:buClr>
                <a:srgbClr val="0079C1"/>
              </a:buClr>
              <a:buSzPct val="95000"/>
              <a:defRPr/>
            </a:pPr>
            <a:r>
              <a:rPr lang="en-US" altLang="en-US" sz="2200" b="1" i="1" dirty="0" smtClean="0">
                <a:solidFill>
                  <a:srgbClr val="0079C1"/>
                </a:solidFill>
                <a:cs typeface="Arial" charset="0"/>
              </a:rPr>
              <a:t>e.g.</a:t>
            </a:r>
            <a:r>
              <a:rPr lang="en-US" altLang="en-US" sz="2200" b="1" dirty="0" smtClean="0">
                <a:solidFill>
                  <a:srgbClr val="0079C1"/>
                </a:solidFill>
                <a:cs typeface="Arial" charset="0"/>
              </a:rPr>
              <a:t>, having a multi-generational household is natural to them, and culturally appropriate; it is a positive, not a negative and something to emphasize</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ctrTitle"/>
          </p:nvPr>
        </p:nvSpPr>
        <p:spPr>
          <a:xfrm>
            <a:off x="304800" y="152400"/>
            <a:ext cx="8610600" cy="765175"/>
          </a:xfrm>
        </p:spPr>
        <p:txBody>
          <a:bodyPr/>
          <a:lstStyle/>
          <a:p>
            <a:pPr algn="l" eaLnBrk="1" hangingPunct="1"/>
            <a:r>
              <a:rPr lang="en-US" altLang="en-US" sz="3200" b="1" smtClean="0">
                <a:solidFill>
                  <a:schemeClr val="bg1"/>
                </a:solidFill>
              </a:rPr>
              <a:t>Providing culturally competent representation</a:t>
            </a:r>
          </a:p>
        </p:txBody>
      </p:sp>
      <p:sp>
        <p:nvSpPr>
          <p:cNvPr id="24579" name="Subtitle 2"/>
          <p:cNvSpPr>
            <a:spLocks noGrp="1"/>
          </p:cNvSpPr>
          <p:nvPr>
            <p:ph type="subTitle" idx="1"/>
          </p:nvPr>
        </p:nvSpPr>
        <p:spPr>
          <a:xfrm>
            <a:off x="1905000" y="1289050"/>
            <a:ext cx="6934200" cy="5416550"/>
          </a:xfrm>
        </p:spPr>
        <p:txBody>
          <a:bodyPr/>
          <a:lstStyle/>
          <a:p>
            <a:pPr marL="342900" lvl="1" indent="-342900" algn="l">
              <a:buClr>
                <a:srgbClr val="0079C1"/>
              </a:buClr>
              <a:buSzPct val="95000"/>
              <a:buFont typeface="Arial" panose="020B0604020202020204" pitchFamily="34" charset="0"/>
              <a:buChar char="•"/>
            </a:pPr>
            <a:r>
              <a:rPr lang="en-US" altLang="en-US" sz="2200" b="1" smtClean="0">
                <a:solidFill>
                  <a:srgbClr val="0079C1"/>
                </a:solidFill>
              </a:rPr>
              <a:t>Keep these factors in mind when communicating with your client </a:t>
            </a:r>
            <a:r>
              <a:rPr lang="en-US" altLang="en-US" sz="2200" b="1" u="sng" smtClean="0">
                <a:solidFill>
                  <a:srgbClr val="0079C1"/>
                </a:solidFill>
              </a:rPr>
              <a:t>and</a:t>
            </a:r>
            <a:r>
              <a:rPr lang="en-US" altLang="en-US" sz="2200" b="1" smtClean="0">
                <a:solidFill>
                  <a:srgbClr val="0079C1"/>
                </a:solidFill>
              </a:rPr>
              <a:t> other parties</a:t>
            </a:r>
          </a:p>
          <a:p>
            <a:pPr marL="342900" lvl="1" indent="-342900" algn="l">
              <a:buClr>
                <a:srgbClr val="0079C1"/>
              </a:buClr>
              <a:buSzPct val="95000"/>
              <a:buFont typeface="Arial" panose="020B0604020202020204" pitchFamily="34" charset="0"/>
              <a:buChar char="•"/>
            </a:pPr>
            <a:r>
              <a:rPr lang="en-US" altLang="en-US" sz="2200" b="1" smtClean="0">
                <a:solidFill>
                  <a:srgbClr val="0079C1"/>
                </a:solidFill>
              </a:rPr>
              <a:t>Ensure that your own views on family are not impacting the way you counsel your client and assess their stated goals</a:t>
            </a:r>
          </a:p>
          <a:p>
            <a:pPr marL="342900" lvl="1" indent="-342900" algn="l">
              <a:buClr>
                <a:srgbClr val="0079C1"/>
              </a:buClr>
              <a:buSzPct val="95000"/>
              <a:buFont typeface="Arial" panose="020B0604020202020204" pitchFamily="34" charset="0"/>
              <a:buChar char="•"/>
            </a:pPr>
            <a:r>
              <a:rPr lang="en-US" altLang="en-US" sz="2200" b="1" smtClean="0">
                <a:solidFill>
                  <a:srgbClr val="0079C1"/>
                </a:solidFill>
              </a:rPr>
              <a:t>Interact with others with an open mind, with respect for their cultural diversity, not being influenced by our own family experiences</a:t>
            </a:r>
          </a:p>
          <a:p>
            <a:pPr marL="342900" lvl="1" indent="-342900" algn="l">
              <a:buClr>
                <a:srgbClr val="0079C1"/>
              </a:buClr>
              <a:buSzPct val="95000"/>
              <a:buFont typeface="Arial" panose="020B0604020202020204" pitchFamily="34" charset="0"/>
              <a:buChar char="•"/>
            </a:pPr>
            <a:r>
              <a:rPr lang="en-US" altLang="en-US" sz="2200" b="1" smtClean="0">
                <a:solidFill>
                  <a:srgbClr val="0079C1"/>
                </a:solidFill>
              </a:rPr>
              <a:t>Recognize that biases and cultural views can influence the approach you </a:t>
            </a:r>
            <a:r>
              <a:rPr lang="en-US" altLang="en-US" sz="2200" b="1" u="sng" smtClean="0">
                <a:solidFill>
                  <a:srgbClr val="0079C1"/>
                </a:solidFill>
              </a:rPr>
              <a:t>and others</a:t>
            </a:r>
            <a:r>
              <a:rPr lang="en-US" altLang="en-US" sz="2200" b="1" smtClean="0">
                <a:solidFill>
                  <a:srgbClr val="0079C1"/>
                </a:solidFill>
              </a:rPr>
              <a:t> (</a:t>
            </a:r>
            <a:r>
              <a:rPr lang="en-US" altLang="en-US" sz="2200" b="1" i="1" smtClean="0">
                <a:solidFill>
                  <a:srgbClr val="0079C1"/>
                </a:solidFill>
              </a:rPr>
              <a:t>e.g.</a:t>
            </a:r>
            <a:r>
              <a:rPr lang="en-US" altLang="en-US" sz="2200" b="1" smtClean="0">
                <a:solidFill>
                  <a:srgbClr val="0079C1"/>
                </a:solidFill>
              </a:rPr>
              <a:t>, other counsel, the court, etc.) take, sometimes unconsciously:</a:t>
            </a:r>
          </a:p>
          <a:p>
            <a:pPr marL="800100" lvl="2" indent="-342900" algn="l">
              <a:buClr>
                <a:srgbClr val="0079C1"/>
              </a:buClr>
              <a:buSzPct val="95000"/>
              <a:buFont typeface="Arial" panose="020B0604020202020204" pitchFamily="34" charset="0"/>
              <a:buChar char="•"/>
            </a:pPr>
            <a:r>
              <a:rPr lang="en-US" altLang="en-US" sz="2200" b="1" smtClean="0">
                <a:solidFill>
                  <a:srgbClr val="0079C1"/>
                </a:solidFill>
              </a:rPr>
              <a:t>What or who is credible </a:t>
            </a:r>
          </a:p>
          <a:p>
            <a:pPr marL="800100" lvl="2" indent="-342900" algn="l">
              <a:buClr>
                <a:srgbClr val="0079C1"/>
              </a:buClr>
              <a:buSzPct val="95000"/>
              <a:buFont typeface="Arial" panose="020B0604020202020204" pitchFamily="34" charset="0"/>
              <a:buChar char="•"/>
            </a:pPr>
            <a:r>
              <a:rPr lang="en-US" altLang="en-US" sz="2200" b="1" smtClean="0">
                <a:solidFill>
                  <a:srgbClr val="0079C1"/>
                </a:solidFill>
              </a:rPr>
              <a:t>Assumptions about people’s behavior</a:t>
            </a:r>
          </a:p>
          <a:p>
            <a:pPr marL="800100" lvl="2" indent="-342900" algn="l">
              <a:buClr>
                <a:srgbClr val="0079C1"/>
              </a:buClr>
              <a:buSzPct val="95000"/>
              <a:buFont typeface="Arial" panose="020B0604020202020204" pitchFamily="34" charset="0"/>
              <a:buChar char="•"/>
            </a:pPr>
            <a:r>
              <a:rPr lang="en-US" altLang="en-US" sz="2200" b="1" smtClean="0">
                <a:solidFill>
                  <a:srgbClr val="0079C1"/>
                </a:solidFill>
              </a:rPr>
              <a:t>Assessments about what arrangement is preferable</a:t>
            </a:r>
          </a:p>
        </p:txBody>
      </p:sp>
      <p:cxnSp>
        <p:nvCxnSpPr>
          <p:cNvPr id="7" name="Straight Connector 6"/>
          <p:cNvCxnSpPr/>
          <p:nvPr/>
        </p:nvCxnSpPr>
        <p:spPr>
          <a:xfrm>
            <a:off x="1752600" y="2057400"/>
            <a:ext cx="0" cy="4038600"/>
          </a:xfrm>
          <a:prstGeom prst="line">
            <a:avLst/>
          </a:prstGeom>
          <a:ln w="38100">
            <a:solidFill>
              <a:srgbClr val="89CBDF"/>
            </a:solidFill>
          </a:ln>
        </p:spPr>
        <p:style>
          <a:lnRef idx="2">
            <a:schemeClr val="accent1"/>
          </a:lnRef>
          <a:fillRef idx="0">
            <a:schemeClr val="accent1"/>
          </a:fillRef>
          <a:effectRef idx="1">
            <a:schemeClr val="accent1"/>
          </a:effectRef>
          <a:fontRef idx="minor">
            <a:schemeClr val="tx1"/>
          </a:fontRef>
        </p:style>
      </p:cxnSp>
      <p:sp>
        <p:nvSpPr>
          <p:cNvPr id="24581" name="Subtitle 2"/>
          <p:cNvSpPr txBox="1">
            <a:spLocks/>
          </p:cNvSpPr>
          <p:nvPr/>
        </p:nvSpPr>
        <p:spPr bwMode="auto">
          <a:xfrm>
            <a:off x="152400" y="2057400"/>
            <a:ext cx="15240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Tx/>
              <a:buNone/>
            </a:pPr>
            <a:r>
              <a:rPr lang="en-US" altLang="en-US" sz="2200">
                <a:solidFill>
                  <a:srgbClr val="F8981D"/>
                </a:solidFill>
              </a:rPr>
              <a:t>Remember discussion of the caregiver cases and common issues that arise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04800" y="152400"/>
            <a:ext cx="7772400" cy="765175"/>
          </a:xfrm>
          <a:prstGeom prst="rect">
            <a:avLst/>
          </a:prstGeom>
        </p:spPr>
        <p:txBody>
          <a:bodyPr anchor="ctr">
            <a:normAutofit/>
          </a:bodyPr>
          <a:lstStyle/>
          <a:p>
            <a:pPr eaLnBrk="1" fontAlgn="auto" hangingPunct="1">
              <a:spcBef>
                <a:spcPts val="0"/>
              </a:spcBef>
              <a:spcAft>
                <a:spcPts val="0"/>
              </a:spcAft>
              <a:defRPr/>
            </a:pPr>
            <a:r>
              <a:rPr lang="en-US" sz="4000" b="1" dirty="0">
                <a:solidFill>
                  <a:schemeClr val="bg1"/>
                </a:solidFill>
                <a:latin typeface="+mj-lt"/>
                <a:ea typeface="+mj-ea"/>
                <a:cs typeface="+mj-cs"/>
              </a:rPr>
              <a:t>Agenda for Today’s Training</a:t>
            </a:r>
          </a:p>
        </p:txBody>
      </p:sp>
      <p:sp>
        <p:nvSpPr>
          <p:cNvPr id="7171" name="Subtitle 2"/>
          <p:cNvSpPr txBox="1">
            <a:spLocks/>
          </p:cNvSpPr>
          <p:nvPr/>
        </p:nvSpPr>
        <p:spPr bwMode="auto">
          <a:xfrm>
            <a:off x="381000" y="1447800"/>
            <a:ext cx="84582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800100" indent="-3429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eaLnBrk="1" hangingPunct="1">
              <a:buClr>
                <a:srgbClr val="0079C1"/>
              </a:buClr>
              <a:buSzPct val="95000"/>
              <a:buFont typeface="Arial" panose="020B0604020202020204" pitchFamily="34" charset="0"/>
              <a:buChar char="•"/>
            </a:pPr>
            <a:r>
              <a:rPr lang="en-US" altLang="en-US" sz="2600" b="1">
                <a:solidFill>
                  <a:srgbClr val="0079C1"/>
                </a:solidFill>
              </a:rPr>
              <a:t>Welcome and Introduction</a:t>
            </a:r>
          </a:p>
          <a:p>
            <a:pPr lvl="1" eaLnBrk="1" hangingPunct="1">
              <a:buClr>
                <a:srgbClr val="0079C1"/>
              </a:buClr>
              <a:buSzPct val="95000"/>
              <a:buFont typeface="Arial" panose="020B0604020202020204" pitchFamily="34" charset="0"/>
              <a:buChar char="•"/>
            </a:pPr>
            <a:r>
              <a:rPr lang="en-US" altLang="en-US" sz="2600" b="1">
                <a:solidFill>
                  <a:srgbClr val="0079C1"/>
                </a:solidFill>
              </a:rPr>
              <a:t>Overview of Family Court and Matters</a:t>
            </a:r>
          </a:p>
          <a:p>
            <a:pPr lvl="1" eaLnBrk="1" hangingPunct="1">
              <a:buClr>
                <a:srgbClr val="0079C1"/>
              </a:buClr>
              <a:buSzPct val="95000"/>
              <a:buFont typeface="Arial" panose="020B0604020202020204" pitchFamily="34" charset="0"/>
              <a:buChar char="•"/>
            </a:pPr>
            <a:r>
              <a:rPr lang="en-US" altLang="en-US" sz="2600" b="1">
                <a:solidFill>
                  <a:srgbClr val="0079C1"/>
                </a:solidFill>
              </a:rPr>
              <a:t>Caregiver Clients and Cultural Competency</a:t>
            </a:r>
          </a:p>
          <a:p>
            <a:pPr lvl="1" eaLnBrk="1" hangingPunct="1">
              <a:buClr>
                <a:srgbClr val="0079C1"/>
              </a:buClr>
              <a:buSzPct val="95000"/>
              <a:buFont typeface="Arial" panose="020B0604020202020204" pitchFamily="34" charset="0"/>
              <a:buChar char="•"/>
            </a:pPr>
            <a:r>
              <a:rPr lang="en-US" altLang="en-US" sz="2600" b="1">
                <a:solidFill>
                  <a:srgbClr val="0079C1"/>
                </a:solidFill>
              </a:rPr>
              <a:t>Custody Law and Practice</a:t>
            </a:r>
          </a:p>
          <a:p>
            <a:pPr lvl="1" eaLnBrk="1" hangingPunct="1">
              <a:buClr>
                <a:srgbClr val="0079C1"/>
              </a:buClr>
              <a:buSzPct val="95000"/>
              <a:buFont typeface="Arial" panose="020B0604020202020204" pitchFamily="34" charset="0"/>
              <a:buChar char="•"/>
            </a:pPr>
            <a:r>
              <a:rPr lang="en-US" altLang="en-US" sz="2600" b="1">
                <a:solidFill>
                  <a:srgbClr val="0079C1"/>
                </a:solidFill>
              </a:rPr>
              <a:t>BREAK</a:t>
            </a:r>
          </a:p>
          <a:p>
            <a:pPr lvl="1" eaLnBrk="1" hangingPunct="1">
              <a:buClr>
                <a:srgbClr val="0079C1"/>
              </a:buClr>
              <a:buSzPct val="95000"/>
              <a:buFont typeface="Arial" panose="020B0604020202020204" pitchFamily="34" charset="0"/>
              <a:buChar char="•"/>
            </a:pPr>
            <a:r>
              <a:rPr lang="en-US" altLang="en-US" sz="2600" b="1">
                <a:solidFill>
                  <a:srgbClr val="0079C1"/>
                </a:solidFill>
              </a:rPr>
              <a:t>Adoption and Guardianship Law and Practice</a:t>
            </a:r>
          </a:p>
          <a:p>
            <a:pPr lvl="1" eaLnBrk="1" hangingPunct="1">
              <a:buClr>
                <a:srgbClr val="0079C1"/>
              </a:buClr>
              <a:buSzPct val="95000"/>
              <a:buFont typeface="Arial" panose="020B0604020202020204" pitchFamily="34" charset="0"/>
              <a:buChar char="•"/>
            </a:pPr>
            <a:r>
              <a:rPr lang="en-US" altLang="en-US" sz="2600" b="1">
                <a:solidFill>
                  <a:srgbClr val="0079C1"/>
                </a:solidFill>
              </a:rPr>
              <a:t>Caregiver Representation Hypotheticals</a:t>
            </a:r>
          </a:p>
          <a:p>
            <a:pPr lvl="1" eaLnBrk="1" hangingPunct="1">
              <a:buClr>
                <a:srgbClr val="0079C1"/>
              </a:buClr>
              <a:buSzPct val="95000"/>
              <a:buFont typeface="Arial" panose="020B0604020202020204" pitchFamily="34" charset="0"/>
              <a:buChar char="•"/>
            </a:pPr>
            <a:r>
              <a:rPr lang="en-US" altLang="en-US" sz="2600" b="1">
                <a:solidFill>
                  <a:srgbClr val="0079C1"/>
                </a:solidFill>
              </a:rPr>
              <a:t>Presenting Evidence</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04800" y="152400"/>
            <a:ext cx="8534400" cy="765175"/>
          </a:xfrm>
          <a:prstGeom prst="rect">
            <a:avLst/>
          </a:prstGeom>
        </p:spPr>
        <p:txBody>
          <a:bodyPr anchor="ctr">
            <a:normAutofit/>
          </a:bodyPr>
          <a:lstStyle/>
          <a:p>
            <a:pPr eaLnBrk="1" fontAlgn="auto" hangingPunct="1">
              <a:spcAft>
                <a:spcPts val="0"/>
              </a:spcAft>
              <a:defRPr/>
            </a:pPr>
            <a:r>
              <a:rPr lang="en-US" sz="4000" b="1" dirty="0">
                <a:solidFill>
                  <a:schemeClr val="bg1"/>
                </a:solidFill>
                <a:latin typeface="+mj-lt"/>
                <a:ea typeface="+mj-ea"/>
                <a:cs typeface="+mj-cs"/>
              </a:rPr>
              <a:t>Key strategies</a:t>
            </a:r>
          </a:p>
        </p:txBody>
      </p:sp>
      <p:sp>
        <p:nvSpPr>
          <p:cNvPr id="4" name="Subtitle 2"/>
          <p:cNvSpPr txBox="1">
            <a:spLocks/>
          </p:cNvSpPr>
          <p:nvPr/>
        </p:nvSpPr>
        <p:spPr>
          <a:xfrm>
            <a:off x="228600" y="1524000"/>
            <a:ext cx="8534400" cy="4876800"/>
          </a:xfrm>
          <a:prstGeom prst="rect">
            <a:avLst/>
          </a:prstGeom>
        </p:spPr>
        <p:txBody>
          <a:bodyPr numCol="2" spcCol="182880">
            <a:normAutofit fontScale="92500" lnSpcReduction="20000"/>
          </a:bodyPr>
          <a:lstStyle/>
          <a:p>
            <a:pPr marL="342900" indent="-342900" eaLnBrk="1" fontAlgn="auto" hangingPunct="1">
              <a:spcBef>
                <a:spcPct val="20000"/>
              </a:spcBef>
              <a:spcAft>
                <a:spcPts val="0"/>
              </a:spcAft>
              <a:buFont typeface="Arial" pitchFamily="34" charset="0"/>
              <a:buChar char="•"/>
              <a:defRPr/>
            </a:pPr>
            <a:r>
              <a:rPr lang="en-US" sz="2600" b="1" dirty="0">
                <a:solidFill>
                  <a:srgbClr val="0079C1"/>
                </a:solidFill>
                <a:latin typeface="Calibri" panose="020F0502020204030204" pitchFamily="34" charset="0"/>
                <a:cs typeface="Arial" charset="0"/>
              </a:rPr>
              <a:t>Be self-aware— </a:t>
            </a:r>
            <a:r>
              <a:rPr lang="en-US" sz="2600" dirty="0">
                <a:solidFill>
                  <a:srgbClr val="0079C1"/>
                </a:solidFill>
                <a:latin typeface="Calibri" panose="020F0502020204030204" pitchFamily="34" charset="0"/>
                <a:cs typeface="Arial" charset="0"/>
              </a:rPr>
              <a:t>consider what preconceptions you bring to your advocacy</a:t>
            </a:r>
          </a:p>
          <a:p>
            <a:pPr marL="342900" indent="-342900" eaLnBrk="1" fontAlgn="auto" hangingPunct="1">
              <a:spcBef>
                <a:spcPct val="20000"/>
              </a:spcBef>
              <a:spcAft>
                <a:spcPts val="0"/>
              </a:spcAft>
              <a:buFont typeface="Arial" pitchFamily="34" charset="0"/>
              <a:buChar char="•"/>
              <a:defRPr/>
            </a:pPr>
            <a:r>
              <a:rPr lang="en-US" sz="2600" b="1" dirty="0">
                <a:solidFill>
                  <a:srgbClr val="0079C1"/>
                </a:solidFill>
                <a:latin typeface="Calibri" panose="020F0502020204030204" pitchFamily="34" charset="0"/>
                <a:cs typeface="Arial" charset="0"/>
              </a:rPr>
              <a:t>Listen and Watch – </a:t>
            </a:r>
            <a:r>
              <a:rPr lang="en-US" sz="2600" dirty="0">
                <a:solidFill>
                  <a:srgbClr val="0079C1"/>
                </a:solidFill>
                <a:latin typeface="Calibri" panose="020F0502020204030204" pitchFamily="34" charset="0"/>
                <a:cs typeface="Arial" charset="0"/>
              </a:rPr>
              <a:t>content, not words; verbal and non-verbal</a:t>
            </a:r>
          </a:p>
          <a:p>
            <a:pPr marL="342900" indent="-342900" eaLnBrk="1" fontAlgn="auto" hangingPunct="1">
              <a:spcBef>
                <a:spcPct val="20000"/>
              </a:spcBef>
              <a:spcAft>
                <a:spcPts val="0"/>
              </a:spcAft>
              <a:buFont typeface="Arial" pitchFamily="34" charset="0"/>
              <a:buChar char="•"/>
              <a:defRPr/>
            </a:pPr>
            <a:r>
              <a:rPr lang="en-US" sz="2600" b="1" dirty="0">
                <a:solidFill>
                  <a:srgbClr val="0079C1"/>
                </a:solidFill>
                <a:latin typeface="Calibri" panose="020F0502020204030204" pitchFamily="34" charset="0"/>
                <a:cs typeface="Arial" charset="0"/>
              </a:rPr>
              <a:t>Learn – </a:t>
            </a:r>
            <a:r>
              <a:rPr lang="en-US" sz="2600" dirty="0">
                <a:solidFill>
                  <a:srgbClr val="0079C1"/>
                </a:solidFill>
                <a:latin typeface="Calibri" panose="020F0502020204030204" pitchFamily="34" charset="0"/>
                <a:cs typeface="Arial" charset="0"/>
              </a:rPr>
              <a:t>ask “why” if you don’t understand</a:t>
            </a:r>
          </a:p>
          <a:p>
            <a:pPr marL="342900" indent="-342900" eaLnBrk="1" fontAlgn="auto" hangingPunct="1">
              <a:spcBef>
                <a:spcPct val="20000"/>
              </a:spcBef>
              <a:spcAft>
                <a:spcPts val="0"/>
              </a:spcAft>
              <a:buFont typeface="Arial" pitchFamily="34" charset="0"/>
              <a:buChar char="•"/>
              <a:defRPr/>
            </a:pPr>
            <a:r>
              <a:rPr lang="en-US" sz="2600" b="1" dirty="0">
                <a:solidFill>
                  <a:srgbClr val="0079C1"/>
                </a:solidFill>
                <a:latin typeface="Calibri" panose="020F0502020204030204" pitchFamily="34" charset="0"/>
                <a:cs typeface="Arial" charset="0"/>
              </a:rPr>
              <a:t>Avoid stereotypes – </a:t>
            </a:r>
            <a:r>
              <a:rPr lang="en-US" sz="2600" dirty="0">
                <a:solidFill>
                  <a:srgbClr val="0079C1"/>
                </a:solidFill>
                <a:latin typeface="Calibri" panose="020F0502020204030204" pitchFamily="34" charset="0"/>
                <a:cs typeface="Arial" charset="0"/>
              </a:rPr>
              <a:t>get to know each person as an individual</a:t>
            </a:r>
          </a:p>
          <a:p>
            <a:pPr marL="342900" indent="-342900" eaLnBrk="1" fontAlgn="auto" hangingPunct="1">
              <a:spcBef>
                <a:spcPct val="20000"/>
              </a:spcBef>
              <a:spcAft>
                <a:spcPts val="0"/>
              </a:spcAft>
              <a:buFont typeface="Arial" pitchFamily="34" charset="0"/>
              <a:buChar char="•"/>
              <a:defRPr/>
            </a:pPr>
            <a:r>
              <a:rPr lang="en-US" sz="2600" b="1" dirty="0">
                <a:solidFill>
                  <a:srgbClr val="0079C1"/>
                </a:solidFill>
                <a:latin typeface="Calibri" panose="020F0502020204030204" pitchFamily="34" charset="0"/>
                <a:cs typeface="Arial" charset="0"/>
              </a:rPr>
              <a:t>Don’t judge – </a:t>
            </a:r>
            <a:r>
              <a:rPr lang="en-US" sz="2600" dirty="0">
                <a:solidFill>
                  <a:srgbClr val="0079C1"/>
                </a:solidFill>
                <a:latin typeface="Calibri" panose="020F0502020204030204" pitchFamily="34" charset="0"/>
                <a:cs typeface="Arial" charset="0"/>
              </a:rPr>
              <a:t>imagine multiple meanings, not just the one that fits into your world view; similar circumstances can be interpreted in a variety of ways</a:t>
            </a:r>
            <a:endParaRPr lang="en-US" sz="2600" b="1" dirty="0">
              <a:solidFill>
                <a:srgbClr val="0079C1"/>
              </a:solidFill>
              <a:latin typeface="Calibri" panose="020F0502020204030204" pitchFamily="34" charset="0"/>
              <a:cs typeface="Arial" charset="0"/>
            </a:endParaRPr>
          </a:p>
          <a:p>
            <a:pPr marL="342900" indent="-342900" eaLnBrk="1" fontAlgn="auto" hangingPunct="1">
              <a:spcBef>
                <a:spcPct val="20000"/>
              </a:spcBef>
              <a:spcAft>
                <a:spcPts val="0"/>
              </a:spcAft>
              <a:buFont typeface="Arial" pitchFamily="34" charset="0"/>
              <a:buChar char="•"/>
              <a:defRPr/>
            </a:pPr>
            <a:r>
              <a:rPr lang="en-US" sz="2600" b="1" dirty="0">
                <a:solidFill>
                  <a:srgbClr val="0079C1"/>
                </a:solidFill>
                <a:latin typeface="Calibri" panose="020F0502020204030204" pitchFamily="34" charset="0"/>
                <a:cs typeface="Arial" charset="0"/>
              </a:rPr>
              <a:t>Respect – </a:t>
            </a:r>
            <a:r>
              <a:rPr lang="en-US" sz="2600" dirty="0">
                <a:solidFill>
                  <a:srgbClr val="0079C1"/>
                </a:solidFill>
                <a:latin typeface="Calibri" panose="020F0502020204030204" pitchFamily="34" charset="0"/>
                <a:cs typeface="Arial" charset="0"/>
              </a:rPr>
              <a:t>recognize that your own values and morals aren’t the touchtone – it is the family’s that you must understand</a:t>
            </a:r>
          </a:p>
          <a:p>
            <a:pPr marL="342900" indent="-342900" eaLnBrk="1" fontAlgn="auto" hangingPunct="1">
              <a:spcBef>
                <a:spcPct val="20000"/>
              </a:spcBef>
              <a:spcAft>
                <a:spcPts val="0"/>
              </a:spcAft>
              <a:buFont typeface="Arial" pitchFamily="34" charset="0"/>
              <a:buChar char="•"/>
              <a:defRPr/>
            </a:pPr>
            <a:r>
              <a:rPr lang="en-US" sz="2600" b="1" dirty="0">
                <a:solidFill>
                  <a:srgbClr val="0079C1"/>
                </a:solidFill>
                <a:latin typeface="Calibri" panose="020F0502020204030204" pitchFamily="34" charset="0"/>
                <a:cs typeface="Arial" charset="0"/>
              </a:rPr>
              <a:t>Talk and Reflect – </a:t>
            </a:r>
            <a:r>
              <a:rPr lang="en-US" sz="2600" dirty="0">
                <a:solidFill>
                  <a:srgbClr val="0079C1"/>
                </a:solidFill>
                <a:latin typeface="Calibri" panose="020F0502020204030204" pitchFamily="34" charset="0"/>
                <a:cs typeface="Arial" charset="0"/>
              </a:rPr>
              <a:t>think and talk with others about cultural differences</a:t>
            </a:r>
          </a:p>
          <a:p>
            <a:pPr marL="342900" indent="-342900" eaLnBrk="1" fontAlgn="auto" hangingPunct="1">
              <a:spcBef>
                <a:spcPct val="20000"/>
              </a:spcBef>
              <a:spcAft>
                <a:spcPts val="0"/>
              </a:spcAft>
              <a:buFont typeface="Arial" pitchFamily="34" charset="0"/>
              <a:buChar char="•"/>
              <a:defRPr/>
            </a:pPr>
            <a:r>
              <a:rPr lang="en-US" sz="2600" b="1" dirty="0">
                <a:solidFill>
                  <a:srgbClr val="0079C1"/>
                </a:solidFill>
                <a:latin typeface="Calibri" panose="020F0502020204030204" pitchFamily="34" charset="0"/>
                <a:cs typeface="Arial" charset="0"/>
              </a:rPr>
              <a:t>Watch out – </a:t>
            </a:r>
            <a:r>
              <a:rPr lang="en-US" sz="2600" dirty="0">
                <a:solidFill>
                  <a:srgbClr val="0079C1"/>
                </a:solidFill>
                <a:latin typeface="Calibri" panose="020F0502020204030204" pitchFamily="34" charset="0"/>
                <a:cs typeface="Arial" charset="0"/>
              </a:rPr>
              <a:t>look for red flags of your own cultural incompetence</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626" name="Group 6"/>
          <p:cNvGrpSpPr>
            <a:grpSpLocks noChangeAspect="1"/>
          </p:cNvGrpSpPr>
          <p:nvPr/>
        </p:nvGrpSpPr>
        <p:grpSpPr bwMode="auto">
          <a:xfrm>
            <a:off x="0" y="0"/>
            <a:ext cx="9144000" cy="6858000"/>
            <a:chOff x="0" y="0"/>
            <a:chExt cx="9144000" cy="6858000"/>
          </a:xfrm>
        </p:grpSpPr>
        <p:pic>
          <p:nvPicPr>
            <p:cNvPr id="26627" name="Picture 3" descr="blues background.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4" descr="ChildrensLawCenter_Tagline_Color_MSOffice.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00" y="381000"/>
              <a:ext cx="5315723" cy="1411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TextBox 5"/>
            <p:cNvSpPr txBox="1">
              <a:spLocks noChangeArrowheads="1"/>
            </p:cNvSpPr>
            <p:nvPr/>
          </p:nvSpPr>
          <p:spPr bwMode="auto">
            <a:xfrm>
              <a:off x="304800" y="2362200"/>
              <a:ext cx="8458200"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000">
                  <a:solidFill>
                    <a:schemeClr val="bg1"/>
                  </a:solidFill>
                </a:rPr>
                <a:t>Children’s Law Center fights so every child in DC can grow up with a loving family, good health and a quality education. Judges, pediatricians and families turn to us to be the voice for children who are abused or neglected, who aren’t learning in school, or who have health problems that can’t be solved by medicine alone. With 100 staff and hundreds of pro bono lawyers, we reach 1 out of every 8 children in DC’s poorest neighborhoods – more than 5,000 children and families each year. And, we multiply this impact by advocating for city-wide solutions that benefit all children.</a:t>
              </a:r>
            </a:p>
            <a:p>
              <a:pPr algn="ctr" eaLnBrk="1" hangingPunct="1">
                <a:spcBef>
                  <a:spcPct val="0"/>
                </a:spcBef>
                <a:buFontTx/>
                <a:buNone/>
              </a:pPr>
              <a:endParaRPr lang="en-US" altLang="en-US" sz="2000">
                <a:solidFill>
                  <a:schemeClr val="bg1"/>
                </a:solidFill>
              </a:endParaRPr>
            </a:p>
            <a:p>
              <a:pPr algn="ctr" eaLnBrk="1" hangingPunct="1">
                <a:spcBef>
                  <a:spcPct val="0"/>
                </a:spcBef>
                <a:buFontTx/>
                <a:buNone/>
              </a:pPr>
              <a:r>
                <a:rPr lang="en-US" altLang="en-US" sz="2000">
                  <a:solidFill>
                    <a:schemeClr val="bg1"/>
                  </a:solidFill>
                </a:rPr>
                <a:t>Visit www.childrenslawcenter.org to learn more.</a:t>
              </a:r>
            </a:p>
          </p:txBody>
        </p:sp>
      </p:gr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0" y="0"/>
            <a:ext cx="9144000" cy="6858000"/>
            <a:chOff x="0" y="0"/>
            <a:chExt cx="9144000" cy="6858000"/>
          </a:xfrm>
        </p:grpSpPr>
        <p:pic>
          <p:nvPicPr>
            <p:cNvPr id="4" name="Picture 3" descr="blues background.jpg"/>
            <p:cNvPicPr>
              <a:picLocks noChangeAspect="1"/>
            </p:cNvPicPr>
            <p:nvPr/>
          </p:nvPicPr>
          <p:blipFill>
            <a:blip r:embed="rId3" cstate="print"/>
            <a:stretch>
              <a:fillRect/>
            </a:stretch>
          </p:blipFill>
          <p:spPr>
            <a:xfrm>
              <a:off x="0" y="0"/>
              <a:ext cx="9144000" cy="6858000"/>
            </a:xfrm>
            <a:prstGeom prst="rect">
              <a:avLst/>
            </a:prstGeom>
          </p:spPr>
        </p:pic>
        <p:pic>
          <p:nvPicPr>
            <p:cNvPr id="6" name="Picture 5" descr="ChildrensLawCenter_Tagline_Color_MSOffice.png"/>
            <p:cNvPicPr>
              <a:picLocks noChangeAspect="1"/>
            </p:cNvPicPr>
            <p:nvPr/>
          </p:nvPicPr>
          <p:blipFill>
            <a:blip r:embed="rId4" cstate="print"/>
            <a:stretch>
              <a:fillRect/>
            </a:stretch>
          </p:blipFill>
          <p:spPr>
            <a:xfrm>
              <a:off x="1905000" y="381000"/>
              <a:ext cx="5315723" cy="1411226"/>
            </a:xfrm>
            <a:prstGeom prst="rect">
              <a:avLst/>
            </a:prstGeom>
          </p:spPr>
        </p:pic>
      </p:grpSp>
      <p:sp>
        <p:nvSpPr>
          <p:cNvPr id="5" name="Title 1"/>
          <p:cNvSpPr txBox="1">
            <a:spLocks/>
          </p:cNvSpPr>
          <p:nvPr/>
        </p:nvSpPr>
        <p:spPr>
          <a:xfrm>
            <a:off x="304800" y="1981200"/>
            <a:ext cx="8534400" cy="27432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6000" b="1" i="0" u="none" strike="noStrike" kern="1200" cap="none" spc="0" normalizeH="0" baseline="0" noProof="0" dirty="0" smtClean="0">
                <a:ln>
                  <a:noFill/>
                </a:ln>
                <a:solidFill>
                  <a:schemeClr val="bg1"/>
                </a:solidFill>
                <a:effectLst/>
                <a:uLnTx/>
                <a:uFillTx/>
                <a:latin typeface="+mj-lt"/>
                <a:ea typeface="+mj-ea"/>
                <a:cs typeface="+mj-cs"/>
              </a:rPr>
              <a:t>Third Party Custody</a:t>
            </a:r>
            <a:r>
              <a:rPr kumimoji="0" lang="en-US" sz="6000" b="1" i="0" u="none" strike="noStrike" kern="1200" cap="none" spc="0" normalizeH="0" noProof="0" dirty="0" smtClean="0">
                <a:ln>
                  <a:noFill/>
                </a:ln>
                <a:solidFill>
                  <a:schemeClr val="bg1"/>
                </a:solidFill>
                <a:effectLst/>
                <a:uLnTx/>
                <a:uFillTx/>
                <a:latin typeface="+mj-lt"/>
                <a:ea typeface="+mj-ea"/>
                <a:cs typeface="+mj-cs"/>
              </a:rPr>
              <a:t> Cases</a:t>
            </a:r>
            <a:endParaRPr kumimoji="0" lang="en-US" sz="6000" b="1" i="0" u="none" strike="noStrike" kern="1200" cap="none" spc="0" normalizeH="0" baseline="0" noProof="0" dirty="0" smtClean="0">
              <a:ln>
                <a:noFill/>
              </a:ln>
              <a:solidFill>
                <a:schemeClr val="bg1"/>
              </a:solidFill>
              <a:effectLst/>
              <a:uLnTx/>
              <a:uFillTx/>
              <a:latin typeface="+mj-lt"/>
              <a:ea typeface="+mj-ea"/>
              <a:cs typeface="+mj-cs"/>
            </a:endParaRPr>
          </a:p>
        </p:txBody>
      </p:sp>
      <p:sp>
        <p:nvSpPr>
          <p:cNvPr id="10" name="TextBox 6"/>
          <p:cNvSpPr txBox="1">
            <a:spLocks noChangeArrowheads="1"/>
          </p:cNvSpPr>
          <p:nvPr/>
        </p:nvSpPr>
        <p:spPr bwMode="auto">
          <a:xfrm>
            <a:off x="261769" y="5095414"/>
            <a:ext cx="85344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2000" b="1" smtClean="0">
                <a:solidFill>
                  <a:schemeClr val="bg1"/>
                </a:solidFill>
              </a:rPr>
              <a:t>Marcia </a:t>
            </a:r>
            <a:r>
              <a:rPr lang="en-US" altLang="en-US" sz="2000" b="1" dirty="0" smtClean="0">
                <a:solidFill>
                  <a:schemeClr val="bg1"/>
                </a:solidFill>
              </a:rPr>
              <a:t>Hollingsworth, Staff Attorney</a:t>
            </a:r>
          </a:p>
          <a:p>
            <a:pPr algn="ctr" eaLnBrk="1" hangingPunct="1">
              <a:spcBef>
                <a:spcPct val="0"/>
              </a:spcBef>
              <a:buFontTx/>
              <a:buNone/>
            </a:pPr>
            <a:r>
              <a:rPr lang="en-US" altLang="en-US" sz="2000" b="1" dirty="0" smtClean="0">
                <a:solidFill>
                  <a:schemeClr val="bg1"/>
                </a:solidFill>
              </a:rPr>
              <a:t>Caregiver Representation Pro Bono Attorney Training </a:t>
            </a:r>
            <a:endParaRPr lang="en-US" altLang="en-US" sz="2000" b="1" dirty="0">
              <a:solidFill>
                <a:schemeClr val="bg1"/>
              </a:solidFill>
            </a:endParaRPr>
          </a:p>
          <a:p>
            <a:pPr algn="ctr" eaLnBrk="1" hangingPunct="1">
              <a:spcBef>
                <a:spcPct val="0"/>
              </a:spcBef>
              <a:buFontTx/>
              <a:buNone/>
            </a:pPr>
            <a:r>
              <a:rPr lang="en-US" altLang="en-US" sz="2000" b="1" dirty="0" smtClean="0">
                <a:solidFill>
                  <a:schemeClr val="bg1"/>
                </a:solidFill>
              </a:rPr>
              <a:t>November 2016</a:t>
            </a:r>
            <a:endParaRPr lang="en-US" altLang="en-US" sz="2000" b="1" dirty="0">
              <a:solidFill>
                <a:schemeClr val="bg1"/>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723900" y="134679"/>
            <a:ext cx="7772400" cy="76517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smtClean="0">
                <a:ln>
                  <a:noFill/>
                </a:ln>
                <a:solidFill>
                  <a:schemeClr val="bg1"/>
                </a:solidFill>
                <a:effectLst/>
                <a:uLnTx/>
                <a:uFillTx/>
                <a:latin typeface="+mj-lt"/>
                <a:ea typeface="+mj-ea"/>
                <a:cs typeface="+mj-cs"/>
              </a:rPr>
              <a:t>Custody (Tab 11)</a:t>
            </a:r>
            <a:endParaRPr kumimoji="0" lang="en-US" sz="4000" b="1" i="0" u="none" strike="noStrike" kern="1200" cap="none" spc="0" normalizeH="0" baseline="0" noProof="0" dirty="0">
              <a:ln>
                <a:noFill/>
              </a:ln>
              <a:solidFill>
                <a:schemeClr val="bg1"/>
              </a:solidFill>
              <a:effectLst/>
              <a:uLnTx/>
              <a:uFillTx/>
              <a:latin typeface="+mj-lt"/>
              <a:ea typeface="+mj-ea"/>
              <a:cs typeface="+mj-cs"/>
            </a:endParaRPr>
          </a:p>
        </p:txBody>
      </p:sp>
      <p:sp>
        <p:nvSpPr>
          <p:cNvPr id="6" name="Subtitle 2"/>
          <p:cNvSpPr txBox="1">
            <a:spLocks/>
          </p:cNvSpPr>
          <p:nvPr/>
        </p:nvSpPr>
        <p:spPr>
          <a:xfrm>
            <a:off x="381000" y="1371600"/>
            <a:ext cx="8458200" cy="48768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US" sz="2200" b="1" dirty="0" smtClean="0">
              <a:latin typeface="+mj-lt"/>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200" b="1" dirty="0" smtClean="0">
                <a:latin typeface="+mj-lt"/>
              </a:rPr>
              <a:t>Involves the allocation of rights</a:t>
            </a:r>
          </a:p>
          <a:p>
            <a:pPr marR="0" lvl="0" algn="l" defTabSz="914400" rtl="0" eaLnBrk="1" fontAlgn="auto" latinLnBrk="0" hangingPunct="1">
              <a:lnSpc>
                <a:spcPct val="100000"/>
              </a:lnSpc>
              <a:spcBef>
                <a:spcPct val="20000"/>
              </a:spcBef>
              <a:spcAft>
                <a:spcPts val="0"/>
              </a:spcAft>
              <a:buClrTx/>
              <a:buSzTx/>
              <a:tabLst/>
              <a:defRPr/>
            </a:pPr>
            <a:endParaRPr lang="en-US" sz="3200" b="1" dirty="0" smtClean="0">
              <a:latin typeface="+mj-lt"/>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200" b="1" dirty="0" smtClean="0">
                <a:latin typeface="+mj-lt"/>
              </a:rPr>
              <a:t>Parents retain some rights , unlike adoption (e.g., reasonable visitation)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US" sz="3200" b="1" dirty="0" smtClean="0">
              <a:latin typeface="+mj-lt"/>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200" b="1" dirty="0" smtClean="0">
                <a:latin typeface="+mj-lt"/>
              </a:rPr>
              <a:t>Custody orders can be modified after a final order, unlike adoption</a:t>
            </a:r>
            <a:endParaRPr lang="en-US" sz="3200" dirty="0" smtClean="0">
              <a:solidFill>
                <a:schemeClr val="tx2"/>
              </a:solidFill>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800" b="0" i="0" u="none" strike="noStrike" kern="1200" cap="none" spc="0" normalizeH="0" baseline="0" noProof="0" dirty="0" smtClean="0">
              <a:ln>
                <a:noFill/>
              </a:ln>
              <a:solidFill>
                <a:schemeClr val="tx2"/>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1" i="0" u="none" strike="noStrike" kern="1200" cap="none" spc="0" normalizeH="0" baseline="0" noProof="0" dirty="0" smtClean="0">
              <a:ln>
                <a:noFill/>
              </a:ln>
              <a:solidFill>
                <a:srgbClr val="0079C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1" i="0" u="none" strike="noStrike" kern="1200" cap="none" spc="0" normalizeH="0" baseline="0" noProof="0" dirty="0">
              <a:ln>
                <a:noFill/>
              </a:ln>
              <a:solidFill>
                <a:srgbClr val="0079C1"/>
              </a:solidFill>
              <a:effectLst/>
              <a:uLnTx/>
              <a:uFillTx/>
              <a:latin typeface="+mn-lt"/>
              <a:ea typeface="+mn-ea"/>
              <a:cs typeface="+mn-cs"/>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723900" y="152400"/>
            <a:ext cx="7772400" cy="765175"/>
          </a:xfrm>
          <a:prstGeom prst="rect">
            <a:avLst/>
          </a:prstGeom>
        </p:spPr>
        <p:txBody>
          <a:bodyPr vert="horz" lIns="91440" tIns="45720" rIns="91440" bIns="45720" rtlCol="0" anchor="ctr">
            <a:noAutofit/>
          </a:bodyPr>
          <a:lstStyle/>
          <a:p>
            <a:pPr lvl="0" algn="ctr">
              <a:spcBef>
                <a:spcPct val="0"/>
              </a:spcBef>
              <a:defRPr/>
            </a:pPr>
            <a:r>
              <a:rPr lang="en-US" sz="4000" b="1" dirty="0" smtClean="0">
                <a:solidFill>
                  <a:schemeClr val="bg1"/>
                </a:solidFill>
                <a:latin typeface="+mj-lt"/>
              </a:rPr>
              <a:t>Custody Defined  </a:t>
            </a:r>
            <a:endParaRPr kumimoji="0" lang="en-US" sz="4000" b="1" i="0" u="none" strike="noStrike" kern="1200" cap="none" spc="0" normalizeH="0" baseline="0" noProof="0" dirty="0">
              <a:ln>
                <a:noFill/>
              </a:ln>
              <a:solidFill>
                <a:schemeClr val="bg1"/>
              </a:solidFill>
              <a:effectLst/>
              <a:uLnTx/>
              <a:uFillTx/>
              <a:latin typeface="+mj-lt"/>
              <a:ea typeface="+mj-ea"/>
              <a:cs typeface="+mj-cs"/>
            </a:endParaRPr>
          </a:p>
        </p:txBody>
      </p:sp>
      <p:sp>
        <p:nvSpPr>
          <p:cNvPr id="6" name="Subtitle 2"/>
          <p:cNvSpPr txBox="1">
            <a:spLocks/>
          </p:cNvSpPr>
          <p:nvPr/>
        </p:nvSpPr>
        <p:spPr>
          <a:xfrm>
            <a:off x="381000" y="1524000"/>
            <a:ext cx="8458200" cy="48768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US" sz="2200" b="1" dirty="0" smtClean="0">
              <a:latin typeface="+mj-lt"/>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800" b="1" dirty="0" smtClean="0">
                <a:latin typeface="+mj-lt"/>
              </a:rPr>
              <a:t>Physical Custody:  child’s living arrangements, including child’s residency or visitation schedule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US" sz="2800" b="1" dirty="0" smtClean="0">
              <a:latin typeface="+mj-lt"/>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800" b="1" dirty="0" smtClean="0">
                <a:latin typeface="+mj-lt"/>
              </a:rPr>
              <a:t>Legal Custody:  right to make decisions regarding child’s health, education, and general welfare;  right to access child’s educational, medical, psychological, dental, or other records and obtain information about the child from persons who interact with the child</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800" b="0" i="0" u="none" strike="noStrike" kern="1200" cap="none" spc="0" normalizeH="0" baseline="0" noProof="0" dirty="0" smtClean="0">
              <a:ln>
                <a:noFill/>
              </a:ln>
              <a:solidFill>
                <a:schemeClr val="tx2"/>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1" i="0" u="none" strike="noStrike" kern="1200" cap="none" spc="0" normalizeH="0" baseline="0" noProof="0" dirty="0" smtClean="0">
              <a:ln>
                <a:noFill/>
              </a:ln>
              <a:solidFill>
                <a:srgbClr val="0079C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1" i="0" u="none" strike="noStrike" kern="1200" cap="none" spc="0" normalizeH="0" baseline="0" noProof="0" dirty="0">
              <a:ln>
                <a:noFill/>
              </a:ln>
              <a:solidFill>
                <a:srgbClr val="0079C1"/>
              </a:solidFill>
              <a:effectLst/>
              <a:uLnTx/>
              <a:uFillTx/>
              <a:latin typeface="+mn-lt"/>
              <a:ea typeface="+mn-ea"/>
              <a:cs typeface="+mn-cs"/>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723900" y="177209"/>
            <a:ext cx="7772400" cy="76517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bg1"/>
                </a:solidFill>
                <a:effectLst/>
                <a:uLnTx/>
                <a:uFillTx/>
                <a:latin typeface="+mj-lt"/>
                <a:ea typeface="+mj-ea"/>
                <a:cs typeface="+mj-cs"/>
              </a:rPr>
              <a:t>A Custody Order Can Grant…</a:t>
            </a:r>
            <a:endParaRPr kumimoji="0" lang="en-US" sz="4000" b="1" i="0" u="none" strike="noStrike" kern="1200" cap="none" spc="0" normalizeH="0" baseline="0" noProof="0" dirty="0">
              <a:ln>
                <a:noFill/>
              </a:ln>
              <a:solidFill>
                <a:schemeClr val="bg1"/>
              </a:solidFill>
              <a:effectLst/>
              <a:uLnTx/>
              <a:uFillTx/>
              <a:latin typeface="+mj-lt"/>
              <a:ea typeface="+mj-ea"/>
              <a:cs typeface="+mj-cs"/>
            </a:endParaRPr>
          </a:p>
        </p:txBody>
      </p:sp>
      <p:sp>
        <p:nvSpPr>
          <p:cNvPr id="6" name="Subtitle 2"/>
          <p:cNvSpPr txBox="1">
            <a:spLocks/>
          </p:cNvSpPr>
          <p:nvPr/>
        </p:nvSpPr>
        <p:spPr>
          <a:xfrm>
            <a:off x="381000" y="1524000"/>
            <a:ext cx="8458200" cy="48768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US" sz="2200" b="1" dirty="0" smtClean="0">
              <a:latin typeface="+mj-lt"/>
              <a:cs typeface="Times New Roman"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600" b="1" dirty="0" smtClean="0">
                <a:latin typeface="+mj-lt"/>
                <a:cs typeface="Times New Roman" pitchFamily="18" charset="0"/>
              </a:rPr>
              <a:t>Sole physical or legal</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US" sz="3600" b="1" dirty="0" smtClean="0">
              <a:latin typeface="+mj-lt"/>
              <a:cs typeface="Times New Roman"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600" b="1" dirty="0" smtClean="0">
                <a:latin typeface="+mj-lt"/>
                <a:cs typeface="Times New Roman" pitchFamily="18" charset="0"/>
              </a:rPr>
              <a:t>Joint physical or legal</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US" sz="3600" b="1" dirty="0" smtClean="0">
              <a:latin typeface="+mj-lt"/>
              <a:cs typeface="Times New Roman"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600" b="1" dirty="0" smtClean="0">
                <a:latin typeface="+mj-lt"/>
                <a:cs typeface="Times New Roman" pitchFamily="18" charset="0"/>
              </a:rPr>
              <a:t>Any other arrangement that the court determines is in the best interest of the child</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1" i="0" u="none" strike="noStrike" kern="1200" cap="none" spc="0" normalizeH="0" baseline="0" noProof="0" dirty="0" smtClean="0">
              <a:ln>
                <a:noFill/>
              </a:ln>
              <a:solidFill>
                <a:srgbClr val="0079C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1" i="0" u="none" strike="noStrike" kern="1200" cap="none" spc="0" normalizeH="0" baseline="0" noProof="0" dirty="0">
              <a:ln>
                <a:noFill/>
              </a:ln>
              <a:solidFill>
                <a:srgbClr val="0079C1"/>
              </a:solidFill>
              <a:effectLst/>
              <a:uLnTx/>
              <a:uFillTx/>
              <a:latin typeface="+mn-lt"/>
              <a:ea typeface="+mn-ea"/>
              <a:cs typeface="+mn-cs"/>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723900" y="152400"/>
            <a:ext cx="7772400" cy="76517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bg1"/>
                </a:solidFill>
                <a:effectLst/>
                <a:uLnTx/>
                <a:uFillTx/>
                <a:latin typeface="+mj-lt"/>
                <a:ea typeface="+mj-ea"/>
                <a:cs typeface="+mj-cs"/>
              </a:rPr>
              <a:t>Jurisdiction—Can Client File in DC?</a:t>
            </a:r>
            <a:endParaRPr kumimoji="0" lang="en-US" sz="4000" b="1" i="0" u="none" strike="noStrike" kern="1200" cap="none" spc="0" normalizeH="0" baseline="0" noProof="0" dirty="0">
              <a:ln>
                <a:noFill/>
              </a:ln>
              <a:solidFill>
                <a:schemeClr val="bg1"/>
              </a:solidFill>
              <a:effectLst/>
              <a:uLnTx/>
              <a:uFillTx/>
              <a:latin typeface="+mj-lt"/>
              <a:ea typeface="+mj-ea"/>
              <a:cs typeface="+mj-cs"/>
            </a:endParaRPr>
          </a:p>
        </p:txBody>
      </p:sp>
      <p:sp>
        <p:nvSpPr>
          <p:cNvPr id="6" name="Subtitle 2"/>
          <p:cNvSpPr txBox="1">
            <a:spLocks/>
          </p:cNvSpPr>
          <p:nvPr/>
        </p:nvSpPr>
        <p:spPr>
          <a:xfrm>
            <a:off x="381000" y="1143000"/>
            <a:ext cx="8458200" cy="48768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US" sz="2200" b="1" dirty="0" smtClean="0">
              <a:solidFill>
                <a:srgbClr val="0079C1"/>
              </a:solidFill>
              <a:latin typeface="+mj-lt"/>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US" sz="2200" b="1" dirty="0" smtClean="0">
              <a:solidFill>
                <a:srgbClr val="0079C1"/>
              </a:solidFill>
              <a:latin typeface="+mj-lt"/>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600" b="1" dirty="0" smtClean="0">
                <a:solidFill>
                  <a:srgbClr val="0079C1"/>
                </a:solidFill>
                <a:latin typeface="+mj-lt"/>
              </a:rPr>
              <a:t>Uniform Child Custody Jurisdiction and Enforcement Act (UCCJEA), D.C. Code § 16-4601.01 </a:t>
            </a:r>
            <a:r>
              <a:rPr lang="en-US" sz="3600" b="1" i="1" dirty="0" smtClean="0">
                <a:solidFill>
                  <a:srgbClr val="0079C1"/>
                </a:solidFill>
                <a:latin typeface="+mj-lt"/>
              </a:rPr>
              <a:t>et seq.</a:t>
            </a:r>
          </a:p>
          <a:p>
            <a:pPr marL="342900" marR="0" lvl="0" indent="-342900" algn="l" defTabSz="914400" rtl="0" eaLnBrk="1" fontAlgn="auto" latinLnBrk="0" hangingPunct="1">
              <a:lnSpc>
                <a:spcPct val="100000"/>
              </a:lnSpc>
              <a:spcBef>
                <a:spcPct val="20000"/>
              </a:spcBef>
              <a:spcAft>
                <a:spcPts val="0"/>
              </a:spcAft>
              <a:buClrTx/>
              <a:buSzTx/>
              <a:tabLst/>
              <a:defRPr/>
            </a:pPr>
            <a:endParaRPr lang="en-US" sz="3600" b="1" i="1" dirty="0" smtClean="0">
              <a:solidFill>
                <a:srgbClr val="0079C1"/>
              </a:solidFill>
              <a:latin typeface="+mj-lt"/>
            </a:endParaRPr>
          </a:p>
          <a:p>
            <a:pPr marL="342900" lvl="0" indent="-342900">
              <a:spcBef>
                <a:spcPct val="20000"/>
              </a:spcBef>
              <a:buFont typeface="Arial" pitchFamily="34" charset="0"/>
              <a:buChar char="•"/>
              <a:defRPr/>
            </a:pPr>
            <a:r>
              <a:rPr lang="en-US" sz="3600" b="1" dirty="0" smtClean="0">
                <a:solidFill>
                  <a:srgbClr val="0079C1"/>
                </a:solidFill>
                <a:latin typeface="+mj-lt"/>
              </a:rPr>
              <a:t>Custody Jurisdiction Decision Tree: </a:t>
            </a:r>
            <a:r>
              <a:rPr lang="en-US" sz="3600" b="1" dirty="0" smtClean="0"/>
              <a:t>www.dccourts.gov/decisiontree </a:t>
            </a:r>
            <a:endParaRPr lang="en-US" sz="3600" b="1" dirty="0" smtClean="0">
              <a:solidFill>
                <a:srgbClr val="0079C1"/>
              </a:solidFill>
              <a:latin typeface="+mj-lt"/>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1" i="0" u="none" strike="noStrike" kern="1200" cap="none" spc="0" normalizeH="0" baseline="0" noProof="0" dirty="0">
              <a:ln>
                <a:noFill/>
              </a:ln>
              <a:solidFill>
                <a:srgbClr val="0079C1"/>
              </a:solidFill>
              <a:effectLst/>
              <a:uLnTx/>
              <a:uFillTx/>
              <a:latin typeface="+mn-lt"/>
              <a:ea typeface="+mn-ea"/>
              <a:cs typeface="+mn-cs"/>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723900" y="152399"/>
            <a:ext cx="7772400" cy="76517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bg1"/>
                </a:solidFill>
                <a:effectLst/>
                <a:uLnTx/>
                <a:uFillTx/>
                <a:latin typeface="+mj-lt"/>
                <a:ea typeface="+mj-ea"/>
                <a:cs typeface="+mj-cs"/>
              </a:rPr>
              <a:t>Third-Party</a:t>
            </a:r>
            <a:r>
              <a:rPr kumimoji="0" lang="en-US" sz="4000" b="1" i="0" u="none" strike="noStrike" kern="1200" cap="none" spc="0" normalizeH="0" noProof="0" dirty="0" smtClean="0">
                <a:ln>
                  <a:noFill/>
                </a:ln>
                <a:solidFill>
                  <a:schemeClr val="bg1"/>
                </a:solidFill>
                <a:effectLst/>
                <a:uLnTx/>
                <a:uFillTx/>
                <a:latin typeface="+mj-lt"/>
                <a:ea typeface="+mj-ea"/>
                <a:cs typeface="+mj-cs"/>
              </a:rPr>
              <a:t> Custody</a:t>
            </a:r>
            <a:endParaRPr kumimoji="0" lang="en-US" sz="4000" b="1" i="0" u="none" strike="noStrike" kern="1200" cap="none" spc="0" normalizeH="0" baseline="0" noProof="0" dirty="0">
              <a:ln>
                <a:noFill/>
              </a:ln>
              <a:solidFill>
                <a:schemeClr val="bg1"/>
              </a:solidFill>
              <a:effectLst/>
              <a:uLnTx/>
              <a:uFillTx/>
              <a:latin typeface="+mj-lt"/>
              <a:ea typeface="+mj-ea"/>
              <a:cs typeface="+mj-cs"/>
            </a:endParaRPr>
          </a:p>
        </p:txBody>
      </p:sp>
      <p:sp>
        <p:nvSpPr>
          <p:cNvPr id="6" name="Subtitle 2"/>
          <p:cNvSpPr txBox="1">
            <a:spLocks/>
          </p:cNvSpPr>
          <p:nvPr/>
        </p:nvSpPr>
        <p:spPr>
          <a:xfrm>
            <a:off x="381000" y="1524000"/>
            <a:ext cx="8458200" cy="48768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1" i="0" u="none" strike="noStrike" kern="1200" cap="none" spc="0" normalizeH="0" baseline="0" noProof="0" dirty="0" smtClean="0">
              <a:ln>
                <a:noFill/>
              </a:ln>
              <a:solidFill>
                <a:srgbClr val="0079C1"/>
              </a:solidFill>
              <a:effectLst/>
              <a:uLnTx/>
              <a:uFillTx/>
              <a:latin typeface="+mj-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US" sz="2400" b="1" dirty="0" smtClean="0">
              <a:solidFill>
                <a:srgbClr val="0079C1"/>
              </a:solidFill>
              <a:latin typeface="+mj-lt"/>
            </a:endParaRPr>
          </a:p>
          <a:p>
            <a:pPr marR="0" lvl="0" algn="l" defTabSz="914400" rtl="0" eaLnBrk="1" fontAlgn="auto" latinLnBrk="0" hangingPunct="1">
              <a:lnSpc>
                <a:spcPct val="100000"/>
              </a:lnSpc>
              <a:spcBef>
                <a:spcPct val="20000"/>
              </a:spcBef>
              <a:spcAft>
                <a:spcPts val="0"/>
              </a:spcAft>
              <a:buClrTx/>
              <a:buSzTx/>
              <a:tabLst/>
              <a:defRPr/>
            </a:pPr>
            <a:endParaRPr kumimoji="0" lang="en-US" sz="3600" b="1" i="0" u="none" strike="noStrike" kern="1200" cap="none" spc="0" normalizeH="0" baseline="0" noProof="0" dirty="0" smtClean="0">
              <a:ln>
                <a:noFill/>
              </a:ln>
              <a:solidFill>
                <a:srgbClr val="0079C1"/>
              </a:solidFill>
              <a:effectLst/>
              <a:uLnTx/>
              <a:uFillTx/>
              <a:latin typeface="+mj-lt"/>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600" b="1" dirty="0" smtClean="0">
                <a:solidFill>
                  <a:srgbClr val="0079C1"/>
                </a:solidFill>
                <a:latin typeface="+mj-lt"/>
              </a:rPr>
              <a:t>Specifically </a:t>
            </a:r>
            <a:r>
              <a:rPr lang="en-US" sz="3600" b="1" dirty="0">
                <a:solidFill>
                  <a:srgbClr val="0079C1"/>
                </a:solidFill>
                <a:latin typeface="+mj-lt"/>
              </a:rPr>
              <a:t>a</a:t>
            </a:r>
            <a:r>
              <a:rPr kumimoji="0" lang="en-US" sz="3600" b="1" i="0" u="none" strike="noStrike" kern="1200" cap="none" spc="0" normalizeH="0" baseline="0" noProof="0" dirty="0" err="1" smtClean="0">
                <a:ln>
                  <a:noFill/>
                </a:ln>
                <a:solidFill>
                  <a:srgbClr val="0079C1"/>
                </a:solidFill>
                <a:effectLst/>
                <a:uLnTx/>
                <a:uFillTx/>
                <a:latin typeface="+mj-lt"/>
              </a:rPr>
              <a:t>uthorized</a:t>
            </a:r>
            <a:r>
              <a:rPr kumimoji="0" lang="en-US" sz="3600" b="1" i="0" u="none" strike="noStrike" kern="1200" cap="none" spc="0" normalizeH="0" noProof="0" dirty="0" smtClean="0">
                <a:ln>
                  <a:noFill/>
                </a:ln>
                <a:solidFill>
                  <a:srgbClr val="0079C1"/>
                </a:solidFill>
                <a:effectLst/>
                <a:uLnTx/>
                <a:uFillTx/>
                <a:latin typeface="+mj-lt"/>
              </a:rPr>
              <a:t> by the </a:t>
            </a:r>
            <a:r>
              <a:rPr kumimoji="0" lang="en-US" sz="3600" b="1" i="0" u="none" strike="noStrike" kern="1200" cap="none" spc="0" normalizeH="0" baseline="0" noProof="0" dirty="0" smtClean="0">
                <a:ln>
                  <a:noFill/>
                </a:ln>
                <a:solidFill>
                  <a:srgbClr val="0079C1"/>
                </a:solidFill>
                <a:effectLst/>
                <a:uLnTx/>
                <a:uFillTx/>
                <a:latin typeface="+mj-lt"/>
              </a:rPr>
              <a:t>Safe</a:t>
            </a:r>
            <a:r>
              <a:rPr kumimoji="0" lang="en-US" sz="3600" b="1" i="0" u="none" strike="noStrike" kern="1200" cap="none" spc="0" normalizeH="0" noProof="0" dirty="0" smtClean="0">
                <a:ln>
                  <a:noFill/>
                </a:ln>
                <a:solidFill>
                  <a:srgbClr val="0079C1"/>
                </a:solidFill>
                <a:effectLst/>
                <a:uLnTx/>
                <a:uFillTx/>
                <a:latin typeface="+mj-lt"/>
              </a:rPr>
              <a:t> </a:t>
            </a:r>
            <a:r>
              <a:rPr lang="en-US" sz="3600" b="1" dirty="0" smtClean="0">
                <a:solidFill>
                  <a:srgbClr val="0079C1"/>
                </a:solidFill>
                <a:latin typeface="+mj-lt"/>
              </a:rPr>
              <a:t>and Stable Homes for Children and Youth Act, D.C. Code § 16-831.01 </a:t>
            </a:r>
            <a:r>
              <a:rPr lang="en-US" sz="3600" b="1" i="1" dirty="0" smtClean="0">
                <a:solidFill>
                  <a:srgbClr val="0079C1"/>
                </a:solidFill>
                <a:latin typeface="+mj-lt"/>
              </a:rPr>
              <a:t>et seq</a:t>
            </a:r>
            <a:r>
              <a:rPr lang="en-US" sz="3600" b="1" dirty="0" smtClean="0">
                <a:solidFill>
                  <a:srgbClr val="0079C1"/>
                </a:solidFill>
                <a:latin typeface="+mj-lt"/>
              </a:rPr>
              <a:t>.</a:t>
            </a:r>
            <a:endParaRPr kumimoji="0" lang="en-US" sz="3600" b="1" i="0" u="none" strike="noStrike" kern="1200" cap="none" spc="0" normalizeH="0" baseline="0" noProof="0" dirty="0">
              <a:ln>
                <a:noFill/>
              </a:ln>
              <a:solidFill>
                <a:srgbClr val="0079C1"/>
              </a:solidFill>
              <a:effectLst/>
              <a:uLnTx/>
              <a:uFillTx/>
              <a:latin typeface="+mj-lt"/>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90500" y="152399"/>
            <a:ext cx="8839200" cy="76517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bg1"/>
                </a:solidFill>
                <a:effectLst/>
                <a:uLnTx/>
                <a:uFillTx/>
                <a:latin typeface="+mj-lt"/>
                <a:ea typeface="+mj-ea"/>
                <a:cs typeface="+mj-cs"/>
              </a:rPr>
              <a:t>When Does a Third Party Have Standing?</a:t>
            </a:r>
            <a:endParaRPr kumimoji="0" lang="en-US" sz="4000" b="1" i="0" u="none" strike="noStrike" kern="1200" cap="none" spc="0" normalizeH="0" baseline="0" noProof="0" dirty="0">
              <a:ln>
                <a:noFill/>
              </a:ln>
              <a:solidFill>
                <a:schemeClr val="bg1"/>
              </a:solidFill>
              <a:effectLst/>
              <a:uLnTx/>
              <a:uFillTx/>
              <a:latin typeface="+mj-lt"/>
              <a:ea typeface="+mj-ea"/>
              <a:cs typeface="+mj-cs"/>
            </a:endParaRPr>
          </a:p>
        </p:txBody>
      </p:sp>
      <p:sp>
        <p:nvSpPr>
          <p:cNvPr id="6" name="Subtitle 2"/>
          <p:cNvSpPr txBox="1">
            <a:spLocks/>
          </p:cNvSpPr>
          <p:nvPr/>
        </p:nvSpPr>
        <p:spPr>
          <a:xfrm>
            <a:off x="197588" y="1219200"/>
            <a:ext cx="8458200" cy="4876800"/>
          </a:xfrm>
          <a:prstGeom prst="rect">
            <a:avLst/>
          </a:prstGeom>
        </p:spPr>
        <p:txBody>
          <a:bodyPr vert="horz" lIns="91440" tIns="45720" rIns="91440" bIns="45720" rtlCol="0">
            <a:normAutofit fontScale="85000" lnSpcReduction="10000"/>
          </a:bodyPr>
          <a:lstStyle/>
          <a:p>
            <a:pPr marL="342900" marR="0" lvl="0" indent="-342900" algn="l" defTabSz="914400" rtl="0" eaLnBrk="1" fontAlgn="auto" latinLnBrk="0" hangingPunct="1">
              <a:spcBef>
                <a:spcPct val="20000"/>
              </a:spcBef>
              <a:spcAft>
                <a:spcPts val="0"/>
              </a:spcAft>
              <a:buClrTx/>
              <a:buSzTx/>
              <a:tabLst/>
              <a:defRPr/>
            </a:pPr>
            <a:endParaRPr lang="en-US" sz="2400" b="1" dirty="0" smtClean="0">
              <a:solidFill>
                <a:srgbClr val="0079C1"/>
              </a:solidFill>
              <a:latin typeface="+mj-lt"/>
            </a:endParaRPr>
          </a:p>
          <a:p>
            <a:pPr marL="342900" lvl="0" indent="-342900">
              <a:lnSpc>
                <a:spcPct val="120000"/>
              </a:lnSpc>
              <a:spcBef>
                <a:spcPct val="20000"/>
              </a:spcBef>
              <a:buFont typeface="Arial" pitchFamily="34" charset="0"/>
              <a:buChar char="•"/>
              <a:defRPr/>
            </a:pPr>
            <a:r>
              <a:rPr lang="en-US" sz="3200" b="1" dirty="0" smtClean="0">
                <a:solidFill>
                  <a:srgbClr val="0079C1"/>
                </a:solidFill>
                <a:latin typeface="+mj-lt"/>
              </a:rPr>
              <a:t>D.C. Code </a:t>
            </a:r>
            <a:r>
              <a:rPr lang="en-US" sz="3200" b="1" dirty="0" smtClean="0">
                <a:solidFill>
                  <a:srgbClr val="0079C1"/>
                </a:solidFill>
              </a:rPr>
              <a:t>§</a:t>
            </a:r>
            <a:r>
              <a:rPr lang="en-US" sz="3200" b="1" dirty="0" smtClean="0">
                <a:solidFill>
                  <a:srgbClr val="0079C1"/>
                </a:solidFill>
                <a:latin typeface="+mj-lt"/>
                <a:cs typeface="Times New Roman" pitchFamily="18" charset="0"/>
              </a:rPr>
              <a:t> </a:t>
            </a:r>
            <a:r>
              <a:rPr lang="en-US" sz="3200" b="1" dirty="0" smtClean="0">
                <a:solidFill>
                  <a:srgbClr val="0079C1"/>
                </a:solidFill>
                <a:latin typeface="+mj-lt"/>
              </a:rPr>
              <a:t>16-831.02(a)(1)</a:t>
            </a:r>
          </a:p>
          <a:p>
            <a:pPr marL="800100" lvl="1" indent="-342900">
              <a:lnSpc>
                <a:spcPct val="120000"/>
              </a:lnSpc>
              <a:spcBef>
                <a:spcPct val="20000"/>
              </a:spcBef>
              <a:buFont typeface="Arial" pitchFamily="34" charset="0"/>
              <a:buChar char="•"/>
              <a:defRPr/>
            </a:pPr>
            <a:r>
              <a:rPr lang="en-US" sz="3200" dirty="0" smtClean="0">
                <a:solidFill>
                  <a:schemeClr val="tx2"/>
                </a:solidFill>
                <a:latin typeface="+mj-lt"/>
              </a:rPr>
              <a:t>Consent of  parent who has been primary caretaker during past 3 years </a:t>
            </a:r>
            <a:r>
              <a:rPr lang="en-US" sz="3200" i="1" u="sng" dirty="0" smtClean="0">
                <a:solidFill>
                  <a:schemeClr val="tx2"/>
                </a:solidFill>
                <a:latin typeface="+mj-lt"/>
              </a:rPr>
              <a:t>or</a:t>
            </a:r>
            <a:endParaRPr lang="en-US" sz="3200" u="sng" dirty="0" smtClean="0">
              <a:solidFill>
                <a:schemeClr val="tx2"/>
              </a:solidFill>
              <a:latin typeface="+mj-lt"/>
            </a:endParaRPr>
          </a:p>
          <a:p>
            <a:pPr marL="800100" lvl="1" indent="-342900">
              <a:lnSpc>
                <a:spcPct val="120000"/>
              </a:lnSpc>
              <a:spcBef>
                <a:spcPct val="20000"/>
              </a:spcBef>
              <a:buFont typeface="Arial" pitchFamily="34" charset="0"/>
              <a:buChar char="•"/>
              <a:defRPr/>
            </a:pPr>
            <a:r>
              <a:rPr lang="en-US" sz="3200" dirty="0" smtClean="0">
                <a:solidFill>
                  <a:schemeClr val="tx2"/>
                </a:solidFill>
                <a:latin typeface="+mj-lt"/>
              </a:rPr>
              <a:t>Lived in same household as child for 4 of the past 6 months and assumed caregiving responsibilities </a:t>
            </a:r>
            <a:r>
              <a:rPr lang="en-US" sz="3200" i="1" u="sng" dirty="0" smtClean="0">
                <a:solidFill>
                  <a:schemeClr val="tx2"/>
                </a:solidFill>
                <a:latin typeface="+mj-lt"/>
              </a:rPr>
              <a:t>or</a:t>
            </a:r>
            <a:endParaRPr lang="en-US" sz="3200" u="sng" dirty="0" smtClean="0">
              <a:solidFill>
                <a:schemeClr val="tx2"/>
              </a:solidFill>
              <a:latin typeface="+mj-lt"/>
            </a:endParaRPr>
          </a:p>
          <a:p>
            <a:pPr marL="800100" lvl="1" indent="-342900">
              <a:lnSpc>
                <a:spcPct val="120000"/>
              </a:lnSpc>
              <a:spcBef>
                <a:spcPct val="20000"/>
              </a:spcBef>
              <a:buFont typeface="Arial" pitchFamily="34" charset="0"/>
              <a:buChar char="•"/>
              <a:defRPr/>
            </a:pPr>
            <a:r>
              <a:rPr lang="en-US" sz="3200" dirty="0" smtClean="0">
                <a:solidFill>
                  <a:schemeClr val="tx2"/>
                </a:solidFill>
                <a:latin typeface="+mj-lt"/>
              </a:rPr>
              <a:t>Lives with child and “exceptional circumstances” exist that make custody order necessary to prevent harm to child (which must be detailed in writing) </a:t>
            </a:r>
            <a:r>
              <a:rPr lang="en-US" sz="3200" i="1" dirty="0" smtClean="0">
                <a:solidFill>
                  <a:schemeClr val="tx2"/>
                </a:solidFill>
                <a:latin typeface="+mj-lt"/>
              </a:rPr>
              <a:t>or</a:t>
            </a:r>
            <a:endParaRPr lang="en-US" sz="3200" dirty="0" smtClean="0">
              <a:solidFill>
                <a:schemeClr val="tx2"/>
              </a:solidFill>
              <a:latin typeface="+mj-lt"/>
            </a:endParaRPr>
          </a:p>
          <a:p>
            <a:pPr marL="800100" lvl="1" indent="-342900">
              <a:lnSpc>
                <a:spcPct val="120000"/>
              </a:lnSpc>
              <a:spcBef>
                <a:spcPct val="20000"/>
              </a:spcBef>
              <a:buFont typeface="Arial" pitchFamily="34" charset="0"/>
              <a:buChar char="•"/>
              <a:defRPr/>
            </a:pPr>
            <a:r>
              <a:rPr lang="en-US" sz="3200" dirty="0" smtClean="0">
                <a:solidFill>
                  <a:schemeClr val="tx2"/>
                </a:solidFill>
                <a:latin typeface="+mj-lt"/>
              </a:rPr>
              <a:t>“</a:t>
            </a:r>
            <a:r>
              <a:rPr lang="en-US" sz="3200" i="1" dirty="0" smtClean="0">
                <a:solidFill>
                  <a:schemeClr val="tx2"/>
                </a:solidFill>
                <a:latin typeface="+mj-lt"/>
              </a:rPr>
              <a:t>De facto </a:t>
            </a:r>
            <a:r>
              <a:rPr lang="en-US" sz="3200" dirty="0" smtClean="0">
                <a:solidFill>
                  <a:schemeClr val="tx2"/>
                </a:solidFill>
                <a:latin typeface="+mj-lt"/>
              </a:rPr>
              <a:t>parent” (D.C. Code § 16-831.01(1))</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1" i="0" u="none" strike="noStrike" kern="1200" cap="none" spc="0" normalizeH="0" baseline="0" noProof="0" dirty="0" smtClean="0">
              <a:ln>
                <a:noFill/>
              </a:ln>
              <a:solidFill>
                <a:srgbClr val="0079C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1" i="0" u="none" strike="noStrike" kern="1200" cap="none" spc="0" normalizeH="0" baseline="0" noProof="0" dirty="0">
              <a:ln>
                <a:noFill/>
              </a:ln>
              <a:solidFill>
                <a:srgbClr val="0079C1"/>
              </a:solidFill>
              <a:effectLst/>
              <a:uLnTx/>
              <a:uFillTx/>
              <a:latin typeface="+mn-lt"/>
              <a:ea typeface="+mn-ea"/>
              <a:cs typeface="+mn-cs"/>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723900" y="152399"/>
            <a:ext cx="7772400" cy="76517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bg1"/>
                </a:solidFill>
                <a:effectLst/>
                <a:uLnTx/>
                <a:uFillTx/>
                <a:latin typeface="+mj-lt"/>
                <a:ea typeface="+mj-ea"/>
                <a:cs typeface="+mj-cs"/>
              </a:rPr>
              <a:t>Legal Standard </a:t>
            </a:r>
            <a:endParaRPr kumimoji="0" lang="en-US" sz="4000" b="1" i="0" u="none" strike="noStrike" kern="1200" cap="none" spc="0" normalizeH="0" baseline="0" noProof="0" dirty="0">
              <a:ln>
                <a:noFill/>
              </a:ln>
              <a:solidFill>
                <a:schemeClr val="bg1"/>
              </a:solidFill>
              <a:effectLst/>
              <a:uLnTx/>
              <a:uFillTx/>
              <a:latin typeface="+mj-lt"/>
              <a:ea typeface="+mj-ea"/>
              <a:cs typeface="+mj-cs"/>
            </a:endParaRPr>
          </a:p>
        </p:txBody>
      </p:sp>
      <p:sp>
        <p:nvSpPr>
          <p:cNvPr id="6" name="Subtitle 2"/>
          <p:cNvSpPr txBox="1">
            <a:spLocks/>
          </p:cNvSpPr>
          <p:nvPr/>
        </p:nvSpPr>
        <p:spPr>
          <a:xfrm>
            <a:off x="381000" y="1295400"/>
            <a:ext cx="8458200" cy="5105400"/>
          </a:xfrm>
          <a:prstGeom prst="rect">
            <a:avLst/>
          </a:prstGeom>
        </p:spPr>
        <p:txBody>
          <a:bodyPr vert="horz" lIns="91440" tIns="45720" rIns="91440" bIns="45720" rtlCol="0">
            <a:normAutofit lnSpcReduction="10000"/>
          </a:bodyPr>
          <a:lstStyle/>
          <a:p>
            <a:pPr marL="342900" lvl="0" indent="-342900">
              <a:spcBef>
                <a:spcPct val="20000"/>
              </a:spcBef>
              <a:buFont typeface="Arial" pitchFamily="34" charset="0"/>
              <a:buChar char="•"/>
              <a:defRPr/>
            </a:pPr>
            <a:r>
              <a:rPr lang="en-US" sz="2800" b="1" dirty="0" smtClean="0">
                <a:solidFill>
                  <a:srgbClr val="0079C1"/>
                </a:solidFill>
                <a:latin typeface="+mj-lt"/>
              </a:rPr>
              <a:t>D.C. Code §</a:t>
            </a:r>
            <a:r>
              <a:rPr lang="en-US" sz="2800" b="1" dirty="0" smtClean="0">
                <a:solidFill>
                  <a:srgbClr val="0079C1"/>
                </a:solidFill>
              </a:rPr>
              <a:t>§</a:t>
            </a:r>
            <a:r>
              <a:rPr lang="en-US" sz="2800" b="1" dirty="0" smtClean="0">
                <a:solidFill>
                  <a:srgbClr val="0079C1"/>
                </a:solidFill>
                <a:latin typeface="+mj-lt"/>
              </a:rPr>
              <a:t> 16-831.06(a)(1) and (2)</a:t>
            </a:r>
          </a:p>
          <a:p>
            <a:pPr marL="342900" lvl="0" indent="-342900">
              <a:spcBef>
                <a:spcPct val="20000"/>
              </a:spcBef>
              <a:buFont typeface="Arial" pitchFamily="34" charset="0"/>
              <a:buChar char="•"/>
              <a:defRPr/>
            </a:pPr>
            <a:endParaRPr lang="en-US" sz="2800" b="1" dirty="0" smtClean="0">
              <a:solidFill>
                <a:srgbClr val="0079C1"/>
              </a:solidFill>
              <a:latin typeface="+mj-lt"/>
            </a:endParaRPr>
          </a:p>
          <a:p>
            <a:pPr marL="800100" lvl="1" indent="-342900">
              <a:spcBef>
                <a:spcPct val="20000"/>
              </a:spcBef>
              <a:buFont typeface="Arial" pitchFamily="34" charset="0"/>
              <a:buChar char="•"/>
              <a:defRPr/>
            </a:pPr>
            <a:r>
              <a:rPr lang="en-US" sz="2800" dirty="0" smtClean="0">
                <a:solidFill>
                  <a:schemeClr val="tx2"/>
                </a:solidFill>
                <a:latin typeface="+mj-lt"/>
              </a:rPr>
              <a:t>Rebut presumption in favor of parental custody by clear and convincing evidence </a:t>
            </a:r>
            <a:r>
              <a:rPr lang="en-US" sz="2800" dirty="0" smtClean="0">
                <a:solidFill>
                  <a:schemeClr val="tx2"/>
                </a:solidFill>
              </a:rPr>
              <a:t>(§ 16-831.07), </a:t>
            </a:r>
            <a:r>
              <a:rPr lang="en-US" sz="2800" u="sng" dirty="0" smtClean="0">
                <a:solidFill>
                  <a:schemeClr val="tx2"/>
                </a:solidFill>
              </a:rPr>
              <a:t>and</a:t>
            </a:r>
          </a:p>
          <a:p>
            <a:pPr lvl="1">
              <a:spcBef>
                <a:spcPct val="20000"/>
              </a:spcBef>
              <a:defRPr/>
            </a:pPr>
            <a:r>
              <a:rPr lang="en-US" sz="2800" dirty="0" smtClean="0">
                <a:solidFill>
                  <a:schemeClr val="tx2"/>
                </a:solidFill>
              </a:rPr>
              <a:t> </a:t>
            </a:r>
            <a:r>
              <a:rPr lang="en-US" sz="2800" dirty="0" smtClean="0">
                <a:solidFill>
                  <a:schemeClr val="tx2"/>
                </a:solidFill>
                <a:latin typeface="+mj-lt"/>
              </a:rPr>
              <a:t>        </a:t>
            </a:r>
          </a:p>
          <a:p>
            <a:pPr marL="800100" lvl="1" indent="-342900">
              <a:spcBef>
                <a:spcPct val="20000"/>
              </a:spcBef>
              <a:buFont typeface="Arial" pitchFamily="34" charset="0"/>
              <a:buChar char="•"/>
              <a:defRPr/>
            </a:pPr>
            <a:r>
              <a:rPr lang="en-US" sz="2800" dirty="0" smtClean="0">
                <a:solidFill>
                  <a:schemeClr val="tx2"/>
                </a:solidFill>
                <a:latin typeface="+mj-lt"/>
              </a:rPr>
              <a:t>Prove that custody with the third party is in the child’s best interests</a:t>
            </a:r>
          </a:p>
          <a:p>
            <a:pPr marL="1257300" lvl="2" indent="-342900">
              <a:spcBef>
                <a:spcPct val="20000"/>
              </a:spcBef>
              <a:buFont typeface="Arial" pitchFamily="34" charset="0"/>
              <a:buChar char="•"/>
              <a:defRPr/>
            </a:pPr>
            <a:r>
              <a:rPr lang="en-US" sz="2800" dirty="0" smtClean="0">
                <a:solidFill>
                  <a:schemeClr val="tx2"/>
                </a:solidFill>
                <a:latin typeface="+mj-lt"/>
              </a:rPr>
              <a:t>Four non-exclusive BI factors (§ 16-831.08 (a) (1-4))</a:t>
            </a:r>
          </a:p>
          <a:p>
            <a:pPr marL="1257300" lvl="2" indent="-342900">
              <a:spcBef>
                <a:spcPct val="20000"/>
              </a:spcBef>
              <a:buFont typeface="Arial" pitchFamily="34" charset="0"/>
              <a:buChar char="•"/>
              <a:defRPr/>
            </a:pPr>
            <a:r>
              <a:rPr lang="en-US" sz="2800" dirty="0" smtClean="0">
                <a:solidFill>
                  <a:schemeClr val="tx2"/>
                </a:solidFill>
                <a:latin typeface="+mj-lt"/>
              </a:rPr>
              <a:t>cf. D.C. Code § 16-914 – factors to be considered in custody cases between parents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1" i="0" u="none" strike="noStrike" kern="1200" cap="none" spc="0" normalizeH="0" baseline="0" noProof="0" dirty="0" smtClean="0">
              <a:ln>
                <a:noFill/>
              </a:ln>
              <a:solidFill>
                <a:srgbClr val="0079C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1" i="0" u="none" strike="noStrike" kern="1200" cap="none" spc="0" normalizeH="0" baseline="0" noProof="0" dirty="0">
              <a:ln>
                <a:noFill/>
              </a:ln>
              <a:solidFill>
                <a:srgbClr val="0079C1"/>
              </a:solidFill>
              <a:effectLst/>
              <a:uLnTx/>
              <a:uFillTx/>
              <a:latin typeface="+mn-lt"/>
              <a:ea typeface="+mn-ea"/>
              <a:cs typeface="+mn-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4" name="Group 6"/>
          <p:cNvGrpSpPr>
            <a:grpSpLocks noChangeAspect="1"/>
          </p:cNvGrpSpPr>
          <p:nvPr/>
        </p:nvGrpSpPr>
        <p:grpSpPr bwMode="auto">
          <a:xfrm>
            <a:off x="0" y="0"/>
            <a:ext cx="9144000" cy="6858000"/>
            <a:chOff x="0" y="0"/>
            <a:chExt cx="9144000" cy="6858000"/>
          </a:xfrm>
        </p:grpSpPr>
        <p:pic>
          <p:nvPicPr>
            <p:cNvPr id="8195" name="Picture 3" descr="blues background.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4" descr="ChildrensLawCenter_Tagline_Color_MSOffice.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00" y="381000"/>
              <a:ext cx="5315723" cy="1411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TextBox 5"/>
            <p:cNvSpPr txBox="1">
              <a:spLocks noChangeArrowheads="1"/>
            </p:cNvSpPr>
            <p:nvPr/>
          </p:nvSpPr>
          <p:spPr bwMode="auto">
            <a:xfrm>
              <a:off x="304800" y="2362200"/>
              <a:ext cx="8458200"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000">
                  <a:solidFill>
                    <a:schemeClr val="bg1"/>
                  </a:solidFill>
                </a:rPr>
                <a:t>Children’s Law Center fights so every child in DC can grow up with a loving family, good health and a quality education. Judges, pediatricians and families turn to us to be the voice for children who are abused or neglected, who aren’t learning in school, or who have health problems that can’t be solved by medicine alone. With 100 staff and hundreds of pro bono lawyers, we reach 1 out of every 8 children in DC’s poorest neighborhoods – more than 5,000 children and families each year. And, we multiply this impact by advocating for city-wide solutions that benefit all children.</a:t>
              </a:r>
            </a:p>
            <a:p>
              <a:pPr algn="ctr" eaLnBrk="1" hangingPunct="1">
                <a:spcBef>
                  <a:spcPct val="0"/>
                </a:spcBef>
                <a:buFontTx/>
                <a:buNone/>
              </a:pPr>
              <a:endParaRPr lang="en-US" altLang="en-US" sz="2000">
                <a:solidFill>
                  <a:schemeClr val="bg1"/>
                </a:solidFill>
              </a:endParaRPr>
            </a:p>
            <a:p>
              <a:pPr algn="ctr" eaLnBrk="1" hangingPunct="1">
                <a:spcBef>
                  <a:spcPct val="0"/>
                </a:spcBef>
                <a:buFontTx/>
                <a:buNone/>
              </a:pPr>
              <a:r>
                <a:rPr lang="en-US" altLang="en-US" sz="2000">
                  <a:solidFill>
                    <a:schemeClr val="bg1"/>
                  </a:solidFill>
                </a:rPr>
                <a:t>Visit www.childrenslawcenter.org to learn more.</a:t>
              </a:r>
            </a:p>
          </p:txBody>
        </p:sp>
      </p:gr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723900" y="152399"/>
            <a:ext cx="7772400" cy="76517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bg1"/>
                </a:solidFill>
                <a:effectLst/>
                <a:uLnTx/>
                <a:uFillTx/>
                <a:latin typeface="+mj-lt"/>
                <a:ea typeface="+mj-ea"/>
                <a:cs typeface="+mj-cs"/>
              </a:rPr>
              <a:t>Parental</a:t>
            </a:r>
            <a:r>
              <a:rPr kumimoji="0" lang="en-US" sz="4000" b="1" i="0" u="none" strike="noStrike" kern="1200" cap="none" spc="0" normalizeH="0" noProof="0" dirty="0" smtClean="0">
                <a:ln>
                  <a:noFill/>
                </a:ln>
                <a:solidFill>
                  <a:schemeClr val="bg1"/>
                </a:solidFill>
                <a:effectLst/>
                <a:uLnTx/>
                <a:uFillTx/>
                <a:latin typeface="+mj-lt"/>
                <a:ea typeface="+mj-ea"/>
                <a:cs typeface="+mj-cs"/>
              </a:rPr>
              <a:t> Presumption</a:t>
            </a:r>
            <a:endParaRPr kumimoji="0" lang="en-US" sz="4000" b="1" i="0" u="none" strike="noStrike" kern="1200" cap="none" spc="0" normalizeH="0" baseline="0" noProof="0" dirty="0">
              <a:ln>
                <a:noFill/>
              </a:ln>
              <a:solidFill>
                <a:schemeClr val="bg1"/>
              </a:solidFill>
              <a:effectLst/>
              <a:uLnTx/>
              <a:uFillTx/>
              <a:latin typeface="+mj-lt"/>
              <a:ea typeface="+mj-ea"/>
              <a:cs typeface="+mj-cs"/>
            </a:endParaRPr>
          </a:p>
        </p:txBody>
      </p:sp>
      <p:sp>
        <p:nvSpPr>
          <p:cNvPr id="6" name="Subtitle 2"/>
          <p:cNvSpPr txBox="1">
            <a:spLocks/>
          </p:cNvSpPr>
          <p:nvPr/>
        </p:nvSpPr>
        <p:spPr>
          <a:xfrm>
            <a:off x="381000" y="990600"/>
            <a:ext cx="8458200" cy="5791200"/>
          </a:xfrm>
          <a:prstGeom prst="rect">
            <a:avLst/>
          </a:prstGeom>
        </p:spPr>
        <p:txBody>
          <a:bodyPr vert="horz" lIns="91440" tIns="45720" rIns="91440" bIns="45720" rtlCol="0">
            <a:normAutofit fontScale="77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US" sz="2200" b="1" dirty="0" smtClean="0">
              <a:solidFill>
                <a:srgbClr val="0079C1"/>
              </a:solidFill>
              <a:latin typeface="+mj-lt"/>
            </a:endParaRPr>
          </a:p>
          <a:p>
            <a:pPr marL="342900" marR="0" lvl="0" indent="-342900" algn="l" defTabSz="914400" rtl="0" eaLnBrk="1" fontAlgn="auto" latinLnBrk="0" hangingPunct="1">
              <a:lnSpc>
                <a:spcPct val="120000"/>
              </a:lnSpc>
              <a:spcBef>
                <a:spcPct val="20000"/>
              </a:spcBef>
              <a:spcAft>
                <a:spcPts val="0"/>
              </a:spcAft>
              <a:buClrTx/>
              <a:buSzTx/>
              <a:buFont typeface="Arial" pitchFamily="34" charset="0"/>
              <a:buChar char="•"/>
              <a:tabLst/>
              <a:defRPr/>
            </a:pPr>
            <a:r>
              <a:rPr lang="en-US" sz="3100" b="1" dirty="0" smtClean="0">
                <a:solidFill>
                  <a:srgbClr val="0079C1"/>
                </a:solidFill>
                <a:latin typeface="+mj-lt"/>
              </a:rPr>
              <a:t>Except when a parent consents, there is a rebuttable presumption that custody with the parent is in the child’s best interests.  D.C. Code  § 16-831.05(a)</a:t>
            </a:r>
          </a:p>
          <a:p>
            <a:pPr marL="342900" marR="0" lvl="0" indent="-342900" algn="l" defTabSz="914400" rtl="0" eaLnBrk="1" fontAlgn="auto" latinLnBrk="0" hangingPunct="1">
              <a:lnSpc>
                <a:spcPct val="120000"/>
              </a:lnSpc>
              <a:spcBef>
                <a:spcPct val="20000"/>
              </a:spcBef>
              <a:spcAft>
                <a:spcPts val="0"/>
              </a:spcAft>
              <a:buClrTx/>
              <a:buSzTx/>
              <a:buFont typeface="Arial" pitchFamily="34" charset="0"/>
              <a:buChar char="•"/>
              <a:tabLst/>
              <a:defRPr/>
            </a:pPr>
            <a:endParaRPr lang="en-US" sz="1300" b="1" dirty="0" smtClean="0">
              <a:solidFill>
                <a:srgbClr val="0079C1"/>
              </a:solidFill>
              <a:latin typeface="+mj-lt"/>
            </a:endParaRPr>
          </a:p>
          <a:p>
            <a:pPr marL="342900" lvl="0" indent="-342900">
              <a:lnSpc>
                <a:spcPct val="120000"/>
              </a:lnSpc>
              <a:spcBef>
                <a:spcPct val="20000"/>
              </a:spcBef>
              <a:buFont typeface="Arial" pitchFamily="34" charset="0"/>
              <a:buChar char="•"/>
              <a:defRPr/>
            </a:pPr>
            <a:r>
              <a:rPr lang="en-US" sz="3100" b="1" dirty="0" smtClean="0">
                <a:latin typeface="+mj-lt"/>
              </a:rPr>
              <a:t>To rebut, court </a:t>
            </a:r>
            <a:r>
              <a:rPr lang="en-US" sz="3100" b="1" dirty="0">
                <a:latin typeface="+mj-lt"/>
              </a:rPr>
              <a:t>must find by clear and convincing evidence </a:t>
            </a:r>
            <a:r>
              <a:rPr lang="en-US" sz="3100" b="1" dirty="0" smtClean="0">
                <a:latin typeface="+mj-lt"/>
              </a:rPr>
              <a:t>one </a:t>
            </a:r>
            <a:r>
              <a:rPr lang="en-US" sz="3100" b="1" dirty="0">
                <a:latin typeface="+mj-lt"/>
              </a:rPr>
              <a:t>or more </a:t>
            </a:r>
            <a:r>
              <a:rPr lang="en-US" sz="3100" b="1" dirty="0" smtClean="0">
                <a:latin typeface="+mj-lt"/>
              </a:rPr>
              <a:t>following factors</a:t>
            </a:r>
            <a:r>
              <a:rPr lang="en-US" sz="2300" b="1" dirty="0" smtClean="0"/>
              <a:t>:</a:t>
            </a:r>
            <a:endParaRPr lang="en-US" sz="2300" b="1" dirty="0"/>
          </a:p>
          <a:p>
            <a:pPr marL="800100" lvl="1" indent="-342900">
              <a:lnSpc>
                <a:spcPct val="120000"/>
              </a:lnSpc>
              <a:spcBef>
                <a:spcPct val="20000"/>
              </a:spcBef>
              <a:buFont typeface="Arial" pitchFamily="34" charset="0"/>
              <a:buChar char="•"/>
              <a:defRPr/>
            </a:pPr>
            <a:r>
              <a:rPr lang="en-US" sz="2500" dirty="0" smtClean="0">
                <a:solidFill>
                  <a:schemeClr val="tx2"/>
                </a:solidFill>
                <a:latin typeface="+mj-lt"/>
              </a:rPr>
              <a:t>That parents </a:t>
            </a:r>
            <a:r>
              <a:rPr lang="en-US" sz="2500" dirty="0">
                <a:solidFill>
                  <a:schemeClr val="tx2"/>
                </a:solidFill>
                <a:latin typeface="+mj-lt"/>
              </a:rPr>
              <a:t>have abandoned the </a:t>
            </a:r>
            <a:r>
              <a:rPr lang="en-US" sz="2500" dirty="0" smtClean="0">
                <a:solidFill>
                  <a:schemeClr val="tx2"/>
                </a:solidFill>
                <a:latin typeface="+mj-lt"/>
              </a:rPr>
              <a:t>child or are unable to care for the child;</a:t>
            </a:r>
            <a:endParaRPr lang="en-US" sz="2500" dirty="0">
              <a:solidFill>
                <a:schemeClr val="tx2"/>
              </a:solidFill>
              <a:latin typeface="+mj-lt"/>
            </a:endParaRPr>
          </a:p>
          <a:p>
            <a:pPr marL="800100" lvl="1" indent="-342900">
              <a:lnSpc>
                <a:spcPct val="120000"/>
              </a:lnSpc>
              <a:spcBef>
                <a:spcPct val="20000"/>
              </a:spcBef>
              <a:buFont typeface="Arial" pitchFamily="34" charset="0"/>
              <a:buChar char="•"/>
              <a:defRPr/>
            </a:pPr>
            <a:r>
              <a:rPr lang="en-US" sz="2500" dirty="0">
                <a:solidFill>
                  <a:schemeClr val="tx2"/>
                </a:solidFill>
                <a:latin typeface="+mj-lt"/>
              </a:rPr>
              <a:t>That custody with a parent is detrimental to the physical or emotional well-being of the child;</a:t>
            </a:r>
          </a:p>
          <a:p>
            <a:pPr marL="800100" lvl="1" indent="-342900">
              <a:lnSpc>
                <a:spcPct val="120000"/>
              </a:lnSpc>
              <a:spcBef>
                <a:spcPct val="20000"/>
              </a:spcBef>
              <a:buFont typeface="Arial" pitchFamily="34" charset="0"/>
              <a:buChar char="•"/>
              <a:defRPr/>
            </a:pPr>
            <a:r>
              <a:rPr lang="en-US" sz="2500" dirty="0">
                <a:solidFill>
                  <a:schemeClr val="tx2"/>
                </a:solidFill>
                <a:latin typeface="+mj-lt"/>
              </a:rPr>
              <a:t>Or that exceptional circumstances, detailed in writing, support rebuttal.  </a:t>
            </a:r>
            <a:r>
              <a:rPr lang="en-US" sz="2500" dirty="0" smtClean="0">
                <a:solidFill>
                  <a:schemeClr val="tx2"/>
                </a:solidFill>
                <a:latin typeface="+mj-lt"/>
              </a:rPr>
              <a:t>(</a:t>
            </a:r>
            <a:r>
              <a:rPr lang="en-US" sz="2500" dirty="0" smtClean="0">
                <a:solidFill>
                  <a:schemeClr val="tx2"/>
                </a:solidFill>
              </a:rPr>
              <a:t>D.C</a:t>
            </a:r>
            <a:r>
              <a:rPr lang="en-US" sz="2500" dirty="0">
                <a:solidFill>
                  <a:schemeClr val="tx2"/>
                </a:solidFill>
              </a:rPr>
              <a:t>. Code § 16-831.07(a</a:t>
            </a:r>
            <a:r>
              <a:rPr lang="en-US" sz="2500" dirty="0" smtClean="0">
                <a:solidFill>
                  <a:schemeClr val="tx2"/>
                </a:solidFill>
              </a:rPr>
              <a:t>))</a:t>
            </a:r>
          </a:p>
          <a:p>
            <a:pPr marL="800100" lvl="1" indent="-342900">
              <a:lnSpc>
                <a:spcPct val="120000"/>
              </a:lnSpc>
              <a:spcBef>
                <a:spcPct val="20000"/>
              </a:spcBef>
              <a:buFont typeface="Arial" pitchFamily="34" charset="0"/>
              <a:buChar char="•"/>
              <a:defRPr/>
            </a:pPr>
            <a:endParaRPr lang="en-US" sz="2500" b="1" dirty="0">
              <a:solidFill>
                <a:srgbClr val="0079C1"/>
              </a:solidFill>
            </a:endParaRPr>
          </a:p>
          <a:p>
            <a:pPr marL="342900" marR="0" lvl="0" indent="-342900" algn="l" defTabSz="914400" rtl="0" eaLnBrk="1" fontAlgn="auto" latinLnBrk="0" hangingPunct="1">
              <a:lnSpc>
                <a:spcPct val="120000"/>
              </a:lnSpc>
              <a:spcBef>
                <a:spcPct val="20000"/>
              </a:spcBef>
              <a:spcAft>
                <a:spcPts val="0"/>
              </a:spcAft>
              <a:buClrTx/>
              <a:buSzTx/>
              <a:buFont typeface="Arial" pitchFamily="34" charset="0"/>
              <a:buChar char="•"/>
              <a:tabLst/>
              <a:defRPr/>
            </a:pPr>
            <a:r>
              <a:rPr lang="en-US" sz="3100" b="1" dirty="0" smtClean="0">
                <a:latin typeface="+mj-lt"/>
              </a:rPr>
              <a:t>If court grants custody to third party over parental objection, the court shall include written findings supporting the rebuttal of the parental presumption.  D.C. Code § 16-831.05(b)</a:t>
            </a:r>
          </a:p>
          <a:p>
            <a:pPr marL="342900" marR="0" lvl="0" indent="-342900" algn="l" defTabSz="914400" rtl="0" eaLnBrk="1" fontAlgn="auto" latinLnBrk="0" hangingPunct="1">
              <a:lnSpc>
                <a:spcPct val="120000"/>
              </a:lnSpc>
              <a:spcBef>
                <a:spcPct val="20000"/>
              </a:spcBef>
              <a:spcAft>
                <a:spcPts val="0"/>
              </a:spcAft>
              <a:buClrTx/>
              <a:buSzTx/>
              <a:buFont typeface="Arial" pitchFamily="34" charset="0"/>
              <a:buChar char="•"/>
              <a:tabLst/>
              <a:defRPr/>
            </a:pPr>
            <a:endParaRPr lang="en-US" sz="1000" b="1" dirty="0" smtClean="0">
              <a:latin typeface="+mj-lt"/>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723900" y="166577"/>
            <a:ext cx="7772400" cy="76517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bg1"/>
                </a:solidFill>
                <a:effectLst/>
                <a:uLnTx/>
                <a:uFillTx/>
                <a:latin typeface="+mj-lt"/>
                <a:ea typeface="+mj-ea"/>
                <a:cs typeface="+mj-cs"/>
              </a:rPr>
              <a:t>If Parent(s)</a:t>
            </a:r>
            <a:r>
              <a:rPr kumimoji="0" lang="en-US" sz="4000" b="1" i="0" u="none" strike="noStrike" kern="1200" cap="none" spc="0" normalizeH="0" noProof="0" dirty="0" smtClean="0">
                <a:ln>
                  <a:noFill/>
                </a:ln>
                <a:solidFill>
                  <a:schemeClr val="bg1"/>
                </a:solidFill>
                <a:effectLst/>
                <a:uLnTx/>
                <a:uFillTx/>
                <a:latin typeface="+mj-lt"/>
                <a:ea typeface="+mj-ea"/>
                <a:cs typeface="+mj-cs"/>
              </a:rPr>
              <a:t> Consent:</a:t>
            </a:r>
            <a:endParaRPr kumimoji="0" lang="en-US" sz="4000" b="1" i="0" u="none" strike="noStrike" kern="1200" cap="none" spc="0" normalizeH="0" baseline="0" noProof="0" dirty="0">
              <a:ln>
                <a:noFill/>
              </a:ln>
              <a:solidFill>
                <a:schemeClr val="bg1"/>
              </a:solidFill>
              <a:effectLst/>
              <a:uLnTx/>
              <a:uFillTx/>
              <a:latin typeface="+mj-lt"/>
              <a:ea typeface="+mj-ea"/>
              <a:cs typeface="+mj-cs"/>
            </a:endParaRPr>
          </a:p>
        </p:txBody>
      </p:sp>
      <p:sp>
        <p:nvSpPr>
          <p:cNvPr id="6" name="Subtitle 2"/>
          <p:cNvSpPr txBox="1">
            <a:spLocks/>
          </p:cNvSpPr>
          <p:nvPr/>
        </p:nvSpPr>
        <p:spPr>
          <a:xfrm>
            <a:off x="381000" y="1524000"/>
            <a:ext cx="8458200" cy="4876800"/>
          </a:xfrm>
          <a:prstGeom prst="rect">
            <a:avLst/>
          </a:prstGeom>
        </p:spPr>
        <p:txBody>
          <a:bodyPr vert="horz" lIns="91440" tIns="45720" rIns="91440" bIns="45720" rtlCol="0">
            <a:normAutofit fontScale="92500"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200" b="1" dirty="0" smtClean="0">
                <a:latin typeface="+mj-lt"/>
              </a:rPr>
              <a:t>Court must award custody pursuant to the agreement unless clear and convincing evidence shows that it is not in the best interest of the child D.C. Code § 16-831.06 (d)(1)</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US" sz="3200" b="1" dirty="0" smtClean="0">
              <a:latin typeface="+mj-lt"/>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1" i="0" u="none" strike="noStrike" kern="1200" cap="none" spc="0" normalizeH="0" baseline="0" noProof="0" dirty="0" smtClean="0">
                <a:ln>
                  <a:noFill/>
                </a:ln>
                <a:solidFill>
                  <a:srgbClr val="0079C1"/>
                </a:solidFill>
                <a:effectLst/>
                <a:uLnTx/>
                <a:uFillTx/>
                <a:latin typeface="+mj-lt"/>
              </a:rPr>
              <a:t>Revocable</a:t>
            </a:r>
            <a:r>
              <a:rPr kumimoji="0" lang="en-US" sz="3200" b="1" i="0" u="none" strike="noStrike" kern="1200" cap="none" spc="0" normalizeH="0" noProof="0" dirty="0" smtClean="0">
                <a:ln>
                  <a:noFill/>
                </a:ln>
                <a:solidFill>
                  <a:srgbClr val="0079C1"/>
                </a:solidFill>
                <a:effectLst/>
                <a:uLnTx/>
                <a:uFillTx/>
                <a:latin typeface="+mj-lt"/>
              </a:rPr>
              <a:t> v. irrevocable consent</a:t>
            </a:r>
          </a:p>
          <a:p>
            <a:pPr marL="800100" lvl="1" indent="-342900">
              <a:spcBef>
                <a:spcPct val="20000"/>
              </a:spcBef>
              <a:buFont typeface="Arial" pitchFamily="34" charset="0"/>
              <a:buChar char="•"/>
              <a:defRPr/>
            </a:pPr>
            <a:r>
              <a:rPr lang="en-US" sz="2500" b="1" baseline="0" dirty="0" smtClean="0">
                <a:solidFill>
                  <a:schemeClr val="tx2"/>
                </a:solidFill>
                <a:latin typeface="+mj-lt"/>
              </a:rPr>
              <a:t>Revocable: </a:t>
            </a:r>
            <a:r>
              <a:rPr lang="en-US" sz="2500" dirty="0">
                <a:solidFill>
                  <a:schemeClr val="tx2"/>
                </a:solidFill>
              </a:rPr>
              <a:t>Upon filing a revocation with the court, the custody order shall be void. D.C. Code § 16-831.11(c</a:t>
            </a:r>
            <a:r>
              <a:rPr lang="en-US" sz="2500" dirty="0" smtClean="0">
                <a:solidFill>
                  <a:schemeClr val="tx2"/>
                </a:solidFill>
              </a:rPr>
              <a:t>). Presumption applies in future proceedings.</a:t>
            </a:r>
          </a:p>
          <a:p>
            <a:pPr marL="800100" lvl="1" indent="-342900">
              <a:spcBef>
                <a:spcPct val="20000"/>
              </a:spcBef>
              <a:buFont typeface="Arial" pitchFamily="34" charset="0"/>
              <a:buChar char="•"/>
              <a:defRPr/>
            </a:pPr>
            <a:r>
              <a:rPr lang="en-US" sz="2500" b="1" dirty="0" smtClean="0">
                <a:solidFill>
                  <a:schemeClr val="tx2"/>
                </a:solidFill>
              </a:rPr>
              <a:t>Irrevocable</a:t>
            </a:r>
            <a:r>
              <a:rPr lang="en-US" sz="2500" dirty="0" smtClean="0">
                <a:solidFill>
                  <a:schemeClr val="tx2"/>
                </a:solidFill>
              </a:rPr>
              <a:t>: Irrevocable </a:t>
            </a:r>
            <a:r>
              <a:rPr lang="en-US" sz="2500" dirty="0">
                <a:solidFill>
                  <a:schemeClr val="tx2"/>
                </a:solidFill>
              </a:rPr>
              <a:t>consent waives parental presumption in future proceedings</a:t>
            </a:r>
            <a:r>
              <a:rPr lang="en-US" sz="2500" dirty="0" smtClean="0">
                <a:solidFill>
                  <a:schemeClr val="tx2"/>
                </a:solidFill>
              </a:rPr>
              <a:t>. (</a:t>
            </a:r>
            <a:r>
              <a:rPr lang="en-US" sz="2500" i="1" dirty="0" smtClean="0">
                <a:solidFill>
                  <a:schemeClr val="tx2"/>
                </a:solidFill>
              </a:rPr>
              <a:t>SM v. RM</a:t>
            </a:r>
            <a:r>
              <a:rPr lang="en-US" sz="2500" dirty="0" smtClean="0">
                <a:solidFill>
                  <a:schemeClr val="tx2"/>
                </a:solidFill>
              </a:rPr>
              <a:t>, </a:t>
            </a:r>
            <a:r>
              <a:rPr lang="en-US" sz="2500" dirty="0">
                <a:solidFill>
                  <a:schemeClr val="tx2"/>
                </a:solidFill>
              </a:rPr>
              <a:t>92 A.3d </a:t>
            </a:r>
            <a:r>
              <a:rPr lang="en-US" sz="2500" dirty="0" smtClean="0">
                <a:solidFill>
                  <a:schemeClr val="tx2"/>
                </a:solidFill>
              </a:rPr>
              <a:t>1128 (D.C. 2014))</a:t>
            </a:r>
            <a:endParaRPr lang="en-US" sz="2500" dirty="0">
              <a:solidFill>
                <a:schemeClr val="tx2"/>
              </a:solidFill>
            </a:endParaRPr>
          </a:p>
          <a:p>
            <a:pPr marL="800100" lvl="1" indent="-342900">
              <a:spcBef>
                <a:spcPct val="20000"/>
              </a:spcBef>
              <a:buFont typeface="Arial" pitchFamily="34" charset="0"/>
              <a:buChar char="•"/>
              <a:defRPr/>
            </a:pPr>
            <a:endParaRPr kumimoji="0" lang="en-US" sz="3200" b="1" i="0" u="none" strike="noStrike" kern="1200" cap="none" spc="0" normalizeH="0" baseline="0" noProof="0" dirty="0">
              <a:ln>
                <a:noFill/>
              </a:ln>
              <a:solidFill>
                <a:srgbClr val="0079C1"/>
              </a:solidFill>
              <a:effectLst/>
              <a:uLnTx/>
              <a:uFillTx/>
              <a:latin typeface="+mj-lt"/>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723900" y="166577"/>
            <a:ext cx="7772400" cy="76517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bg1"/>
                </a:solidFill>
                <a:effectLst/>
                <a:uLnTx/>
                <a:uFillTx/>
                <a:latin typeface="+mj-lt"/>
                <a:ea typeface="+mj-ea"/>
                <a:cs typeface="+mj-cs"/>
              </a:rPr>
              <a:t>Best Interests</a:t>
            </a:r>
            <a:r>
              <a:rPr kumimoji="0" lang="en-US" sz="4000" b="1" i="0" u="none" strike="noStrike" kern="1200" cap="none" spc="0" normalizeH="0" noProof="0" dirty="0" smtClean="0">
                <a:ln>
                  <a:noFill/>
                </a:ln>
                <a:solidFill>
                  <a:schemeClr val="bg1"/>
                </a:solidFill>
                <a:effectLst/>
                <a:uLnTx/>
                <a:uFillTx/>
                <a:latin typeface="+mj-lt"/>
                <a:ea typeface="+mj-ea"/>
                <a:cs typeface="+mj-cs"/>
              </a:rPr>
              <a:t> Factors</a:t>
            </a:r>
            <a:endParaRPr kumimoji="0" lang="en-US" sz="4000" b="1" i="0" u="none" strike="noStrike" kern="1200" cap="none" spc="0" normalizeH="0" baseline="0" noProof="0" dirty="0">
              <a:ln>
                <a:noFill/>
              </a:ln>
              <a:solidFill>
                <a:schemeClr val="bg1"/>
              </a:solidFill>
              <a:effectLst/>
              <a:uLnTx/>
              <a:uFillTx/>
              <a:latin typeface="+mj-lt"/>
              <a:ea typeface="+mj-ea"/>
              <a:cs typeface="+mj-cs"/>
            </a:endParaRPr>
          </a:p>
        </p:txBody>
      </p:sp>
      <p:sp>
        <p:nvSpPr>
          <p:cNvPr id="6" name="Subtitle 2"/>
          <p:cNvSpPr txBox="1">
            <a:spLocks/>
          </p:cNvSpPr>
          <p:nvPr/>
        </p:nvSpPr>
        <p:spPr>
          <a:xfrm>
            <a:off x="381000" y="1524000"/>
            <a:ext cx="8458200" cy="4953000"/>
          </a:xfrm>
          <a:prstGeom prst="rect">
            <a:avLst/>
          </a:prstGeom>
        </p:spPr>
        <p:txBody>
          <a:bodyPr vert="horz" lIns="91440" tIns="45720" rIns="91440" bIns="45720" rtlCol="0">
            <a:normAutofit fontScale="47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6300" b="1" dirty="0" smtClean="0">
                <a:latin typeface="+mj-lt"/>
              </a:rPr>
              <a:t>In determining whether custody  with a third party is in the child’s best interests the court will consider all relevant factors, including:</a:t>
            </a:r>
          </a:p>
          <a:p>
            <a:pPr marR="0" lvl="0" algn="l" defTabSz="914400" rtl="0" eaLnBrk="1" fontAlgn="auto" latinLnBrk="0" hangingPunct="1">
              <a:lnSpc>
                <a:spcPct val="100000"/>
              </a:lnSpc>
              <a:spcBef>
                <a:spcPct val="20000"/>
              </a:spcBef>
              <a:spcAft>
                <a:spcPts val="0"/>
              </a:spcAft>
              <a:buClrTx/>
              <a:buSzTx/>
              <a:tabLst/>
              <a:defRPr/>
            </a:pPr>
            <a:endParaRPr lang="en-US" sz="3200" b="1" dirty="0" smtClean="0">
              <a:latin typeface="+mj-lt"/>
            </a:endParaRPr>
          </a:p>
          <a:p>
            <a:pPr marR="0" lvl="0" defTabSz="914400" rtl="0" eaLnBrk="1" fontAlgn="auto" latinLnBrk="0" hangingPunct="1">
              <a:lnSpc>
                <a:spcPct val="100000"/>
              </a:lnSpc>
              <a:spcBef>
                <a:spcPct val="20000"/>
              </a:spcBef>
              <a:spcAft>
                <a:spcPts val="0"/>
              </a:spcAft>
              <a:buClrTx/>
              <a:buSzTx/>
              <a:tabLst/>
              <a:defRPr/>
            </a:pPr>
            <a:r>
              <a:rPr lang="en-US" sz="4400" dirty="0">
                <a:solidFill>
                  <a:schemeClr val="tx2"/>
                </a:solidFill>
                <a:latin typeface="+mj-lt"/>
              </a:rPr>
              <a:t> </a:t>
            </a:r>
            <a:r>
              <a:rPr lang="en-US" sz="4400" dirty="0" smtClean="0">
                <a:solidFill>
                  <a:schemeClr val="tx2"/>
                </a:solidFill>
                <a:latin typeface="+mj-lt"/>
              </a:rPr>
              <a:t>      1) The child’s need for continuity of care and caretakers, and for timely    integration into a stable and permanent home, taking into account 	the differences in the development and concept of time of children of	 different ages; </a:t>
            </a:r>
          </a:p>
          <a:p>
            <a:pPr marR="0" lvl="0" defTabSz="914400" rtl="0" eaLnBrk="1" fontAlgn="auto" latinLnBrk="0" hangingPunct="1">
              <a:lnSpc>
                <a:spcPct val="100000"/>
              </a:lnSpc>
              <a:spcBef>
                <a:spcPct val="20000"/>
              </a:spcBef>
              <a:spcAft>
                <a:spcPts val="0"/>
              </a:spcAft>
              <a:buClrTx/>
              <a:buSzTx/>
              <a:tabLst/>
              <a:defRPr/>
            </a:pPr>
            <a:r>
              <a:rPr lang="en-US" sz="4400" dirty="0">
                <a:solidFill>
                  <a:schemeClr val="tx2"/>
                </a:solidFill>
                <a:latin typeface="+mj-lt"/>
              </a:rPr>
              <a:t> </a:t>
            </a:r>
            <a:r>
              <a:rPr lang="en-US" sz="4400" dirty="0" smtClean="0">
                <a:solidFill>
                  <a:schemeClr val="tx2"/>
                </a:solidFill>
                <a:latin typeface="+mj-lt"/>
              </a:rPr>
              <a:t>       2) The physical, mental, and emotional health of all individuals involved to the degree each affects the child’s welfare, the decisive consideration being the physical, mental, and emotional needs of the child;</a:t>
            </a:r>
          </a:p>
          <a:p>
            <a:pPr marR="0" lvl="0" defTabSz="914400" rtl="0" eaLnBrk="1" fontAlgn="auto" latinLnBrk="0" hangingPunct="1">
              <a:lnSpc>
                <a:spcPct val="100000"/>
              </a:lnSpc>
              <a:spcBef>
                <a:spcPct val="20000"/>
              </a:spcBef>
              <a:spcAft>
                <a:spcPts val="0"/>
              </a:spcAft>
              <a:buClrTx/>
              <a:buSzTx/>
              <a:tabLst/>
              <a:defRPr/>
            </a:pPr>
            <a:r>
              <a:rPr lang="en-US" sz="4400" dirty="0">
                <a:solidFill>
                  <a:schemeClr val="tx2"/>
                </a:solidFill>
                <a:latin typeface="+mj-lt"/>
              </a:rPr>
              <a:t> </a:t>
            </a:r>
            <a:r>
              <a:rPr lang="en-US" sz="4400" dirty="0" smtClean="0">
                <a:solidFill>
                  <a:schemeClr val="tx2"/>
                </a:solidFill>
                <a:latin typeface="+mj-lt"/>
              </a:rPr>
              <a:t>      3)the quality of the interaction and interrelationship of the child with his or her parent, siblings, relatives, and caretakers, including the third-party complainant; and</a:t>
            </a:r>
          </a:p>
          <a:p>
            <a:pPr marR="0" lvl="0" defTabSz="914400" rtl="0" eaLnBrk="1" fontAlgn="auto" latinLnBrk="0" hangingPunct="1">
              <a:lnSpc>
                <a:spcPct val="100000"/>
              </a:lnSpc>
              <a:spcBef>
                <a:spcPct val="20000"/>
              </a:spcBef>
              <a:spcAft>
                <a:spcPts val="0"/>
              </a:spcAft>
              <a:buClrTx/>
              <a:buSzTx/>
              <a:tabLst/>
              <a:defRPr/>
            </a:pPr>
            <a:r>
              <a:rPr lang="en-US" sz="4400" dirty="0">
                <a:solidFill>
                  <a:schemeClr val="tx2"/>
                </a:solidFill>
                <a:latin typeface="+mj-lt"/>
              </a:rPr>
              <a:t> </a:t>
            </a:r>
            <a:r>
              <a:rPr lang="en-US" sz="4400" dirty="0" smtClean="0">
                <a:solidFill>
                  <a:schemeClr val="tx2"/>
                </a:solidFill>
                <a:latin typeface="+mj-lt"/>
              </a:rPr>
              <a:t>     4) To the extent feasible, the child’s opinion of his or her own best interests in the matter</a:t>
            </a:r>
          </a:p>
          <a:p>
            <a:pPr marL="800100" lvl="1" indent="-342900">
              <a:spcBef>
                <a:spcPct val="20000"/>
              </a:spcBef>
              <a:buFont typeface="Arial" pitchFamily="34" charset="0"/>
              <a:buChar char="•"/>
              <a:defRPr/>
            </a:pPr>
            <a:endParaRPr kumimoji="0" lang="en-US" sz="3200" b="1" i="0" u="none" strike="noStrike" kern="1200" cap="none" spc="0" normalizeH="0" baseline="0" noProof="0" dirty="0">
              <a:ln>
                <a:noFill/>
              </a:ln>
              <a:solidFill>
                <a:srgbClr val="0079C1"/>
              </a:solidFill>
              <a:effectLst/>
              <a:uLnTx/>
              <a:uFillTx/>
              <a:latin typeface="+mj-lt"/>
            </a:endParaRPr>
          </a:p>
        </p:txBody>
      </p:sp>
    </p:spTree>
    <p:extLst>
      <p:ext uri="{BB962C8B-B14F-4D97-AF65-F5344CB8AC3E}">
        <p14:creationId xmlns:p14="http://schemas.microsoft.com/office/powerpoint/2010/main" val="51657748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723900" y="152399"/>
            <a:ext cx="7772400" cy="76517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bg1"/>
                </a:solidFill>
                <a:effectLst/>
                <a:uLnTx/>
                <a:uFillTx/>
                <a:latin typeface="+mj-lt"/>
                <a:ea typeface="+mj-ea"/>
                <a:cs typeface="+mj-cs"/>
              </a:rPr>
              <a:t>Filing the Case</a:t>
            </a:r>
          </a:p>
        </p:txBody>
      </p:sp>
      <p:sp>
        <p:nvSpPr>
          <p:cNvPr id="6" name="Subtitle 2"/>
          <p:cNvSpPr txBox="1">
            <a:spLocks/>
          </p:cNvSpPr>
          <p:nvPr/>
        </p:nvSpPr>
        <p:spPr>
          <a:xfrm>
            <a:off x="381000" y="1524000"/>
            <a:ext cx="8458200" cy="4876800"/>
          </a:xfrm>
          <a:prstGeom prst="rect">
            <a:avLst/>
          </a:prstGeom>
        </p:spPr>
        <p:txBody>
          <a:bodyPr vert="horz" lIns="91440" tIns="45720" rIns="91440" bIns="45720" rtlCol="0">
            <a:normAutofit/>
          </a:bodyPr>
          <a:lstStyle/>
          <a:p>
            <a:pPr marL="571500" marR="0" lvl="0" indent="-5715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sz="3600" b="1" dirty="0" smtClean="0">
                <a:latin typeface="+mj-lt"/>
              </a:rPr>
              <a:t>Complaint</a:t>
            </a:r>
          </a:p>
          <a:p>
            <a:pPr marL="800100" lvl="1" indent="-342900">
              <a:spcBef>
                <a:spcPct val="20000"/>
              </a:spcBef>
              <a:buFont typeface="Arial" pitchFamily="34" charset="0"/>
              <a:buChar char="•"/>
              <a:defRPr/>
            </a:pPr>
            <a:r>
              <a:rPr lang="en-US" sz="2400" dirty="0" smtClean="0">
                <a:solidFill>
                  <a:schemeClr val="tx2"/>
                </a:solidFill>
                <a:latin typeface="+mj-lt"/>
              </a:rPr>
              <a:t>See Tab 12 for samples</a:t>
            </a:r>
          </a:p>
          <a:p>
            <a:pPr marL="800100" lvl="1" indent="-342900">
              <a:spcBef>
                <a:spcPct val="20000"/>
              </a:spcBef>
              <a:buFont typeface="Arial" pitchFamily="34" charset="0"/>
              <a:buChar char="•"/>
              <a:defRPr/>
            </a:pPr>
            <a:r>
              <a:rPr lang="en-US" sz="2400" dirty="0" smtClean="0">
                <a:solidFill>
                  <a:schemeClr val="tx2"/>
                </a:solidFill>
                <a:latin typeface="+mj-lt"/>
              </a:rPr>
              <a:t>If there was a prior case, motion to intervene and complaint</a:t>
            </a:r>
            <a:endParaRPr lang="en-US" sz="3600" b="1" dirty="0" smtClean="0">
              <a:latin typeface="+mj-lt"/>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600" b="1" dirty="0" smtClean="0">
                <a:latin typeface="+mj-lt"/>
              </a:rPr>
              <a:t>Summons for each defendant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600" b="1" dirty="0" smtClean="0">
                <a:latin typeface="+mj-lt"/>
              </a:rPr>
              <a:t>Family Court cross-reference form</a:t>
            </a:r>
          </a:p>
          <a:p>
            <a:pPr marL="800100" lvl="1" indent="-342900">
              <a:spcBef>
                <a:spcPct val="20000"/>
              </a:spcBef>
              <a:buFont typeface="Arial" pitchFamily="34" charset="0"/>
              <a:buChar char="•"/>
              <a:defRPr/>
            </a:pPr>
            <a:r>
              <a:rPr lang="en-US" sz="2400" dirty="0" smtClean="0">
                <a:solidFill>
                  <a:schemeClr val="tx2"/>
                </a:solidFill>
                <a:latin typeface="+mj-lt"/>
              </a:rPr>
              <a:t>Identifying information for all parties and child</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1" i="0" u="none" strike="noStrike" kern="1200" cap="none" spc="0" normalizeH="0" baseline="0" noProof="0" dirty="0" smtClean="0">
              <a:ln>
                <a:noFill/>
              </a:ln>
              <a:solidFill>
                <a:srgbClr val="0079C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1" i="0" u="none" strike="noStrike" kern="1200" cap="none" spc="0" normalizeH="0" baseline="0" noProof="0" dirty="0">
              <a:ln>
                <a:noFill/>
              </a:ln>
              <a:solidFill>
                <a:srgbClr val="0079C1"/>
              </a:solidFill>
              <a:effectLst/>
              <a:uLnTx/>
              <a:uFillTx/>
              <a:latin typeface="+mn-lt"/>
              <a:ea typeface="+mn-ea"/>
              <a:cs typeface="+mn-cs"/>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723900" y="152399"/>
            <a:ext cx="7772400" cy="76517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bg1"/>
                </a:solidFill>
                <a:effectLst/>
                <a:uLnTx/>
                <a:uFillTx/>
                <a:latin typeface="+mj-lt"/>
                <a:ea typeface="+mj-ea"/>
                <a:cs typeface="+mj-cs"/>
              </a:rPr>
              <a:t>Practice</a:t>
            </a:r>
            <a:r>
              <a:rPr kumimoji="0" lang="en-US" sz="4000" b="1" i="0" u="none" strike="noStrike" kern="1200" cap="none" spc="0" normalizeH="0" noProof="0" dirty="0" smtClean="0">
                <a:ln>
                  <a:noFill/>
                </a:ln>
                <a:solidFill>
                  <a:schemeClr val="bg1"/>
                </a:solidFill>
                <a:effectLst/>
                <a:uLnTx/>
                <a:uFillTx/>
                <a:latin typeface="+mj-lt"/>
                <a:ea typeface="+mj-ea"/>
                <a:cs typeface="+mj-cs"/>
              </a:rPr>
              <a:t> Pointers</a:t>
            </a:r>
            <a:endParaRPr kumimoji="0" lang="en-US" sz="4000" b="1" i="0" u="none" strike="noStrike" kern="1200" cap="none" spc="0" normalizeH="0" baseline="0" noProof="0" dirty="0">
              <a:ln>
                <a:noFill/>
              </a:ln>
              <a:solidFill>
                <a:schemeClr val="bg1"/>
              </a:solidFill>
              <a:effectLst/>
              <a:uLnTx/>
              <a:uFillTx/>
              <a:latin typeface="+mj-lt"/>
              <a:ea typeface="+mj-ea"/>
              <a:cs typeface="+mj-cs"/>
            </a:endParaRPr>
          </a:p>
        </p:txBody>
      </p:sp>
      <p:sp>
        <p:nvSpPr>
          <p:cNvPr id="6" name="Subtitle 2"/>
          <p:cNvSpPr txBox="1">
            <a:spLocks/>
          </p:cNvSpPr>
          <p:nvPr/>
        </p:nvSpPr>
        <p:spPr>
          <a:xfrm>
            <a:off x="381000" y="1295400"/>
            <a:ext cx="8458200" cy="5562600"/>
          </a:xfrm>
          <a:prstGeom prst="rect">
            <a:avLst/>
          </a:prstGeom>
        </p:spPr>
        <p:txBody>
          <a:bodyPr vert="horz" lIns="91440" tIns="45720" rIns="91440" bIns="45720" rtlCol="0">
            <a:normAutofit fontScale="85000" lnSpcReduction="20000"/>
          </a:bodyPr>
          <a:lstStyle/>
          <a:p>
            <a:pPr marL="342900" marR="0" lvl="0" indent="-342900" algn="l" defTabSz="914400" rtl="0" eaLnBrk="1" fontAlgn="auto" latinLnBrk="0" hangingPunct="1">
              <a:lnSpc>
                <a:spcPct val="110000"/>
              </a:lnSpc>
              <a:spcBef>
                <a:spcPct val="20000"/>
              </a:spcBef>
              <a:spcAft>
                <a:spcPts val="0"/>
              </a:spcAft>
              <a:buClrTx/>
              <a:buSzTx/>
              <a:buFont typeface="Arial" pitchFamily="34" charset="0"/>
              <a:buChar char="•"/>
              <a:tabLst/>
              <a:defRPr/>
            </a:pPr>
            <a:r>
              <a:rPr lang="en-US" sz="2600" b="1" dirty="0" smtClean="0">
                <a:latin typeface="+mj-lt"/>
              </a:rPr>
              <a:t>You </a:t>
            </a:r>
            <a:r>
              <a:rPr lang="en-US" sz="2600" b="1" u="sng" dirty="0" smtClean="0">
                <a:latin typeface="+mj-lt"/>
              </a:rPr>
              <a:t>must</a:t>
            </a:r>
            <a:r>
              <a:rPr lang="en-US" sz="2600" b="1" dirty="0" smtClean="0">
                <a:latin typeface="+mj-lt"/>
              </a:rPr>
              <a:t> provide an address for all </a:t>
            </a:r>
            <a:r>
              <a:rPr lang="en-US" sz="2600" b="1" u="sng" dirty="0" smtClean="0">
                <a:latin typeface="+mj-lt"/>
              </a:rPr>
              <a:t>known</a:t>
            </a:r>
            <a:r>
              <a:rPr lang="en-US" sz="2600" b="1" dirty="0" smtClean="0">
                <a:latin typeface="+mj-lt"/>
              </a:rPr>
              <a:t> parties</a:t>
            </a:r>
            <a:r>
              <a:rPr lang="en-US" sz="2200" b="1" dirty="0" smtClean="0">
                <a:latin typeface="+mj-lt"/>
              </a:rPr>
              <a:t>. </a:t>
            </a:r>
          </a:p>
          <a:p>
            <a:pPr marL="800100" lvl="1" indent="-342900">
              <a:lnSpc>
                <a:spcPct val="110000"/>
              </a:lnSpc>
              <a:spcBef>
                <a:spcPct val="20000"/>
              </a:spcBef>
              <a:buFont typeface="Arial" pitchFamily="34" charset="0"/>
              <a:buChar char="•"/>
              <a:defRPr/>
            </a:pPr>
            <a:r>
              <a:rPr lang="en-US" sz="2200" dirty="0" smtClean="0">
                <a:solidFill>
                  <a:schemeClr val="tx2"/>
                </a:solidFill>
                <a:latin typeface="+mj-lt"/>
              </a:rPr>
              <a:t>Include and designate the last known address if that is all you have. </a:t>
            </a:r>
          </a:p>
          <a:p>
            <a:pPr marL="800100" lvl="1" indent="-342900">
              <a:lnSpc>
                <a:spcPct val="110000"/>
              </a:lnSpc>
              <a:spcBef>
                <a:spcPct val="20000"/>
              </a:spcBef>
              <a:buFont typeface="Arial" pitchFamily="34" charset="0"/>
              <a:buChar char="•"/>
              <a:defRPr/>
            </a:pPr>
            <a:r>
              <a:rPr lang="en-US" sz="2200" dirty="0" smtClean="0">
                <a:solidFill>
                  <a:schemeClr val="tx2"/>
                </a:solidFill>
                <a:latin typeface="+mj-lt"/>
              </a:rPr>
              <a:t>Knowns parties must be served, even if you don’t have a current address. </a:t>
            </a:r>
          </a:p>
          <a:p>
            <a:pPr marL="800100" lvl="1" indent="-342900">
              <a:lnSpc>
                <a:spcPct val="110000"/>
              </a:lnSpc>
              <a:spcBef>
                <a:spcPct val="20000"/>
              </a:spcBef>
              <a:buFont typeface="Arial" pitchFamily="34" charset="0"/>
              <a:buChar char="•"/>
              <a:defRPr/>
            </a:pPr>
            <a:r>
              <a:rPr lang="en-US" sz="2200" dirty="0" smtClean="0">
                <a:solidFill>
                  <a:schemeClr val="tx2"/>
                </a:solidFill>
                <a:latin typeface="+mj-lt"/>
              </a:rPr>
              <a:t>Constructive service only after diligent efforts to locate the party</a:t>
            </a:r>
          </a:p>
          <a:p>
            <a:pPr marL="800100" lvl="1" indent="-342900">
              <a:lnSpc>
                <a:spcPct val="110000"/>
              </a:lnSpc>
              <a:spcBef>
                <a:spcPct val="20000"/>
              </a:spcBef>
              <a:buFont typeface="Arial" pitchFamily="34" charset="0"/>
              <a:buChar char="•"/>
              <a:defRPr/>
            </a:pPr>
            <a:endParaRPr lang="en-US" sz="2200" dirty="0" smtClean="0">
              <a:latin typeface="+mj-lt"/>
            </a:endParaRPr>
          </a:p>
          <a:p>
            <a:pPr marL="342900" indent="-342900">
              <a:lnSpc>
                <a:spcPct val="110000"/>
              </a:lnSpc>
              <a:spcBef>
                <a:spcPct val="20000"/>
              </a:spcBef>
              <a:buFont typeface="Arial" pitchFamily="34" charset="0"/>
              <a:buChar char="•"/>
              <a:defRPr/>
            </a:pPr>
            <a:r>
              <a:rPr lang="en-US" sz="2600" b="1" dirty="0" smtClean="0">
                <a:latin typeface="+mj-lt"/>
              </a:rPr>
              <a:t>Unknown parties may be listed as “unknown” and you </a:t>
            </a:r>
            <a:r>
              <a:rPr lang="en-US" sz="2600" b="1" dirty="0">
                <a:latin typeface="+mj-lt"/>
              </a:rPr>
              <a:t>will probably not be required to constructively serve </a:t>
            </a:r>
            <a:r>
              <a:rPr lang="en-US" sz="2600" b="1" dirty="0" smtClean="0">
                <a:latin typeface="+mj-lt"/>
              </a:rPr>
              <a:t>them.</a:t>
            </a:r>
          </a:p>
          <a:p>
            <a:pPr marL="342900" indent="-342900">
              <a:lnSpc>
                <a:spcPct val="110000"/>
              </a:lnSpc>
              <a:spcBef>
                <a:spcPct val="20000"/>
              </a:spcBef>
              <a:buFont typeface="Arial" pitchFamily="34" charset="0"/>
              <a:buChar char="•"/>
              <a:defRPr/>
            </a:pPr>
            <a:endParaRPr lang="en-US" sz="2200" dirty="0">
              <a:latin typeface="+mj-lt"/>
            </a:endParaRPr>
          </a:p>
          <a:p>
            <a:pPr marL="342900" marR="0" lvl="0" indent="-342900" algn="l" defTabSz="914400" rtl="0" eaLnBrk="1" fontAlgn="auto" latinLnBrk="0" hangingPunct="1">
              <a:lnSpc>
                <a:spcPct val="110000"/>
              </a:lnSpc>
              <a:spcBef>
                <a:spcPct val="20000"/>
              </a:spcBef>
              <a:spcAft>
                <a:spcPts val="0"/>
              </a:spcAft>
              <a:buClrTx/>
              <a:buSzTx/>
              <a:buFont typeface="Arial" pitchFamily="34" charset="0"/>
              <a:buChar char="•"/>
              <a:tabLst/>
              <a:defRPr/>
            </a:pPr>
            <a:r>
              <a:rPr lang="en-US" sz="2600" b="1" dirty="0" smtClean="0">
                <a:latin typeface="+mj-lt"/>
              </a:rPr>
              <a:t>Although not required by law, some judges want birth certificates for the child/</a:t>
            </a:r>
            <a:r>
              <a:rPr lang="en-US" sz="2600" b="1" dirty="0" err="1" smtClean="0">
                <a:latin typeface="+mj-lt"/>
              </a:rPr>
              <a:t>ren</a:t>
            </a:r>
            <a:r>
              <a:rPr lang="en-US" sz="2600" b="1" dirty="0" smtClean="0">
                <a:latin typeface="+mj-lt"/>
              </a:rPr>
              <a:t>. </a:t>
            </a:r>
          </a:p>
          <a:p>
            <a:pPr marL="800100" lvl="1" indent="-342900">
              <a:lnSpc>
                <a:spcPct val="110000"/>
              </a:lnSpc>
              <a:spcBef>
                <a:spcPct val="20000"/>
              </a:spcBef>
              <a:buFont typeface="Arial" pitchFamily="34" charset="0"/>
              <a:buChar char="•"/>
              <a:defRPr/>
            </a:pPr>
            <a:r>
              <a:rPr lang="en-US" sz="2200" dirty="0" smtClean="0">
                <a:solidFill>
                  <a:schemeClr val="tx2"/>
                </a:solidFill>
                <a:latin typeface="+mj-lt"/>
              </a:rPr>
              <a:t>Copies </a:t>
            </a:r>
            <a:r>
              <a:rPr lang="en-US" sz="2200" dirty="0">
                <a:solidFill>
                  <a:schemeClr val="tx2"/>
                </a:solidFill>
                <a:latin typeface="+mj-lt"/>
              </a:rPr>
              <a:t>c</a:t>
            </a:r>
            <a:r>
              <a:rPr lang="en-US" sz="2200" dirty="0" smtClean="0">
                <a:solidFill>
                  <a:schemeClr val="tx2"/>
                </a:solidFill>
                <a:latin typeface="+mj-lt"/>
              </a:rPr>
              <a:t>an be filed with initial pleading or at the initial hearing. </a:t>
            </a:r>
          </a:p>
          <a:p>
            <a:pPr marL="342900" marR="0" lvl="0" indent="-342900" algn="l" defTabSz="914400" rtl="0" eaLnBrk="1" fontAlgn="auto" latinLnBrk="0" hangingPunct="1">
              <a:lnSpc>
                <a:spcPct val="110000"/>
              </a:lnSpc>
              <a:spcBef>
                <a:spcPct val="20000"/>
              </a:spcBef>
              <a:spcAft>
                <a:spcPts val="0"/>
              </a:spcAft>
              <a:buClrTx/>
              <a:buSzTx/>
              <a:buFont typeface="Arial" pitchFamily="34" charset="0"/>
              <a:buChar char="•"/>
              <a:tabLst/>
              <a:defRPr/>
            </a:pPr>
            <a:endParaRPr lang="en-US" sz="2200" dirty="0" smtClean="0">
              <a:latin typeface="+mj-lt"/>
            </a:endParaRPr>
          </a:p>
          <a:p>
            <a:pPr marL="342900" lvl="0" indent="-342900">
              <a:lnSpc>
                <a:spcPct val="110000"/>
              </a:lnSpc>
              <a:spcBef>
                <a:spcPct val="20000"/>
              </a:spcBef>
              <a:buFont typeface="Arial" pitchFamily="34" charset="0"/>
              <a:buChar char="•"/>
              <a:defRPr/>
            </a:pPr>
            <a:r>
              <a:rPr lang="en-US" sz="2600" b="1" dirty="0" smtClean="0">
                <a:latin typeface="+mj-lt"/>
              </a:rPr>
              <a:t>For deceased parents, obtain some proof or documentation of death (death certificate, funeral program, news report or publication). </a:t>
            </a:r>
          </a:p>
          <a:p>
            <a:pPr marL="800100" lvl="1" indent="-342900">
              <a:lnSpc>
                <a:spcPct val="110000"/>
              </a:lnSpc>
              <a:spcBef>
                <a:spcPct val="20000"/>
              </a:spcBef>
              <a:buFont typeface="Arial" pitchFamily="34" charset="0"/>
              <a:buChar char="•"/>
              <a:defRPr/>
            </a:pPr>
            <a:r>
              <a:rPr lang="en-US" sz="2200" dirty="0" smtClean="0">
                <a:solidFill>
                  <a:schemeClr val="tx2"/>
                </a:solidFill>
              </a:rPr>
              <a:t>Copies </a:t>
            </a:r>
            <a:r>
              <a:rPr lang="en-US" sz="2200" dirty="0">
                <a:solidFill>
                  <a:schemeClr val="tx2"/>
                </a:solidFill>
              </a:rPr>
              <a:t>can be filed with initial pleading or at the initial hearing. </a:t>
            </a:r>
          </a:p>
          <a:p>
            <a:pPr marL="742950" marR="0" lvl="1" indent="-285750" algn="l" defTabSz="914400" rtl="0" eaLnBrk="1" fontAlgn="auto" latinLnBrk="0" hangingPunct="1">
              <a:lnSpc>
                <a:spcPct val="100000"/>
              </a:lnSpc>
              <a:spcBef>
                <a:spcPct val="20000"/>
              </a:spcBef>
              <a:spcAft>
                <a:spcPts val="0"/>
              </a:spcAft>
              <a:buClrTx/>
              <a:buSzTx/>
              <a:tabLst/>
              <a:defRPr/>
            </a:pPr>
            <a:endParaRPr kumimoji="0" lang="en-US" sz="1800" b="0" i="0" u="none" strike="noStrike" kern="1200" cap="none" spc="0" normalizeH="0" baseline="0" noProof="0" dirty="0" smtClean="0">
              <a:ln>
                <a:noFill/>
              </a:ln>
              <a:solidFill>
                <a:schemeClr val="tx2"/>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1" i="0" u="none" strike="noStrike" kern="1200" cap="none" spc="0" normalizeH="0" baseline="0" noProof="0" dirty="0" smtClean="0">
              <a:ln>
                <a:noFill/>
              </a:ln>
              <a:solidFill>
                <a:srgbClr val="0079C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1" i="0" u="none" strike="noStrike" kern="1200" cap="none" spc="0" normalizeH="0" baseline="0" noProof="0" dirty="0">
              <a:ln>
                <a:noFill/>
              </a:ln>
              <a:solidFill>
                <a:srgbClr val="0079C1"/>
              </a:solidFill>
              <a:effectLst/>
              <a:uLnTx/>
              <a:uFillTx/>
              <a:latin typeface="+mn-lt"/>
              <a:ea typeface="+mn-ea"/>
              <a:cs typeface="+mn-cs"/>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723900" y="152399"/>
            <a:ext cx="7772400" cy="76517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bg1"/>
                </a:solidFill>
                <a:effectLst/>
                <a:uLnTx/>
                <a:uFillTx/>
                <a:latin typeface="+mj-lt"/>
                <a:ea typeface="+mj-ea"/>
                <a:cs typeface="+mj-cs"/>
              </a:rPr>
              <a:t>Filing Fees</a:t>
            </a:r>
            <a:endParaRPr kumimoji="0" lang="en-US" sz="4000" b="1" i="0" u="none" strike="noStrike" kern="1200" cap="none" spc="0" normalizeH="0" baseline="0" noProof="0" dirty="0">
              <a:ln>
                <a:noFill/>
              </a:ln>
              <a:solidFill>
                <a:schemeClr val="bg1"/>
              </a:solidFill>
              <a:effectLst/>
              <a:uLnTx/>
              <a:uFillTx/>
              <a:latin typeface="+mj-lt"/>
              <a:ea typeface="+mj-ea"/>
              <a:cs typeface="+mj-cs"/>
            </a:endParaRPr>
          </a:p>
        </p:txBody>
      </p:sp>
      <p:sp>
        <p:nvSpPr>
          <p:cNvPr id="6" name="Subtitle 2"/>
          <p:cNvSpPr txBox="1">
            <a:spLocks/>
          </p:cNvSpPr>
          <p:nvPr/>
        </p:nvSpPr>
        <p:spPr>
          <a:xfrm>
            <a:off x="381000" y="1524000"/>
            <a:ext cx="8458200" cy="4876800"/>
          </a:xfrm>
          <a:prstGeom prst="rect">
            <a:avLst/>
          </a:prstGeom>
        </p:spPr>
        <p:txBody>
          <a:bodyPr vert="horz" lIns="91440" tIns="45720" rIns="91440" bIns="45720" rtlCol="0">
            <a:normAutofit/>
          </a:bodyPr>
          <a:lstStyle/>
          <a:p>
            <a:pPr marL="342900" lvl="0" indent="-342900">
              <a:spcBef>
                <a:spcPct val="20000"/>
              </a:spcBef>
              <a:buFont typeface="Arial" pitchFamily="34" charset="0"/>
              <a:buChar char="•"/>
              <a:defRPr/>
            </a:pPr>
            <a:r>
              <a:rPr lang="en-US" sz="3200" b="1" dirty="0" smtClean="0">
                <a:latin typeface="+mj-lt"/>
              </a:rPr>
              <a:t>Application To Proceed </a:t>
            </a:r>
            <a:r>
              <a:rPr lang="en-US" sz="3200" b="1" i="1" dirty="0" smtClean="0">
                <a:latin typeface="+mj-lt"/>
              </a:rPr>
              <a:t>In Forma Pauperis</a:t>
            </a:r>
            <a:r>
              <a:rPr lang="en-US" sz="3200" b="1" dirty="0" smtClean="0">
                <a:latin typeface="+mj-lt"/>
              </a:rPr>
              <a:t> (</a:t>
            </a:r>
            <a:r>
              <a:rPr lang="en-US" sz="3200" b="1" i="1" dirty="0" smtClean="0">
                <a:latin typeface="+mj-lt"/>
              </a:rPr>
              <a:t>IFP</a:t>
            </a:r>
            <a:r>
              <a:rPr lang="en-US" sz="3200" b="1" dirty="0" smtClean="0">
                <a:latin typeface="+mj-lt"/>
              </a:rPr>
              <a:t>) – fee waiver – will waive all filing fees in case</a:t>
            </a:r>
          </a:p>
          <a:p>
            <a:pPr marL="800100" lvl="1" indent="-342900">
              <a:spcBef>
                <a:spcPct val="20000"/>
              </a:spcBef>
              <a:buFont typeface="Arial" pitchFamily="34" charset="0"/>
              <a:buChar char="•"/>
              <a:defRPr/>
            </a:pPr>
            <a:r>
              <a:rPr lang="en-US" sz="3200" dirty="0" smtClean="0">
                <a:solidFill>
                  <a:schemeClr val="tx2"/>
                </a:solidFill>
              </a:rPr>
              <a:t>Take IFP application and complaint directly to Judge-in-Chambers, Room 4220</a:t>
            </a:r>
          </a:p>
          <a:p>
            <a:pPr marL="800100" lvl="1" indent="-342900">
              <a:spcBef>
                <a:spcPct val="20000"/>
              </a:spcBef>
              <a:buFont typeface="Arial" pitchFamily="34" charset="0"/>
              <a:buChar char="•"/>
              <a:defRPr/>
            </a:pPr>
            <a:r>
              <a:rPr lang="en-US" sz="3200" dirty="0" smtClean="0">
                <a:solidFill>
                  <a:schemeClr val="tx2"/>
                </a:solidFill>
              </a:rPr>
              <a:t>Judge will rule on the papers</a:t>
            </a:r>
          </a:p>
          <a:p>
            <a:pPr marL="800100" lvl="1" indent="-342900">
              <a:spcBef>
                <a:spcPct val="20000"/>
              </a:spcBef>
              <a:buFont typeface="Arial" pitchFamily="34" charset="0"/>
              <a:buChar char="•"/>
              <a:defRPr/>
            </a:pPr>
            <a:r>
              <a:rPr lang="en-US" sz="3200" dirty="0" smtClean="0">
                <a:solidFill>
                  <a:schemeClr val="tx2"/>
                </a:solidFill>
              </a:rPr>
              <a:t>Then take complaint and IFP order to Central Intake Center and file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1" i="0" u="none" strike="noStrike" kern="1200" cap="none" spc="0" normalizeH="0" baseline="0" noProof="0" dirty="0" smtClean="0">
              <a:ln>
                <a:noFill/>
              </a:ln>
              <a:solidFill>
                <a:srgbClr val="0079C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1" i="0" u="none" strike="noStrike" kern="1200" cap="none" spc="0" normalizeH="0" baseline="0" noProof="0" dirty="0">
              <a:ln>
                <a:noFill/>
              </a:ln>
              <a:solidFill>
                <a:srgbClr val="0079C1"/>
              </a:solidFill>
              <a:effectLst/>
              <a:uLnTx/>
              <a:uFillTx/>
              <a:latin typeface="+mn-lt"/>
              <a:ea typeface="+mn-ea"/>
              <a:cs typeface="+mn-cs"/>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66700" y="152399"/>
            <a:ext cx="8686800" cy="76517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bg1"/>
                </a:solidFill>
                <a:effectLst/>
                <a:uLnTx/>
                <a:uFillTx/>
                <a:latin typeface="+mj-lt"/>
                <a:ea typeface="+mj-ea"/>
                <a:cs typeface="+mj-cs"/>
              </a:rPr>
              <a:t>At the Time You File Your Complaint:</a:t>
            </a:r>
            <a:endParaRPr kumimoji="0" lang="en-US" sz="4000" b="1" i="0" u="none" strike="noStrike" kern="1200" cap="none" spc="0" normalizeH="0" baseline="0" noProof="0" dirty="0">
              <a:ln>
                <a:noFill/>
              </a:ln>
              <a:solidFill>
                <a:schemeClr val="bg1"/>
              </a:solidFill>
              <a:effectLst/>
              <a:uLnTx/>
              <a:uFillTx/>
              <a:latin typeface="+mj-lt"/>
              <a:ea typeface="+mj-ea"/>
              <a:cs typeface="+mj-cs"/>
            </a:endParaRPr>
          </a:p>
        </p:txBody>
      </p:sp>
      <p:sp>
        <p:nvSpPr>
          <p:cNvPr id="6" name="Subtitle 2"/>
          <p:cNvSpPr txBox="1">
            <a:spLocks/>
          </p:cNvSpPr>
          <p:nvPr/>
        </p:nvSpPr>
        <p:spPr>
          <a:xfrm>
            <a:off x="381000" y="1524000"/>
            <a:ext cx="8458200" cy="48768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US" sz="3600" b="1" dirty="0" smtClean="0">
              <a:cs typeface="Tahoma"/>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600" b="1" dirty="0" smtClean="0">
                <a:cs typeface="Tahoma"/>
              </a:rPr>
              <a:t>Case will be assigned to a judge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US" sz="3600" b="1" dirty="0" smtClean="0">
              <a:cs typeface="Tahoma"/>
            </a:endParaRPr>
          </a:p>
          <a:p>
            <a:pPr marL="342900" lvl="0" indent="-342900">
              <a:spcBef>
                <a:spcPct val="20000"/>
              </a:spcBef>
              <a:buFont typeface="Arial" pitchFamily="34" charset="0"/>
              <a:buChar char="•"/>
              <a:defRPr/>
            </a:pPr>
            <a:r>
              <a:rPr lang="en-US" sz="3600" b="1" dirty="0" smtClean="0">
                <a:cs typeface="Tahoma"/>
              </a:rPr>
              <a:t>An initial hearing date/time will be scheduled</a:t>
            </a:r>
          </a:p>
          <a:p>
            <a:pPr marL="609600" indent="-609600">
              <a:lnSpc>
                <a:spcPct val="90000"/>
              </a:lnSpc>
              <a:buClr>
                <a:schemeClr val="tx1"/>
              </a:buClr>
              <a:defRPr/>
            </a:pPr>
            <a:endParaRPr lang="en-US" sz="3600" b="1" dirty="0" smtClean="0">
              <a:cs typeface="Tahoma"/>
            </a:endParaRPr>
          </a:p>
          <a:p>
            <a:pPr marR="0" lvl="0" algn="l" defTabSz="914400" rtl="0" eaLnBrk="1" fontAlgn="auto" latinLnBrk="0" hangingPunct="1">
              <a:lnSpc>
                <a:spcPct val="100000"/>
              </a:lnSpc>
              <a:spcBef>
                <a:spcPct val="20000"/>
              </a:spcBef>
              <a:spcAft>
                <a:spcPts val="0"/>
              </a:spcAft>
              <a:buClrTx/>
              <a:buSzTx/>
              <a:tabLst/>
              <a:defRPr/>
            </a:pPr>
            <a:endParaRPr kumimoji="0" lang="en-US" sz="2000" b="1" i="0" u="none" strike="noStrike" kern="1200" cap="none" spc="0" normalizeH="0" baseline="0" noProof="0" dirty="0">
              <a:ln>
                <a:noFill/>
              </a:ln>
              <a:solidFill>
                <a:srgbClr val="0079C1"/>
              </a:solidFill>
              <a:effectLst/>
              <a:uLnTx/>
              <a:uFillTx/>
              <a:latin typeface="+mn-lt"/>
              <a:ea typeface="+mn-ea"/>
              <a:cs typeface="+mn-cs"/>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04800" y="166577"/>
            <a:ext cx="8610600" cy="765175"/>
          </a:xfrm>
          <a:prstGeom prst="rect">
            <a:avLst/>
          </a:prstGeom>
        </p:spPr>
        <p:txBody>
          <a:bodyPr vert="horz" lIns="91440" tIns="45720" rIns="91440" bIns="45720" rtlCol="0" anchor="ctr">
            <a:noAutofit/>
          </a:bodyPr>
          <a:lstStyle/>
          <a:p>
            <a:pPr lvl="0" algn="ctr">
              <a:spcBef>
                <a:spcPct val="0"/>
              </a:spcBef>
              <a:defRPr/>
            </a:pPr>
            <a:r>
              <a:rPr lang="en-US" sz="3500" b="1" dirty="0" smtClean="0">
                <a:solidFill>
                  <a:schemeClr val="bg1"/>
                </a:solidFill>
                <a:latin typeface="+mj-lt"/>
              </a:rPr>
              <a:t>Program for Agreement and Cooperation in Contested Custody Cases (PAC)</a:t>
            </a:r>
            <a:r>
              <a:rPr lang="en-US" sz="3500" dirty="0" smtClean="0">
                <a:solidFill>
                  <a:schemeClr val="bg1"/>
                </a:solidFill>
                <a:latin typeface="+mj-lt"/>
              </a:rPr>
              <a:t> </a:t>
            </a:r>
            <a:endParaRPr kumimoji="0" lang="en-US" sz="3500" b="1" i="0" u="none" strike="noStrike" kern="1200" cap="none" spc="0" normalizeH="0" baseline="0" noProof="0" dirty="0">
              <a:ln>
                <a:noFill/>
              </a:ln>
              <a:solidFill>
                <a:schemeClr val="bg1"/>
              </a:solidFill>
              <a:effectLst/>
              <a:uLnTx/>
              <a:uFillTx/>
              <a:latin typeface="+mj-lt"/>
              <a:ea typeface="+mj-ea"/>
              <a:cs typeface="+mj-cs"/>
            </a:endParaRPr>
          </a:p>
        </p:txBody>
      </p:sp>
      <p:sp>
        <p:nvSpPr>
          <p:cNvPr id="6" name="Subtitle 2"/>
          <p:cNvSpPr txBox="1">
            <a:spLocks/>
          </p:cNvSpPr>
          <p:nvPr/>
        </p:nvSpPr>
        <p:spPr>
          <a:xfrm>
            <a:off x="381000" y="1219200"/>
            <a:ext cx="8458200" cy="5486400"/>
          </a:xfrm>
          <a:prstGeom prst="rect">
            <a:avLst/>
          </a:prstGeom>
        </p:spPr>
        <p:txBody>
          <a:bodyPr vert="horz" lIns="91440" tIns="45720" rIns="91440" bIns="45720" rtlCol="0">
            <a:normAutofit fontScale="92500"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800" b="1" dirty="0">
                <a:latin typeface="+mj-lt"/>
              </a:rPr>
              <a:t>C</a:t>
            </a:r>
            <a:r>
              <a:rPr lang="en-US" sz="2800" b="1" dirty="0" smtClean="0">
                <a:latin typeface="+mj-lt"/>
              </a:rPr>
              <a:t>ontested custody cases are referred to the PAC program at the initial hearing.</a:t>
            </a:r>
          </a:p>
          <a:p>
            <a:pPr marL="800100" lvl="1" indent="-342900">
              <a:spcBef>
                <a:spcPct val="20000"/>
              </a:spcBef>
              <a:buFont typeface="Arial" pitchFamily="34" charset="0"/>
              <a:buChar char="•"/>
              <a:defRPr/>
            </a:pPr>
            <a:r>
              <a:rPr lang="en-US" sz="2200" dirty="0">
                <a:solidFill>
                  <a:schemeClr val="tx2"/>
                </a:solidFill>
                <a:latin typeface="+mj-lt"/>
              </a:rPr>
              <a:t>E</a:t>
            </a:r>
            <a:r>
              <a:rPr lang="en-US" sz="2200" dirty="0" smtClean="0">
                <a:solidFill>
                  <a:schemeClr val="tx2"/>
                </a:solidFill>
                <a:latin typeface="+mj-lt"/>
              </a:rPr>
              <a:t>ducate parents/caregivers about harm that conflict has on children</a:t>
            </a:r>
          </a:p>
          <a:p>
            <a:pPr marL="800100" lvl="1" indent="-342900">
              <a:spcBef>
                <a:spcPct val="20000"/>
              </a:spcBef>
              <a:buFont typeface="Arial" pitchFamily="34" charset="0"/>
              <a:buChar char="•"/>
              <a:defRPr/>
            </a:pPr>
            <a:r>
              <a:rPr lang="en-US" sz="2200" dirty="0" smtClean="0">
                <a:solidFill>
                  <a:schemeClr val="tx2"/>
                </a:solidFill>
                <a:latin typeface="+mj-lt"/>
              </a:rPr>
              <a:t>Includes a group seminar on effective communication (3-4 hours on a Saturday)  and, two weeks later, a mediation intake.</a:t>
            </a:r>
          </a:p>
          <a:p>
            <a:pPr marL="800100" lvl="1" indent="-342900">
              <a:spcBef>
                <a:spcPct val="20000"/>
              </a:spcBef>
              <a:buFont typeface="Arial" pitchFamily="34" charset="0"/>
              <a:buChar char="•"/>
              <a:defRPr/>
            </a:pPr>
            <a:r>
              <a:rPr lang="en-US" sz="2200" dirty="0" smtClean="0">
                <a:solidFill>
                  <a:schemeClr val="tx2"/>
                </a:solidFill>
                <a:latin typeface="+mj-lt"/>
              </a:rPr>
              <a:t>Children between 5 and 15 attend a separate class on understanding custody conflict  and dealing with the related stress</a:t>
            </a:r>
          </a:p>
          <a:p>
            <a:pPr lvl="1">
              <a:spcBef>
                <a:spcPct val="20000"/>
              </a:spcBef>
              <a:defRPr/>
            </a:pPr>
            <a:r>
              <a:rPr lang="en-US" sz="2200" dirty="0" smtClean="0">
                <a:latin typeface="+mj-lt"/>
              </a:rPr>
              <a:t> </a:t>
            </a:r>
          </a:p>
          <a:p>
            <a:pPr marL="342900" indent="-342900">
              <a:spcBef>
                <a:spcPct val="20000"/>
              </a:spcBef>
              <a:buFont typeface="Arial" pitchFamily="34" charset="0"/>
              <a:buChar char="•"/>
              <a:defRPr/>
            </a:pPr>
            <a:r>
              <a:rPr lang="en-US" sz="2800" b="1" dirty="0" smtClean="0">
                <a:latin typeface="+mj-lt"/>
              </a:rPr>
              <a:t>If domestic violence issues exist, call (202) 879-1851 to arrange for client to attend separate seminar and to request to opt out of mediation.</a:t>
            </a:r>
          </a:p>
          <a:p>
            <a:pPr marL="342900" indent="-342900">
              <a:spcBef>
                <a:spcPct val="20000"/>
              </a:spcBef>
              <a:buFont typeface="Arial" pitchFamily="34" charset="0"/>
              <a:buChar char="•"/>
              <a:defRPr/>
            </a:pPr>
            <a:endParaRPr lang="en-US" sz="2800" b="1" dirty="0" smtClean="0">
              <a:latin typeface="+mj-lt"/>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800" b="1" dirty="0" smtClean="0">
                <a:latin typeface="+mj-lt"/>
              </a:rPr>
              <a:t>If parties consent after scheduling, contact PAC prior to seminar date to opt out.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1" i="0" u="none" strike="noStrike" kern="1200" cap="none" spc="0" normalizeH="0" baseline="0" noProof="0" dirty="0">
              <a:ln>
                <a:noFill/>
              </a:ln>
              <a:solidFill>
                <a:srgbClr val="0079C1"/>
              </a:solidFill>
              <a:effectLst/>
              <a:uLnTx/>
              <a:uFillTx/>
              <a:latin typeface="+mn-lt"/>
              <a:ea typeface="+mn-ea"/>
              <a:cs typeface="+mn-cs"/>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723900" y="152400"/>
            <a:ext cx="7772400" cy="76517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b="1" dirty="0" smtClean="0">
                <a:solidFill>
                  <a:schemeClr val="bg1"/>
                </a:solidFill>
                <a:latin typeface="+mj-lt"/>
                <a:ea typeface="+mj-ea"/>
                <a:cs typeface="+mj-cs"/>
              </a:rPr>
              <a:t>Service in Custody Cases</a:t>
            </a:r>
            <a:endParaRPr kumimoji="0" lang="en-US" sz="4000" b="1" i="0" u="none" strike="noStrike" kern="1200" cap="none" spc="0" normalizeH="0" baseline="0" noProof="0" dirty="0">
              <a:ln>
                <a:noFill/>
              </a:ln>
              <a:solidFill>
                <a:schemeClr val="bg1"/>
              </a:solidFill>
              <a:effectLst/>
              <a:uLnTx/>
              <a:uFillTx/>
              <a:latin typeface="+mj-lt"/>
              <a:ea typeface="+mj-ea"/>
              <a:cs typeface="+mj-cs"/>
            </a:endParaRPr>
          </a:p>
        </p:txBody>
      </p:sp>
      <p:sp>
        <p:nvSpPr>
          <p:cNvPr id="6" name="Subtitle 2"/>
          <p:cNvSpPr txBox="1">
            <a:spLocks/>
          </p:cNvSpPr>
          <p:nvPr/>
        </p:nvSpPr>
        <p:spPr>
          <a:xfrm>
            <a:off x="381000" y="1524000"/>
            <a:ext cx="8458200" cy="48768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200" b="1" dirty="0" smtClean="0">
                <a:latin typeface="+mj-lt"/>
              </a:rPr>
              <a:t>Each known defendant must be served with a summons and a copy of the complaint (unless a consent answer has been signed and filed)</a:t>
            </a:r>
          </a:p>
          <a:p>
            <a:pPr marL="342900" marR="0" lvl="0" indent="-342900" algn="l" defTabSz="914400" rtl="0" eaLnBrk="1" fontAlgn="auto" latinLnBrk="0" hangingPunct="1">
              <a:lnSpc>
                <a:spcPct val="100000"/>
              </a:lnSpc>
              <a:spcBef>
                <a:spcPct val="20000"/>
              </a:spcBef>
              <a:spcAft>
                <a:spcPts val="0"/>
              </a:spcAft>
              <a:buClrTx/>
              <a:buSzTx/>
              <a:tabLst/>
              <a:defRPr/>
            </a:pPr>
            <a:endParaRPr lang="en-US" sz="3200" b="1" dirty="0" smtClean="0">
              <a:latin typeface="+mj-lt"/>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200" b="1" dirty="0" smtClean="0">
                <a:latin typeface="+mj-lt"/>
              </a:rPr>
              <a:t>Plaintiff is responsible for ensuring service and filing proof of service </a:t>
            </a:r>
          </a:p>
          <a:p>
            <a:pPr marL="342900" marR="0" lvl="0" indent="-342900" algn="l" defTabSz="914400" rtl="0" eaLnBrk="1" fontAlgn="auto" latinLnBrk="0" hangingPunct="1">
              <a:lnSpc>
                <a:spcPct val="100000"/>
              </a:lnSpc>
              <a:spcBef>
                <a:spcPct val="20000"/>
              </a:spcBef>
              <a:spcAft>
                <a:spcPts val="0"/>
              </a:spcAft>
              <a:buClrTx/>
              <a:buSzTx/>
              <a:tabLst/>
              <a:defRPr/>
            </a:pPr>
            <a:endParaRPr lang="en-US" sz="3200" b="1" dirty="0" smtClean="0">
              <a:latin typeface="+mj-lt"/>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200" b="1" dirty="0" smtClean="0">
                <a:latin typeface="+mj-lt"/>
              </a:rPr>
              <a:t>Service is governed by SCR-Dom.Rel. 4</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1" i="0" u="none" strike="noStrike" kern="1200" cap="none" spc="0" normalizeH="0" baseline="0" noProof="0" dirty="0">
              <a:ln>
                <a:noFill/>
              </a:ln>
              <a:solidFill>
                <a:srgbClr val="0079C1"/>
              </a:solidFill>
              <a:effectLst/>
              <a:uLnTx/>
              <a:uFillTx/>
              <a:latin typeface="+mn-lt"/>
              <a:ea typeface="+mn-ea"/>
              <a:cs typeface="+mn-cs"/>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723900" y="152399"/>
            <a:ext cx="7772400" cy="76517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bg1"/>
                </a:solidFill>
                <a:effectLst/>
                <a:uLnTx/>
                <a:uFillTx/>
                <a:latin typeface="+mj-lt"/>
                <a:ea typeface="+mj-ea"/>
                <a:cs typeface="+mj-cs"/>
              </a:rPr>
              <a:t>Constructive Service</a:t>
            </a:r>
            <a:endParaRPr kumimoji="0" lang="en-US" sz="4000" b="1" i="0" u="none" strike="noStrike" kern="1200" cap="none" spc="0" normalizeH="0" baseline="0" noProof="0" dirty="0">
              <a:ln>
                <a:noFill/>
              </a:ln>
              <a:solidFill>
                <a:schemeClr val="bg1"/>
              </a:solidFill>
              <a:effectLst/>
              <a:uLnTx/>
              <a:uFillTx/>
              <a:latin typeface="+mj-lt"/>
              <a:ea typeface="+mj-ea"/>
              <a:cs typeface="+mj-cs"/>
            </a:endParaRPr>
          </a:p>
        </p:txBody>
      </p:sp>
      <p:sp>
        <p:nvSpPr>
          <p:cNvPr id="6" name="Subtitle 2"/>
          <p:cNvSpPr txBox="1">
            <a:spLocks/>
          </p:cNvSpPr>
          <p:nvPr/>
        </p:nvSpPr>
        <p:spPr>
          <a:xfrm>
            <a:off x="359735" y="1295400"/>
            <a:ext cx="8458200" cy="4876800"/>
          </a:xfrm>
          <a:prstGeom prst="rect">
            <a:avLst/>
          </a:prstGeom>
        </p:spPr>
        <p:txBody>
          <a:bodyPr vert="horz" lIns="91440" tIns="45720" rIns="91440" bIns="45720" rtlCol="0">
            <a:normAutofit fontScale="85000"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US" sz="2200" b="1" dirty="0" smtClean="0">
              <a:latin typeface="+mj-lt"/>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200" b="1" dirty="0" smtClean="0">
                <a:latin typeface="+mj-lt"/>
              </a:rPr>
              <a:t>If a defendant cannot be found, the court can authorize service by publication</a:t>
            </a:r>
          </a:p>
          <a:p>
            <a:pPr marL="800100" lvl="1" indent="-342900">
              <a:spcBef>
                <a:spcPct val="20000"/>
              </a:spcBef>
              <a:buFont typeface="Arial" pitchFamily="34" charset="0"/>
              <a:buChar char="•"/>
              <a:defRPr/>
            </a:pPr>
            <a:r>
              <a:rPr lang="en-US" sz="2800" dirty="0" smtClean="0">
                <a:solidFill>
                  <a:schemeClr val="tx2"/>
                </a:solidFill>
                <a:latin typeface="+mj-lt"/>
              </a:rPr>
              <a:t>D.C. Code § 13-336 </a:t>
            </a:r>
            <a:r>
              <a:rPr lang="en-US" sz="2800" i="1" dirty="0" smtClean="0">
                <a:solidFill>
                  <a:schemeClr val="tx2"/>
                </a:solidFill>
                <a:latin typeface="+mj-lt"/>
              </a:rPr>
              <a:t>et seq</a:t>
            </a:r>
            <a:r>
              <a:rPr lang="en-US" sz="2800" dirty="0" smtClean="0">
                <a:solidFill>
                  <a:schemeClr val="tx2"/>
                </a:solidFill>
                <a:latin typeface="+mj-lt"/>
              </a:rPr>
              <a:t>.; SCR-</a:t>
            </a:r>
            <a:r>
              <a:rPr lang="en-US" sz="2800" dirty="0" err="1" smtClean="0">
                <a:solidFill>
                  <a:schemeClr val="tx2"/>
                </a:solidFill>
                <a:latin typeface="+mj-lt"/>
              </a:rPr>
              <a:t>Dom.Rel</a:t>
            </a:r>
            <a:r>
              <a:rPr lang="en-US" sz="2800" dirty="0" smtClean="0">
                <a:solidFill>
                  <a:schemeClr val="tx2"/>
                </a:solidFill>
                <a:latin typeface="+mj-lt"/>
              </a:rPr>
              <a:t>. 4; </a:t>
            </a:r>
            <a:r>
              <a:rPr lang="en-US" sz="2800" i="1" dirty="0" smtClean="0">
                <a:solidFill>
                  <a:schemeClr val="tx2"/>
                </a:solidFill>
                <a:latin typeface="+mj-lt"/>
              </a:rPr>
              <a:t>Cruz v. Sarmiento</a:t>
            </a:r>
            <a:r>
              <a:rPr lang="en-US" sz="2800" dirty="0" smtClean="0">
                <a:solidFill>
                  <a:schemeClr val="tx2"/>
                </a:solidFill>
                <a:latin typeface="+mj-lt"/>
              </a:rPr>
              <a:t>, 737 A.2d 1021 (D.C. 1999); </a:t>
            </a:r>
            <a:r>
              <a:rPr lang="en-US" sz="2800" i="1" dirty="0" err="1" smtClean="0">
                <a:solidFill>
                  <a:schemeClr val="tx2"/>
                </a:solidFill>
                <a:latin typeface="+mj-lt"/>
              </a:rPr>
              <a:t>Bearstop</a:t>
            </a:r>
            <a:r>
              <a:rPr lang="en-US" sz="2800" i="1" dirty="0" smtClean="0">
                <a:solidFill>
                  <a:schemeClr val="tx2"/>
                </a:solidFill>
                <a:latin typeface="+mj-lt"/>
              </a:rPr>
              <a:t> v. </a:t>
            </a:r>
            <a:r>
              <a:rPr lang="en-US" sz="2800" i="1" dirty="0" err="1" smtClean="0">
                <a:solidFill>
                  <a:schemeClr val="tx2"/>
                </a:solidFill>
                <a:latin typeface="+mj-lt"/>
              </a:rPr>
              <a:t>Bearstop</a:t>
            </a:r>
            <a:r>
              <a:rPr lang="en-US" sz="2800" dirty="0" smtClean="0">
                <a:solidFill>
                  <a:schemeClr val="tx2"/>
                </a:solidFill>
                <a:latin typeface="+mj-lt"/>
              </a:rPr>
              <a:t>, 377 A.2d 405 (D.C. 1977)</a:t>
            </a:r>
            <a:endParaRPr lang="en-US" sz="3200" b="1" dirty="0" smtClean="0">
              <a:latin typeface="+mj-lt"/>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US" sz="3200" b="1" dirty="0" smtClean="0">
              <a:latin typeface="+mj-lt"/>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200" b="1" dirty="0" smtClean="0">
                <a:latin typeface="+mj-lt"/>
              </a:rPr>
              <a:t>Motion to publish</a:t>
            </a:r>
          </a:p>
          <a:p>
            <a:pPr marL="800100" lvl="1" indent="-342900">
              <a:spcBef>
                <a:spcPct val="20000"/>
              </a:spcBef>
              <a:buFont typeface="Arial" pitchFamily="34" charset="0"/>
              <a:buChar char="•"/>
              <a:defRPr/>
            </a:pPr>
            <a:r>
              <a:rPr lang="en-US" sz="2800" dirty="0" smtClean="0">
                <a:solidFill>
                  <a:schemeClr val="tx2"/>
                </a:solidFill>
                <a:latin typeface="+mj-lt"/>
              </a:rPr>
              <a:t>Supporting affidavit(s)/documentation of efforts to locate</a:t>
            </a:r>
          </a:p>
          <a:p>
            <a:pPr marL="800100" lvl="1" indent="-342900">
              <a:spcBef>
                <a:spcPct val="20000"/>
              </a:spcBef>
              <a:buFont typeface="Arial" pitchFamily="34" charset="0"/>
              <a:buChar char="•"/>
              <a:defRPr/>
            </a:pPr>
            <a:r>
              <a:rPr lang="en-US" sz="2800" dirty="0" smtClean="0">
                <a:solidFill>
                  <a:schemeClr val="tx2"/>
                </a:solidFill>
                <a:latin typeface="+mj-lt"/>
              </a:rPr>
              <a:t>Include both generic and specific efforts</a:t>
            </a:r>
          </a:p>
          <a:p>
            <a:pPr marL="800100" lvl="1" indent="-342900">
              <a:spcBef>
                <a:spcPct val="20000"/>
              </a:spcBef>
              <a:buFont typeface="Arial" pitchFamily="34" charset="0"/>
              <a:buChar char="•"/>
              <a:defRPr/>
            </a:pPr>
            <a:r>
              <a:rPr lang="en-US" sz="2800" dirty="0" smtClean="0">
                <a:solidFill>
                  <a:schemeClr val="tx2"/>
                </a:solidFill>
                <a:latin typeface="+mj-lt"/>
              </a:rPr>
              <a:t>Contact your CLC mentor if your client has IFP status and is ordered to publish</a:t>
            </a:r>
          </a:p>
          <a:p>
            <a:pPr marL="800100" lvl="1" indent="-342900">
              <a:spcBef>
                <a:spcPct val="20000"/>
              </a:spcBef>
              <a:buFont typeface="Arial" pitchFamily="34" charset="0"/>
              <a:buChar char="•"/>
              <a:defRPr/>
            </a:pPr>
            <a:endParaRPr lang="en-US" sz="2800" dirty="0" smtClean="0">
              <a:solidFill>
                <a:schemeClr val="tx2"/>
              </a:solidFill>
              <a:latin typeface="+mj-lt"/>
            </a:endParaRPr>
          </a:p>
          <a:p>
            <a:pPr marL="800100" lvl="1" indent="-342900">
              <a:spcBef>
                <a:spcPct val="20000"/>
              </a:spcBef>
              <a:buFont typeface="Arial" pitchFamily="34" charset="0"/>
              <a:buChar char="•"/>
              <a:defRPr/>
            </a:pPr>
            <a:endParaRPr kumimoji="0" lang="en-US" sz="2000" b="1" i="0" u="none" strike="noStrike" kern="1200" cap="none" spc="0" normalizeH="0" baseline="0" noProof="0" dirty="0" smtClean="0">
              <a:ln>
                <a:noFill/>
              </a:ln>
              <a:solidFill>
                <a:srgbClr val="0079C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1" i="0" u="none" strike="noStrike" kern="1200" cap="none" spc="0" normalizeH="0" baseline="0" noProof="0" dirty="0">
              <a:ln>
                <a:noFill/>
              </a:ln>
              <a:solidFill>
                <a:srgbClr val="0079C1"/>
              </a:solidFill>
              <a:effectLst/>
              <a:uLnTx/>
              <a:uFillTx/>
              <a:latin typeface="+mn-lt"/>
              <a:ea typeface="+mn-ea"/>
              <a:cs typeface="+mn-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0" y="0"/>
            <a:ext cx="9144000" cy="6858000"/>
            <a:chOff x="0" y="0"/>
            <a:chExt cx="9144000" cy="6858000"/>
          </a:xfrm>
        </p:grpSpPr>
        <p:pic>
          <p:nvPicPr>
            <p:cNvPr id="4" name="Picture 3" descr="blues background.jpg"/>
            <p:cNvPicPr>
              <a:picLocks noChangeAspect="1"/>
            </p:cNvPicPr>
            <p:nvPr/>
          </p:nvPicPr>
          <p:blipFill>
            <a:blip r:embed="rId3" cstate="print"/>
            <a:stretch>
              <a:fillRect/>
            </a:stretch>
          </p:blipFill>
          <p:spPr>
            <a:xfrm>
              <a:off x="0" y="0"/>
              <a:ext cx="9144000" cy="6858000"/>
            </a:xfrm>
            <a:prstGeom prst="rect">
              <a:avLst/>
            </a:prstGeom>
          </p:spPr>
        </p:pic>
        <p:pic>
          <p:nvPicPr>
            <p:cNvPr id="6" name="Picture 5" descr="ChildrensLawCenter_Tagline_Color_MSOffice.png"/>
            <p:cNvPicPr>
              <a:picLocks noChangeAspect="1"/>
            </p:cNvPicPr>
            <p:nvPr/>
          </p:nvPicPr>
          <p:blipFill>
            <a:blip r:embed="rId4" cstate="print"/>
            <a:stretch>
              <a:fillRect/>
            </a:stretch>
          </p:blipFill>
          <p:spPr>
            <a:xfrm>
              <a:off x="1905000" y="381000"/>
              <a:ext cx="5315723" cy="1411226"/>
            </a:xfrm>
            <a:prstGeom prst="rect">
              <a:avLst/>
            </a:prstGeom>
          </p:spPr>
        </p:pic>
      </p:grpSp>
      <p:sp>
        <p:nvSpPr>
          <p:cNvPr id="5" name="Title 1"/>
          <p:cNvSpPr txBox="1">
            <a:spLocks/>
          </p:cNvSpPr>
          <p:nvPr/>
        </p:nvSpPr>
        <p:spPr>
          <a:xfrm>
            <a:off x="304800" y="1981200"/>
            <a:ext cx="8534400" cy="27432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6000" b="1" i="0" u="none" strike="noStrike" kern="1200" cap="none" spc="0" normalizeH="0" baseline="0" noProof="0" dirty="0" smtClean="0">
                <a:ln>
                  <a:noFill/>
                </a:ln>
                <a:solidFill>
                  <a:schemeClr val="bg1"/>
                </a:solidFill>
                <a:effectLst/>
                <a:uLnTx/>
                <a:uFillTx/>
                <a:latin typeface="+mj-lt"/>
                <a:ea typeface="+mj-ea"/>
                <a:cs typeface="+mj-cs"/>
              </a:rPr>
              <a:t>Overview of Family Court </a:t>
            </a:r>
            <a:r>
              <a:rPr kumimoji="0" lang="en-US" sz="6000" b="1" i="0" u="none" strike="noStrike" kern="1200" cap="none" spc="0" normalizeH="0" baseline="0" noProof="0" dirty="0" smtClean="0">
                <a:ln>
                  <a:noFill/>
                </a:ln>
                <a:solidFill>
                  <a:schemeClr val="bg1"/>
                </a:solidFill>
                <a:effectLst/>
                <a:uLnTx/>
                <a:uFillTx/>
                <a:latin typeface="+mj-lt"/>
                <a:ea typeface="+mj-ea"/>
                <a:cs typeface="+mj-cs"/>
              </a:rPr>
              <a:t>&amp; </a:t>
            </a:r>
            <a:r>
              <a:rPr kumimoji="0" lang="en-US" sz="6000" b="1" i="0" u="none" strike="noStrike" kern="1200" cap="none" spc="0" normalizeH="0" baseline="0" noProof="0" dirty="0" smtClean="0">
                <a:ln>
                  <a:noFill/>
                </a:ln>
                <a:solidFill>
                  <a:schemeClr val="bg1"/>
                </a:solidFill>
                <a:effectLst/>
                <a:uLnTx/>
                <a:uFillTx/>
                <a:latin typeface="+mj-lt"/>
                <a:ea typeface="+mj-ea"/>
                <a:cs typeface="+mj-cs"/>
              </a:rPr>
              <a:t>Neglect Matters</a:t>
            </a:r>
            <a:endParaRPr kumimoji="0" lang="en-US" sz="6000" b="1" i="0" u="none" strike="noStrike" kern="1200" cap="none" spc="0" normalizeH="0" baseline="0" noProof="0" dirty="0" smtClean="0">
              <a:ln>
                <a:noFill/>
              </a:ln>
              <a:solidFill>
                <a:schemeClr val="bg1"/>
              </a:solidFill>
              <a:effectLst/>
              <a:uLnTx/>
              <a:uFillTx/>
              <a:latin typeface="+mj-lt"/>
              <a:ea typeface="+mj-ea"/>
              <a:cs typeface="+mj-cs"/>
            </a:endParaRPr>
          </a:p>
        </p:txBody>
      </p:sp>
      <p:sp>
        <p:nvSpPr>
          <p:cNvPr id="7" name="TextBox 6"/>
          <p:cNvSpPr txBox="1"/>
          <p:nvPr/>
        </p:nvSpPr>
        <p:spPr>
          <a:xfrm>
            <a:off x="304800" y="5410200"/>
            <a:ext cx="8534400" cy="1015663"/>
          </a:xfrm>
          <a:prstGeom prst="rect">
            <a:avLst/>
          </a:prstGeom>
          <a:noFill/>
        </p:spPr>
        <p:txBody>
          <a:bodyPr wrap="square" rtlCol="0">
            <a:spAutoFit/>
          </a:bodyPr>
          <a:lstStyle/>
          <a:p>
            <a:pPr lvl="0" algn="ctr">
              <a:spcBef>
                <a:spcPct val="0"/>
              </a:spcBef>
              <a:defRPr/>
            </a:pPr>
            <a:r>
              <a:rPr lang="en-US" sz="2000" b="1" dirty="0" smtClean="0">
                <a:solidFill>
                  <a:schemeClr val="bg1"/>
                </a:solidFill>
              </a:rPr>
              <a:t>Rebecca Goldfrank, Director, Families First</a:t>
            </a:r>
          </a:p>
          <a:p>
            <a:pPr lvl="0" algn="ctr">
              <a:spcBef>
                <a:spcPct val="0"/>
              </a:spcBef>
              <a:defRPr/>
            </a:pPr>
            <a:r>
              <a:rPr lang="en-US" sz="2000" b="1" dirty="0" smtClean="0">
                <a:solidFill>
                  <a:schemeClr val="bg1"/>
                </a:solidFill>
              </a:rPr>
              <a:t>Caregiver Representation Pro Bono Attorney Training</a:t>
            </a:r>
          </a:p>
          <a:p>
            <a:pPr lvl="0" algn="ctr">
              <a:spcBef>
                <a:spcPct val="0"/>
              </a:spcBef>
              <a:defRPr/>
            </a:pPr>
            <a:r>
              <a:rPr lang="en-US" sz="2000" b="1" dirty="0" smtClean="0">
                <a:solidFill>
                  <a:schemeClr val="bg1"/>
                </a:solidFill>
              </a:rPr>
              <a:t>November 2016</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723900" y="124047"/>
            <a:ext cx="7772400" cy="76517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bg1"/>
                </a:solidFill>
                <a:effectLst/>
                <a:uLnTx/>
                <a:uFillTx/>
                <a:latin typeface="+mj-lt"/>
                <a:ea typeface="+mj-ea"/>
                <a:cs typeface="+mj-cs"/>
              </a:rPr>
              <a:t>Affidavit of Service</a:t>
            </a:r>
            <a:endParaRPr kumimoji="0" lang="en-US" sz="4000" b="1" i="0" u="none" strike="noStrike" kern="1200" cap="none" spc="0" normalizeH="0" baseline="0" noProof="0" dirty="0">
              <a:ln>
                <a:noFill/>
              </a:ln>
              <a:solidFill>
                <a:schemeClr val="bg1"/>
              </a:solidFill>
              <a:effectLst/>
              <a:uLnTx/>
              <a:uFillTx/>
              <a:latin typeface="+mj-lt"/>
              <a:ea typeface="+mj-ea"/>
              <a:cs typeface="+mj-cs"/>
            </a:endParaRPr>
          </a:p>
        </p:txBody>
      </p:sp>
      <p:sp>
        <p:nvSpPr>
          <p:cNvPr id="6" name="Subtitle 2"/>
          <p:cNvSpPr txBox="1">
            <a:spLocks/>
          </p:cNvSpPr>
          <p:nvPr/>
        </p:nvSpPr>
        <p:spPr>
          <a:xfrm>
            <a:off x="381000" y="1524000"/>
            <a:ext cx="8458200" cy="4876800"/>
          </a:xfrm>
          <a:prstGeom prst="rect">
            <a:avLst/>
          </a:prstGeom>
        </p:spPr>
        <p:txBody>
          <a:bodyPr vert="horz" lIns="91440" tIns="45720" rIns="91440" bIns="45720" rtlCol="0">
            <a:normAutofit fontScale="92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800" b="1" dirty="0" smtClean="0"/>
              <a:t>Personal service: affidavit signed by person who served the complaint, summons and notice of hearing</a:t>
            </a:r>
          </a:p>
          <a:p>
            <a:pPr marL="342900" marR="0" lvl="0" indent="-342900" algn="l" defTabSz="914400" rtl="0" eaLnBrk="1" fontAlgn="auto" latinLnBrk="0" hangingPunct="1">
              <a:lnSpc>
                <a:spcPct val="100000"/>
              </a:lnSpc>
              <a:spcBef>
                <a:spcPct val="20000"/>
              </a:spcBef>
              <a:spcAft>
                <a:spcPts val="0"/>
              </a:spcAft>
              <a:buClrTx/>
              <a:buSzTx/>
              <a:tabLst/>
              <a:defRPr/>
            </a:pPr>
            <a:endParaRPr lang="en-US" sz="2800" b="1" dirty="0" smtClean="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800" b="1" dirty="0" smtClean="0"/>
              <a:t>Certified mail: affidavit of person who mailed (which can be you) with return receipt (green card if not done electronically) attached</a:t>
            </a:r>
          </a:p>
          <a:p>
            <a:pPr marL="342900" marR="0" lvl="0" indent="-342900" algn="l" defTabSz="914400" rtl="0" eaLnBrk="1" fontAlgn="auto" latinLnBrk="0" hangingPunct="1">
              <a:lnSpc>
                <a:spcPct val="100000"/>
              </a:lnSpc>
              <a:spcBef>
                <a:spcPct val="20000"/>
              </a:spcBef>
              <a:spcAft>
                <a:spcPts val="0"/>
              </a:spcAft>
              <a:buClrTx/>
              <a:buSzTx/>
              <a:tabLst/>
              <a:defRPr/>
            </a:pPr>
            <a:endParaRPr lang="en-US" sz="2800" b="1" dirty="0" smtClean="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800" b="1" dirty="0" smtClean="0"/>
              <a:t>Posting: </a:t>
            </a:r>
            <a:r>
              <a:rPr lang="en-US" sz="2800" b="1" dirty="0"/>
              <a:t>C</a:t>
            </a:r>
            <a:r>
              <a:rPr lang="en-US" sz="2800" b="1" dirty="0" smtClean="0"/>
              <a:t>ourt staff will take care of it if authorized. </a:t>
            </a:r>
            <a:endParaRPr lang="en-US" sz="2800" b="1" dirty="0"/>
          </a:p>
          <a:p>
            <a:pPr marL="800100" lvl="1" indent="-342900">
              <a:spcBef>
                <a:spcPct val="20000"/>
              </a:spcBef>
              <a:buFont typeface="Arial" pitchFamily="34" charset="0"/>
              <a:buChar char="•"/>
              <a:defRPr/>
            </a:pPr>
            <a:r>
              <a:rPr lang="en-US" sz="2200" dirty="0" smtClean="0">
                <a:solidFill>
                  <a:schemeClr val="tx2"/>
                </a:solidFill>
              </a:rPr>
              <a:t>Be sure to document that dates of posting</a:t>
            </a:r>
          </a:p>
          <a:p>
            <a:pPr marL="342900" marR="0" lvl="0" indent="-342900" algn="l" defTabSz="914400" rtl="0" eaLnBrk="1" fontAlgn="auto" latinLnBrk="0" hangingPunct="1">
              <a:lnSpc>
                <a:spcPct val="100000"/>
              </a:lnSpc>
              <a:spcBef>
                <a:spcPct val="20000"/>
              </a:spcBef>
              <a:spcAft>
                <a:spcPts val="0"/>
              </a:spcAft>
              <a:buClrTx/>
              <a:buSzTx/>
              <a:tabLst/>
              <a:defRPr/>
            </a:pPr>
            <a:endParaRPr lang="en-US" sz="2800" b="1" dirty="0" smtClean="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800" b="1" dirty="0" smtClean="0"/>
              <a:t>Publication: newspaper will mail you an affidavit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1" i="0" u="none" strike="noStrike" kern="1200" cap="none" spc="0" normalizeH="0" baseline="0" noProof="0" dirty="0" smtClean="0">
              <a:ln>
                <a:noFill/>
              </a:ln>
              <a:solidFill>
                <a:srgbClr val="0079C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1" i="0" u="none" strike="noStrike" kern="1200" cap="none" spc="0" normalizeH="0" baseline="0" noProof="0" dirty="0">
              <a:ln>
                <a:noFill/>
              </a:ln>
              <a:solidFill>
                <a:srgbClr val="0079C1"/>
              </a:solidFill>
              <a:effectLst/>
              <a:uLnTx/>
              <a:uFillTx/>
              <a:latin typeface="+mn-lt"/>
              <a:ea typeface="+mn-ea"/>
              <a:cs typeface="+mn-cs"/>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90500" y="152400"/>
            <a:ext cx="8839200" cy="76517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bg1"/>
                </a:solidFill>
                <a:effectLst/>
                <a:uLnTx/>
                <a:uFillTx/>
                <a:latin typeface="+mj-lt"/>
                <a:ea typeface="+mj-ea"/>
                <a:cs typeface="+mj-cs"/>
              </a:rPr>
              <a:t>After Effecting Service on Defendant</a:t>
            </a:r>
            <a:endParaRPr kumimoji="0" lang="en-US" sz="4000" b="1" i="0" u="none" strike="noStrike" kern="1200" cap="none" spc="0" normalizeH="0" baseline="0" noProof="0" dirty="0">
              <a:ln>
                <a:noFill/>
              </a:ln>
              <a:solidFill>
                <a:schemeClr val="bg1"/>
              </a:solidFill>
              <a:effectLst/>
              <a:uLnTx/>
              <a:uFillTx/>
              <a:latin typeface="+mj-lt"/>
              <a:ea typeface="+mj-ea"/>
              <a:cs typeface="+mj-cs"/>
            </a:endParaRPr>
          </a:p>
        </p:txBody>
      </p:sp>
      <p:sp>
        <p:nvSpPr>
          <p:cNvPr id="6" name="Subtitle 2"/>
          <p:cNvSpPr txBox="1">
            <a:spLocks/>
          </p:cNvSpPr>
          <p:nvPr/>
        </p:nvSpPr>
        <p:spPr>
          <a:xfrm>
            <a:off x="381000" y="1524000"/>
            <a:ext cx="8458200" cy="48768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200" b="1" dirty="0" smtClean="0">
                <a:latin typeface="+mj-lt"/>
              </a:rPr>
              <a:t>Defendant has 20 days from the date of service to file an answer or responsive pleading</a:t>
            </a:r>
          </a:p>
          <a:p>
            <a:pPr marL="342900" marR="0" lvl="0" indent="-342900" algn="l" defTabSz="914400" rtl="0" eaLnBrk="1" fontAlgn="auto" latinLnBrk="0" hangingPunct="1">
              <a:lnSpc>
                <a:spcPct val="100000"/>
              </a:lnSpc>
              <a:spcBef>
                <a:spcPct val="20000"/>
              </a:spcBef>
              <a:spcAft>
                <a:spcPts val="0"/>
              </a:spcAft>
              <a:buClrTx/>
              <a:buSzTx/>
              <a:tabLst/>
              <a:defRPr/>
            </a:pPr>
            <a:endParaRPr lang="en-US" sz="3200" b="1" dirty="0" smtClean="0">
              <a:latin typeface="+mj-lt"/>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200" b="1" dirty="0" smtClean="0">
                <a:latin typeface="+mj-lt"/>
              </a:rPr>
              <a:t>Answer may:  </a:t>
            </a:r>
          </a:p>
          <a:p>
            <a:pPr marL="800100" lvl="1" indent="-342900">
              <a:spcBef>
                <a:spcPct val="20000"/>
              </a:spcBef>
              <a:buFont typeface="Arial" pitchFamily="34" charset="0"/>
              <a:buChar char="•"/>
              <a:defRPr/>
            </a:pPr>
            <a:r>
              <a:rPr lang="en-US" sz="3200" dirty="0">
                <a:solidFill>
                  <a:schemeClr val="tx2"/>
                </a:solidFill>
              </a:rPr>
              <a:t>A</a:t>
            </a:r>
            <a:r>
              <a:rPr lang="en-US" sz="3200" dirty="0" smtClean="0">
                <a:solidFill>
                  <a:schemeClr val="tx2"/>
                </a:solidFill>
              </a:rPr>
              <a:t>dmit the complaint allegations to be true and consent to relief requested, </a:t>
            </a:r>
            <a:r>
              <a:rPr lang="en-US" sz="3200" i="1" dirty="0" smtClean="0">
                <a:solidFill>
                  <a:schemeClr val="tx2"/>
                </a:solidFill>
              </a:rPr>
              <a:t>or</a:t>
            </a:r>
            <a:r>
              <a:rPr lang="en-US" sz="3200" dirty="0" smtClean="0">
                <a:solidFill>
                  <a:schemeClr val="tx2"/>
                </a:solidFill>
              </a:rPr>
              <a:t> </a:t>
            </a:r>
          </a:p>
          <a:p>
            <a:pPr marL="800100" lvl="1" indent="-342900">
              <a:spcBef>
                <a:spcPct val="20000"/>
              </a:spcBef>
              <a:buFont typeface="Arial" pitchFamily="34" charset="0"/>
              <a:buChar char="•"/>
              <a:defRPr/>
            </a:pPr>
            <a:r>
              <a:rPr lang="en-US" sz="3200" dirty="0">
                <a:solidFill>
                  <a:schemeClr val="tx2"/>
                </a:solidFill>
              </a:rPr>
              <a:t>D</a:t>
            </a:r>
            <a:r>
              <a:rPr lang="en-US" sz="3200" dirty="0" smtClean="0">
                <a:solidFill>
                  <a:schemeClr val="tx2"/>
                </a:solidFill>
              </a:rPr>
              <a:t>eny allegations and contest (and usually counterclaim)</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1" i="0" u="none" strike="noStrike" kern="1200" cap="none" spc="0" normalizeH="0" baseline="0" noProof="0" dirty="0">
              <a:ln>
                <a:noFill/>
              </a:ln>
              <a:solidFill>
                <a:srgbClr val="0079C1"/>
              </a:solidFill>
              <a:effectLst/>
              <a:uLnTx/>
              <a:uFillTx/>
              <a:latin typeface="+mn-lt"/>
              <a:ea typeface="+mn-ea"/>
              <a:cs typeface="+mn-cs"/>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04800" y="152400"/>
            <a:ext cx="8839200" cy="76517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bg1"/>
                </a:solidFill>
                <a:effectLst/>
                <a:uLnTx/>
                <a:uFillTx/>
                <a:latin typeface="+mj-lt"/>
                <a:ea typeface="+mj-ea"/>
                <a:cs typeface="+mj-cs"/>
              </a:rPr>
              <a:t>If Defendant</a:t>
            </a:r>
            <a:r>
              <a:rPr lang="en-US" sz="3600" b="1" dirty="0" smtClean="0">
                <a:solidFill>
                  <a:schemeClr val="bg1"/>
                </a:solidFill>
                <a:latin typeface="+mj-lt"/>
                <a:ea typeface="+mj-ea"/>
                <a:cs typeface="+mj-cs"/>
              </a:rPr>
              <a:t> is Served and No Answer is Filed</a:t>
            </a:r>
            <a:endParaRPr kumimoji="0" lang="en-US" sz="3600" b="1" i="0" u="none" strike="noStrike" kern="1200" cap="none" spc="0" normalizeH="0" baseline="0" noProof="0" dirty="0">
              <a:ln>
                <a:noFill/>
              </a:ln>
              <a:solidFill>
                <a:schemeClr val="bg1"/>
              </a:solidFill>
              <a:effectLst/>
              <a:uLnTx/>
              <a:uFillTx/>
              <a:latin typeface="+mj-lt"/>
              <a:ea typeface="+mj-ea"/>
              <a:cs typeface="+mj-cs"/>
            </a:endParaRPr>
          </a:p>
        </p:txBody>
      </p:sp>
      <p:sp>
        <p:nvSpPr>
          <p:cNvPr id="6" name="Subtitle 2"/>
          <p:cNvSpPr txBox="1">
            <a:spLocks/>
          </p:cNvSpPr>
          <p:nvPr/>
        </p:nvSpPr>
        <p:spPr>
          <a:xfrm>
            <a:off x="381000" y="1524000"/>
            <a:ext cx="8458200" cy="4876800"/>
          </a:xfrm>
          <a:prstGeom prst="rect">
            <a:avLst/>
          </a:prstGeom>
        </p:spPr>
        <p:txBody>
          <a:bodyPr vert="horz" lIns="91440" tIns="45720" rIns="91440" bIns="45720" rtlCol="0">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800" b="1" dirty="0" smtClean="0"/>
              <a:t>The Plaintiff can file a request for an entry of default.  SCR-Dom.Rel. 55</a:t>
            </a:r>
          </a:p>
          <a:p>
            <a:pPr marL="800100" lvl="1" indent="-342900">
              <a:spcBef>
                <a:spcPct val="20000"/>
              </a:spcBef>
              <a:buFont typeface="Arial" pitchFamily="34" charset="0"/>
              <a:buChar char="•"/>
              <a:defRPr/>
            </a:pPr>
            <a:r>
              <a:rPr lang="en-US" sz="2800" dirty="0" smtClean="0">
                <a:solidFill>
                  <a:schemeClr val="tx2"/>
                </a:solidFill>
              </a:rPr>
              <a:t>File “Affidavit in Support of Default and Compliance with Servicemembers Civil Relief Act”</a:t>
            </a:r>
          </a:p>
          <a:p>
            <a:pPr marL="342900" indent="-342900">
              <a:spcBef>
                <a:spcPct val="20000"/>
              </a:spcBef>
              <a:buFont typeface="Arial" pitchFamily="34" charset="0"/>
              <a:buChar char="•"/>
              <a:defRPr/>
            </a:pPr>
            <a:endParaRPr lang="en-US" sz="2800" b="1" dirty="0" smtClean="0">
              <a:latin typeface="+mj-lt"/>
            </a:endParaRPr>
          </a:p>
          <a:p>
            <a:pPr marL="342900" indent="-342900">
              <a:spcBef>
                <a:spcPct val="20000"/>
              </a:spcBef>
              <a:buFont typeface="Arial" pitchFamily="34" charset="0"/>
              <a:buChar char="•"/>
              <a:defRPr/>
            </a:pPr>
            <a:r>
              <a:rPr lang="en-US" sz="2800" b="1" dirty="0" smtClean="0">
                <a:latin typeface="+mj-lt"/>
              </a:rPr>
              <a:t>After a default is entered, the court can proceed to rule on the merits</a:t>
            </a:r>
          </a:p>
          <a:p>
            <a:pPr marL="342900" indent="-342900">
              <a:spcBef>
                <a:spcPct val="20000"/>
              </a:spcBef>
              <a:defRPr/>
            </a:pPr>
            <a:endParaRPr lang="en-US" sz="2800" b="1" dirty="0" smtClean="0">
              <a:latin typeface="+mj-lt"/>
            </a:endParaRPr>
          </a:p>
          <a:p>
            <a:pPr marL="342900" indent="-342900">
              <a:spcBef>
                <a:spcPct val="20000"/>
              </a:spcBef>
              <a:buFont typeface="Arial" pitchFamily="34" charset="0"/>
              <a:buChar char="•"/>
              <a:defRPr/>
            </a:pPr>
            <a:r>
              <a:rPr lang="en-US" sz="2800" b="1" dirty="0" smtClean="0">
                <a:latin typeface="+mj-lt"/>
              </a:rPr>
              <a:t>Typically, the court expects a brief presentation of evidence</a:t>
            </a:r>
            <a:endParaRPr lang="en-US" sz="2400" b="1" dirty="0" smtClean="0">
              <a:latin typeface="+mj-lt"/>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US" dirty="0" smtClean="0">
              <a:latin typeface="Times New Roman" pitchFamily="18" charset="0"/>
            </a:endParaRPr>
          </a:p>
          <a:p>
            <a:pPr>
              <a:lnSpc>
                <a:spcPct val="90000"/>
              </a:lnSpc>
              <a:buClr>
                <a:schemeClr val="tx1"/>
              </a:buClr>
              <a:defRPr/>
            </a:pPr>
            <a:endParaRPr lang="en-US" sz="1000" dirty="0" smtClean="0">
              <a:latin typeface="Times New Roman" pitchFamily="18" charset="0"/>
            </a:endParaRPr>
          </a:p>
          <a:p>
            <a:pPr>
              <a:lnSpc>
                <a:spcPct val="90000"/>
              </a:lnSpc>
              <a:buClr>
                <a:schemeClr val="tx1"/>
              </a:buClr>
              <a:defRPr/>
            </a:pPr>
            <a:endParaRPr lang="en-US" sz="1200" dirty="0" smtClean="0">
              <a:latin typeface="Times New Roman"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1" i="0" u="none" strike="noStrike" kern="1200" cap="none" spc="0" normalizeH="0" baseline="0" noProof="0" dirty="0" smtClean="0">
              <a:ln>
                <a:noFill/>
              </a:ln>
              <a:solidFill>
                <a:srgbClr val="0079C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1" i="0" u="none" strike="noStrike" kern="1200" cap="none" spc="0" normalizeH="0" baseline="0" noProof="0" dirty="0">
              <a:ln>
                <a:noFill/>
              </a:ln>
              <a:solidFill>
                <a:srgbClr val="0079C1"/>
              </a:solidFill>
              <a:effectLst/>
              <a:uLnTx/>
              <a:uFillTx/>
              <a:latin typeface="+mn-lt"/>
              <a:ea typeface="+mn-ea"/>
              <a:cs typeface="+mn-cs"/>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90500" y="152400"/>
            <a:ext cx="8839200" cy="765175"/>
          </a:xfrm>
          <a:prstGeom prst="rect">
            <a:avLst/>
          </a:prstGeom>
        </p:spPr>
        <p:txBody>
          <a:bodyPr vert="horz" lIns="91440" tIns="45720" rIns="91440" bIns="45720" rtlCol="0" anchor="ctr">
            <a:normAutofit fontScale="92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bg1"/>
                </a:solidFill>
                <a:effectLst/>
                <a:uLnTx/>
                <a:uFillTx/>
                <a:latin typeface="+mj-lt"/>
                <a:ea typeface="+mj-ea"/>
                <a:cs typeface="+mj-cs"/>
              </a:rPr>
              <a:t>Defaults—Servicemembers</a:t>
            </a:r>
            <a:r>
              <a:rPr kumimoji="0" lang="en-US" sz="4000" b="1" i="0" u="none" strike="noStrike" kern="1200" cap="none" spc="0" normalizeH="0" noProof="0" dirty="0" smtClean="0">
                <a:ln>
                  <a:noFill/>
                </a:ln>
                <a:solidFill>
                  <a:schemeClr val="bg1"/>
                </a:solidFill>
                <a:effectLst/>
                <a:uLnTx/>
                <a:uFillTx/>
                <a:latin typeface="+mj-lt"/>
                <a:ea typeface="+mj-ea"/>
                <a:cs typeface="+mj-cs"/>
              </a:rPr>
              <a:t> Civil Relief Act</a:t>
            </a:r>
            <a:endParaRPr kumimoji="0" lang="en-US" sz="4000" b="1" i="0" u="none" strike="noStrike" kern="1200" cap="none" spc="0" normalizeH="0" baseline="0" noProof="0" dirty="0">
              <a:ln>
                <a:noFill/>
              </a:ln>
              <a:solidFill>
                <a:schemeClr val="bg1"/>
              </a:solidFill>
              <a:effectLst/>
              <a:uLnTx/>
              <a:uFillTx/>
              <a:latin typeface="+mj-lt"/>
              <a:ea typeface="+mj-ea"/>
              <a:cs typeface="+mj-cs"/>
            </a:endParaRPr>
          </a:p>
        </p:txBody>
      </p:sp>
      <p:sp>
        <p:nvSpPr>
          <p:cNvPr id="6" name="Subtitle 2"/>
          <p:cNvSpPr txBox="1">
            <a:spLocks/>
          </p:cNvSpPr>
          <p:nvPr/>
        </p:nvSpPr>
        <p:spPr>
          <a:xfrm>
            <a:off x="381000" y="1524000"/>
            <a:ext cx="8458200" cy="48768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800" b="1" dirty="0" smtClean="0"/>
              <a:t>Protects defendants in the military</a:t>
            </a:r>
          </a:p>
          <a:p>
            <a:pPr marL="800100" lvl="1" indent="-342900">
              <a:spcBef>
                <a:spcPct val="20000"/>
              </a:spcBef>
              <a:buFont typeface="Arial" pitchFamily="34" charset="0"/>
              <a:buChar char="•"/>
              <a:defRPr/>
            </a:pPr>
            <a:r>
              <a:rPr lang="en-US" sz="2400" dirty="0" smtClean="0">
                <a:solidFill>
                  <a:schemeClr val="tx2"/>
                </a:solidFill>
              </a:rPr>
              <a:t>Affidavit from client of search</a:t>
            </a:r>
          </a:p>
          <a:p>
            <a:pPr marL="800100" lvl="1" indent="-342900">
              <a:spcBef>
                <a:spcPct val="20000"/>
              </a:spcBef>
              <a:buFont typeface="Arial" pitchFamily="34" charset="0"/>
              <a:buChar char="•"/>
              <a:defRPr/>
            </a:pPr>
            <a:endParaRPr lang="en-US" sz="2400" dirty="0" smtClean="0">
              <a:solidFill>
                <a:schemeClr val="tx2"/>
              </a:solidFill>
            </a:endParaRPr>
          </a:p>
          <a:p>
            <a:pPr marL="342900" indent="-342900">
              <a:spcBef>
                <a:spcPct val="20000"/>
              </a:spcBef>
              <a:buFont typeface="Arial" pitchFamily="34" charset="0"/>
              <a:buChar char="•"/>
              <a:defRPr/>
            </a:pPr>
            <a:r>
              <a:rPr lang="en-US" sz="2800" b="1" dirty="0" smtClean="0"/>
              <a:t>Search is often done anyway as part of the efforts in support of a motion for constructive service</a:t>
            </a:r>
          </a:p>
          <a:p>
            <a:pPr marL="342900" indent="-342900">
              <a:spcBef>
                <a:spcPct val="20000"/>
              </a:spcBef>
              <a:defRPr/>
            </a:pPr>
            <a:endParaRPr lang="en-US" sz="2800" b="1" dirty="0" smtClean="0"/>
          </a:p>
          <a:p>
            <a:pPr marL="342900" indent="-342900">
              <a:spcBef>
                <a:spcPct val="20000"/>
              </a:spcBef>
              <a:buFont typeface="Arial" pitchFamily="34" charset="0"/>
              <a:buChar char="•"/>
              <a:defRPr/>
            </a:pPr>
            <a:r>
              <a:rPr lang="en-US" sz="2800" b="1" dirty="0" smtClean="0"/>
              <a:t>2 websites with information:</a:t>
            </a:r>
          </a:p>
          <a:p>
            <a:pPr marL="800100" lvl="1" indent="-342900">
              <a:spcBef>
                <a:spcPct val="20000"/>
              </a:spcBef>
              <a:buFont typeface="Arial" pitchFamily="34" charset="0"/>
              <a:buChar char="•"/>
              <a:defRPr/>
            </a:pPr>
            <a:r>
              <a:rPr lang="en-US" sz="2400" dirty="0" smtClean="0">
                <a:solidFill>
                  <a:schemeClr val="tx2"/>
                </a:solidFill>
              </a:rPr>
              <a:t>http://dcp.psc.gov/ad_search.asp </a:t>
            </a:r>
          </a:p>
          <a:p>
            <a:pPr marL="800100" lvl="1" indent="-342900">
              <a:spcBef>
                <a:spcPct val="20000"/>
              </a:spcBef>
              <a:buFont typeface="Arial" pitchFamily="34" charset="0"/>
              <a:buChar char="•"/>
              <a:defRPr/>
            </a:pPr>
            <a:r>
              <a:rPr lang="en-US" sz="2400" dirty="0" smtClean="0">
                <a:solidFill>
                  <a:schemeClr val="tx2"/>
                </a:solidFill>
              </a:rPr>
              <a:t>http://www.defense.gov/faq/pis/PC04MLTR.html</a:t>
            </a:r>
          </a:p>
          <a:p>
            <a:pPr marL="800100" lvl="1" indent="-342900">
              <a:spcBef>
                <a:spcPct val="20000"/>
              </a:spcBef>
              <a:buFont typeface="Arial" pitchFamily="34" charset="0"/>
              <a:buChar char="•"/>
              <a:defRPr/>
            </a:pPr>
            <a:endParaRPr lang="en-US" dirty="0" smtClean="0">
              <a:solidFill>
                <a:schemeClr val="tx2"/>
              </a:solidFill>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1" i="0" u="none" strike="noStrike" kern="1200" cap="none" spc="0" normalizeH="0" baseline="0" noProof="0" dirty="0">
              <a:ln>
                <a:noFill/>
              </a:ln>
              <a:solidFill>
                <a:srgbClr val="0079C1"/>
              </a:solidFill>
              <a:effectLst/>
              <a:uLnTx/>
              <a:uFillTx/>
              <a:latin typeface="+mn-lt"/>
              <a:ea typeface="+mn-ea"/>
              <a:cs typeface="+mn-cs"/>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723900" y="152400"/>
            <a:ext cx="7772400" cy="76517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bg1"/>
                </a:solidFill>
                <a:effectLst/>
                <a:uLnTx/>
                <a:uFillTx/>
                <a:latin typeface="+mj-lt"/>
                <a:ea typeface="+mj-ea"/>
                <a:cs typeface="+mj-cs"/>
              </a:rPr>
              <a:t>Contested Cases—Pre-Trial</a:t>
            </a:r>
            <a:endParaRPr kumimoji="0" lang="en-US" sz="4000" b="1" i="0" u="none" strike="noStrike" kern="1200" cap="none" spc="0" normalizeH="0" baseline="0" noProof="0" dirty="0">
              <a:ln>
                <a:noFill/>
              </a:ln>
              <a:solidFill>
                <a:schemeClr val="bg1"/>
              </a:solidFill>
              <a:effectLst/>
              <a:uLnTx/>
              <a:uFillTx/>
              <a:latin typeface="+mj-lt"/>
              <a:ea typeface="+mj-ea"/>
              <a:cs typeface="+mj-cs"/>
            </a:endParaRPr>
          </a:p>
        </p:txBody>
      </p:sp>
      <p:sp>
        <p:nvSpPr>
          <p:cNvPr id="6" name="Subtitle 2"/>
          <p:cNvSpPr txBox="1">
            <a:spLocks/>
          </p:cNvSpPr>
          <p:nvPr/>
        </p:nvSpPr>
        <p:spPr>
          <a:xfrm>
            <a:off x="381000" y="1371600"/>
            <a:ext cx="8458200" cy="5334000"/>
          </a:xfrm>
          <a:prstGeom prst="rect">
            <a:avLst/>
          </a:prstGeom>
        </p:spPr>
        <p:txBody>
          <a:bodyPr vert="horz" lIns="91440" tIns="45720" rIns="91440" bIns="45720" rtlCol="0">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800" b="1" dirty="0" smtClean="0"/>
              <a:t>Initial hearing</a:t>
            </a:r>
          </a:p>
          <a:p>
            <a:pPr marL="800100" lvl="1" indent="-342900">
              <a:spcBef>
                <a:spcPct val="20000"/>
              </a:spcBef>
              <a:buFont typeface="Arial" pitchFamily="34" charset="0"/>
              <a:buChar char="•"/>
              <a:defRPr/>
            </a:pPr>
            <a:r>
              <a:rPr lang="en-US" sz="2400" dirty="0" smtClean="0">
                <a:solidFill>
                  <a:schemeClr val="tx2"/>
                </a:solidFill>
              </a:rPr>
              <a:t>Request Temporary or PL relief?</a:t>
            </a:r>
          </a:p>
          <a:p>
            <a:pPr marL="800100" lvl="1" indent="-342900">
              <a:spcBef>
                <a:spcPct val="20000"/>
              </a:spcBef>
              <a:defRPr/>
            </a:pPr>
            <a:endParaRPr lang="en-US" sz="2000" dirty="0" smtClean="0">
              <a:solidFill>
                <a:schemeClr val="tx2"/>
              </a:solidFill>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800" b="1" dirty="0" smtClean="0"/>
              <a:t>Status hearing(s)</a:t>
            </a:r>
          </a:p>
          <a:p>
            <a:pPr marL="800100" lvl="1" indent="-342900">
              <a:spcBef>
                <a:spcPct val="20000"/>
              </a:spcBef>
              <a:buFont typeface="Arial" pitchFamily="34" charset="0"/>
              <a:buChar char="•"/>
              <a:defRPr/>
            </a:pPr>
            <a:r>
              <a:rPr lang="en-US" sz="2400" dirty="0">
                <a:solidFill>
                  <a:schemeClr val="tx2"/>
                </a:solidFill>
              </a:rPr>
              <a:t>Request Temporary or PL relief?</a:t>
            </a:r>
          </a:p>
          <a:p>
            <a:pPr marL="800100" lvl="1" indent="-342900">
              <a:spcBef>
                <a:spcPct val="20000"/>
              </a:spcBef>
              <a:defRPr/>
            </a:pPr>
            <a:endParaRPr lang="en-US" sz="2000" dirty="0" smtClean="0">
              <a:solidFill>
                <a:schemeClr val="tx2"/>
              </a:solidFill>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800" b="1" dirty="0" smtClean="0"/>
              <a:t>Mediation?</a:t>
            </a:r>
          </a:p>
          <a:p>
            <a:pPr marL="342900" marR="0" lvl="0" indent="-342900" algn="l" defTabSz="914400" rtl="0" eaLnBrk="1" fontAlgn="auto" latinLnBrk="0" hangingPunct="1">
              <a:lnSpc>
                <a:spcPct val="100000"/>
              </a:lnSpc>
              <a:spcBef>
                <a:spcPct val="20000"/>
              </a:spcBef>
              <a:spcAft>
                <a:spcPts val="0"/>
              </a:spcAft>
              <a:buClrTx/>
              <a:buSzTx/>
              <a:tabLst/>
              <a:defRPr/>
            </a:pPr>
            <a:endParaRPr lang="en-US" sz="2800" b="1" dirty="0" smtClean="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800" b="1" dirty="0" smtClean="0"/>
              <a:t>Home study, forensic custody evaluation, guardian ad litem?</a:t>
            </a:r>
          </a:p>
          <a:p>
            <a:pPr marL="342900" marR="0" lvl="0" indent="-342900" algn="l" defTabSz="914400" rtl="0" eaLnBrk="1" fontAlgn="auto" latinLnBrk="0" hangingPunct="1">
              <a:lnSpc>
                <a:spcPct val="100000"/>
              </a:lnSpc>
              <a:spcBef>
                <a:spcPct val="20000"/>
              </a:spcBef>
              <a:spcAft>
                <a:spcPts val="0"/>
              </a:spcAft>
              <a:buClrTx/>
              <a:buSzTx/>
              <a:tabLst/>
              <a:defRPr/>
            </a:pPr>
            <a:endParaRPr lang="en-US" sz="2800" b="1" dirty="0" smtClean="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800" b="1" dirty="0" smtClean="0"/>
              <a:t>Pre-trial statement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1" i="0" u="none" strike="noStrike" kern="1200" cap="none" spc="0" normalizeH="0" baseline="0" noProof="0" dirty="0">
              <a:ln>
                <a:noFill/>
              </a:ln>
              <a:solidFill>
                <a:srgbClr val="0079C1"/>
              </a:solidFill>
              <a:effectLst/>
              <a:uLnTx/>
              <a:uFillTx/>
              <a:latin typeface="+mn-lt"/>
              <a:ea typeface="+mn-ea"/>
              <a:cs typeface="+mn-cs"/>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723900" y="145312"/>
            <a:ext cx="7772400" cy="76517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bg1"/>
                </a:solidFill>
                <a:effectLst/>
                <a:uLnTx/>
                <a:uFillTx/>
                <a:latin typeface="+mj-lt"/>
                <a:ea typeface="+mj-ea"/>
                <a:cs typeface="+mj-cs"/>
              </a:rPr>
              <a:t>Trial</a:t>
            </a:r>
            <a:endParaRPr kumimoji="0" lang="en-US" sz="4000" b="1" i="0" u="none" strike="noStrike" kern="1200" cap="none" spc="0" normalizeH="0" baseline="0" noProof="0" dirty="0">
              <a:ln>
                <a:noFill/>
              </a:ln>
              <a:solidFill>
                <a:schemeClr val="bg1"/>
              </a:solidFill>
              <a:effectLst/>
              <a:uLnTx/>
              <a:uFillTx/>
              <a:latin typeface="+mj-lt"/>
              <a:ea typeface="+mj-ea"/>
              <a:cs typeface="+mj-cs"/>
            </a:endParaRPr>
          </a:p>
        </p:txBody>
      </p:sp>
      <p:sp>
        <p:nvSpPr>
          <p:cNvPr id="6" name="Subtitle 2"/>
          <p:cNvSpPr txBox="1">
            <a:spLocks/>
          </p:cNvSpPr>
          <p:nvPr/>
        </p:nvSpPr>
        <p:spPr>
          <a:xfrm>
            <a:off x="381000" y="1524000"/>
            <a:ext cx="8458200" cy="4876800"/>
          </a:xfrm>
          <a:prstGeom prst="rect">
            <a:avLst/>
          </a:prstGeom>
        </p:spPr>
        <p:txBody>
          <a:bodyPr vert="horz" lIns="91440" tIns="45720" rIns="91440" bIns="45720" rtlCol="0">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200" b="1" dirty="0" smtClean="0">
                <a:solidFill>
                  <a:srgbClr val="0079C1"/>
                </a:solidFill>
              </a:rPr>
              <a:t>If </a:t>
            </a:r>
            <a:r>
              <a:rPr lang="en-US" sz="3200" b="1" dirty="0" smtClean="0"/>
              <a:t>the case is contested and does not settle, a bench trial will be held</a:t>
            </a:r>
          </a:p>
          <a:p>
            <a:pPr marL="342900" marR="0" lvl="0" indent="-342900" algn="l" defTabSz="914400" rtl="0" eaLnBrk="1" fontAlgn="auto" latinLnBrk="0" hangingPunct="1">
              <a:lnSpc>
                <a:spcPct val="100000"/>
              </a:lnSpc>
              <a:spcBef>
                <a:spcPct val="20000"/>
              </a:spcBef>
              <a:spcAft>
                <a:spcPts val="0"/>
              </a:spcAft>
              <a:buClrTx/>
              <a:buSzTx/>
              <a:tabLst/>
              <a:defRPr/>
            </a:pPr>
            <a:endParaRPr lang="en-US" sz="3200" b="1" dirty="0" smtClean="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200" b="1" dirty="0" smtClean="0"/>
              <a:t>Discovery and trials are governed by the Domestic Relations court rules and are comparable in most respects to civil trials</a:t>
            </a:r>
          </a:p>
          <a:p>
            <a:pPr marL="342900" marR="0" lvl="0" indent="-342900" algn="l" defTabSz="914400" rtl="0" eaLnBrk="1" fontAlgn="auto" latinLnBrk="0" hangingPunct="1">
              <a:lnSpc>
                <a:spcPct val="100000"/>
              </a:lnSpc>
              <a:spcBef>
                <a:spcPct val="20000"/>
              </a:spcBef>
              <a:spcAft>
                <a:spcPts val="0"/>
              </a:spcAft>
              <a:buClrTx/>
              <a:buSzTx/>
              <a:tabLst/>
              <a:defRPr/>
            </a:pPr>
            <a:endParaRPr lang="en-US" sz="3200" b="1" dirty="0" smtClean="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200" b="1" dirty="0" smtClean="0"/>
              <a:t>Most cases involve </a:t>
            </a:r>
            <a:r>
              <a:rPr lang="en-US" sz="3200" b="1" i="1" dirty="0" smtClean="0"/>
              <a:t>pro se</a:t>
            </a:r>
            <a:r>
              <a:rPr lang="en-US" sz="3200" b="1" dirty="0" smtClean="0"/>
              <a:t> parties; thus formal discovery may be less useful</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1" i="0" u="none" strike="noStrike" kern="1200" cap="none" spc="0" normalizeH="0" baseline="0" noProof="0" dirty="0">
              <a:ln>
                <a:noFill/>
              </a:ln>
              <a:solidFill>
                <a:srgbClr val="0079C1"/>
              </a:solidFill>
              <a:effectLst/>
              <a:uLnTx/>
              <a:uFillTx/>
              <a:latin typeface="+mn-lt"/>
              <a:ea typeface="+mn-ea"/>
              <a:cs typeface="+mn-cs"/>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723900" y="152399"/>
            <a:ext cx="7772400" cy="76517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bg1"/>
                </a:solidFill>
                <a:effectLst/>
                <a:uLnTx/>
                <a:uFillTx/>
                <a:latin typeface="+mj-lt"/>
                <a:ea typeface="+mj-ea"/>
                <a:cs typeface="+mj-cs"/>
              </a:rPr>
              <a:t>Order</a:t>
            </a:r>
            <a:endParaRPr kumimoji="0" lang="en-US" sz="4000" b="1" i="0" u="none" strike="noStrike" kern="1200" cap="none" spc="0" normalizeH="0" baseline="0" noProof="0" dirty="0">
              <a:ln>
                <a:noFill/>
              </a:ln>
              <a:solidFill>
                <a:schemeClr val="bg1"/>
              </a:solidFill>
              <a:effectLst/>
              <a:uLnTx/>
              <a:uFillTx/>
              <a:latin typeface="+mj-lt"/>
              <a:ea typeface="+mj-ea"/>
              <a:cs typeface="+mj-cs"/>
            </a:endParaRPr>
          </a:p>
        </p:txBody>
      </p:sp>
      <p:sp>
        <p:nvSpPr>
          <p:cNvPr id="6" name="Subtitle 2"/>
          <p:cNvSpPr txBox="1">
            <a:spLocks/>
          </p:cNvSpPr>
          <p:nvPr/>
        </p:nvSpPr>
        <p:spPr>
          <a:xfrm>
            <a:off x="381000" y="1524000"/>
            <a:ext cx="8458200" cy="48768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US" sz="2400" b="1" dirty="0" smtClean="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800" b="1" dirty="0" smtClean="0"/>
              <a:t>Court must issue written findings of fact. SCR-Dom. Rel. 52</a:t>
            </a:r>
          </a:p>
          <a:p>
            <a:pPr marL="342900" marR="0" lvl="0" indent="-342900" algn="l" defTabSz="914400" rtl="0" eaLnBrk="1" fontAlgn="auto" latinLnBrk="0" hangingPunct="1">
              <a:lnSpc>
                <a:spcPct val="100000"/>
              </a:lnSpc>
              <a:spcBef>
                <a:spcPct val="20000"/>
              </a:spcBef>
              <a:spcAft>
                <a:spcPts val="0"/>
              </a:spcAft>
              <a:buClrTx/>
              <a:buSzTx/>
              <a:tabLst/>
              <a:defRPr/>
            </a:pPr>
            <a:endParaRPr lang="en-US" sz="2800" b="1" dirty="0" smtClean="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800" b="1" dirty="0" smtClean="0"/>
              <a:t>All custody awards are subject to modification or termination.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US" sz="2800" b="1" dirty="0" smtClean="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723900" y="152399"/>
            <a:ext cx="7772400" cy="76517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bg1"/>
                </a:solidFill>
                <a:effectLst/>
                <a:uLnTx/>
                <a:uFillTx/>
                <a:latin typeface="+mj-lt"/>
                <a:ea typeface="+mj-ea"/>
                <a:cs typeface="+mj-cs"/>
              </a:rPr>
              <a:t>Modification Standards</a:t>
            </a:r>
            <a:endParaRPr kumimoji="0" lang="en-US" sz="4000" b="1" i="0" u="none" strike="noStrike" kern="1200" cap="none" spc="0" normalizeH="0" baseline="0" noProof="0" dirty="0">
              <a:ln>
                <a:noFill/>
              </a:ln>
              <a:solidFill>
                <a:schemeClr val="bg1"/>
              </a:solidFill>
              <a:effectLst/>
              <a:uLnTx/>
              <a:uFillTx/>
              <a:latin typeface="+mj-lt"/>
              <a:ea typeface="+mj-ea"/>
              <a:cs typeface="+mj-cs"/>
            </a:endParaRPr>
          </a:p>
        </p:txBody>
      </p:sp>
      <p:sp>
        <p:nvSpPr>
          <p:cNvPr id="6" name="Subtitle 2"/>
          <p:cNvSpPr txBox="1">
            <a:spLocks/>
          </p:cNvSpPr>
          <p:nvPr/>
        </p:nvSpPr>
        <p:spPr>
          <a:xfrm>
            <a:off x="381000" y="1524000"/>
            <a:ext cx="8458200" cy="4876800"/>
          </a:xfrm>
          <a:prstGeom prst="rect">
            <a:avLst/>
          </a:prstGeom>
        </p:spPr>
        <p:txBody>
          <a:bodyPr vert="horz" lIns="91440" tIns="45720" rIns="91440" bIns="45720" rtlCol="0">
            <a:normAutofit fontScale="32500" lnSpcReduction="20000"/>
          </a:bodyPr>
          <a:lstStyle/>
          <a:p>
            <a:pPr marL="342900" lvl="0" indent="-342900">
              <a:spcBef>
                <a:spcPct val="20000"/>
              </a:spcBef>
              <a:buFont typeface="Arial" pitchFamily="34" charset="0"/>
              <a:buChar char="•"/>
              <a:defRPr/>
            </a:pPr>
            <a:r>
              <a:rPr lang="en-US" sz="6800" b="1" dirty="0"/>
              <a:t>Where the third party was granted custody with a parent’s revocable consent:</a:t>
            </a:r>
            <a:endParaRPr lang="en-US" sz="6800" b="1" dirty="0" smtClean="0"/>
          </a:p>
          <a:p>
            <a:pPr marL="800100" lvl="1" indent="-342900">
              <a:spcBef>
                <a:spcPct val="20000"/>
              </a:spcBef>
              <a:buFont typeface="Arial" pitchFamily="34" charset="0"/>
              <a:buChar char="•"/>
              <a:defRPr/>
            </a:pPr>
            <a:r>
              <a:rPr lang="en-US" sz="6800" dirty="0" smtClean="0">
                <a:solidFill>
                  <a:schemeClr val="tx2"/>
                </a:solidFill>
              </a:rPr>
              <a:t>Parental presumption and best interests.  See </a:t>
            </a:r>
            <a:r>
              <a:rPr lang="en-US" sz="6800" i="1" dirty="0" smtClean="0">
                <a:solidFill>
                  <a:schemeClr val="tx2"/>
                </a:solidFill>
              </a:rPr>
              <a:t>SM </a:t>
            </a:r>
            <a:r>
              <a:rPr lang="en-US" sz="6800" i="1" dirty="0">
                <a:solidFill>
                  <a:schemeClr val="tx2"/>
                </a:solidFill>
              </a:rPr>
              <a:t>v. RM</a:t>
            </a:r>
            <a:r>
              <a:rPr lang="en-US" sz="6800" dirty="0">
                <a:solidFill>
                  <a:schemeClr val="tx2"/>
                </a:solidFill>
              </a:rPr>
              <a:t>, 92 A.3d 1128 (D.C. 2014)</a:t>
            </a:r>
            <a:r>
              <a:rPr lang="en-US" sz="6800" dirty="0"/>
              <a:t> </a:t>
            </a:r>
            <a:endParaRPr lang="en-US" sz="6800" dirty="0">
              <a:solidFill>
                <a:schemeClr val="tx2"/>
              </a:solidFill>
            </a:endParaRPr>
          </a:p>
          <a:p>
            <a:pPr marL="342900" lvl="0" indent="-342900">
              <a:spcBef>
                <a:spcPct val="20000"/>
              </a:spcBef>
              <a:buFont typeface="Arial" pitchFamily="34" charset="0"/>
              <a:buChar char="•"/>
              <a:defRPr/>
            </a:pPr>
            <a:endParaRPr lang="en-US" sz="6800" b="1" dirty="0"/>
          </a:p>
          <a:p>
            <a:pPr marL="342900" lvl="0" indent="-342900">
              <a:spcBef>
                <a:spcPct val="20000"/>
              </a:spcBef>
              <a:buFont typeface="Arial" pitchFamily="34" charset="0"/>
              <a:buChar char="•"/>
              <a:defRPr/>
            </a:pPr>
            <a:r>
              <a:rPr lang="en-US" sz="6800" b="1" dirty="0"/>
              <a:t>Where the third party was granted custody with a parent’s </a:t>
            </a:r>
            <a:r>
              <a:rPr lang="en-US" sz="6800" b="1" dirty="0" smtClean="0"/>
              <a:t>irrevocable consent: </a:t>
            </a:r>
          </a:p>
          <a:p>
            <a:pPr marL="800100" lvl="1" indent="-342900">
              <a:spcBef>
                <a:spcPct val="20000"/>
              </a:spcBef>
              <a:buFont typeface="Arial" pitchFamily="34" charset="0"/>
              <a:buChar char="•"/>
              <a:defRPr/>
            </a:pPr>
            <a:r>
              <a:rPr lang="en-US" sz="6800" dirty="0" smtClean="0">
                <a:solidFill>
                  <a:schemeClr val="tx2"/>
                </a:solidFill>
              </a:rPr>
              <a:t>Substantial and material change in circumstances and best interests. See </a:t>
            </a:r>
            <a:r>
              <a:rPr lang="en-US" sz="6800" i="1" dirty="0" smtClean="0">
                <a:solidFill>
                  <a:schemeClr val="tx2"/>
                </a:solidFill>
              </a:rPr>
              <a:t>SM v. RM</a:t>
            </a:r>
            <a:r>
              <a:rPr lang="en-US" sz="6800" dirty="0" smtClean="0">
                <a:solidFill>
                  <a:schemeClr val="tx2"/>
                </a:solidFill>
              </a:rPr>
              <a:t>, 92 A.3d 1128 (D.C. 2014); D.C. Code § 16-831.11</a:t>
            </a:r>
          </a:p>
          <a:p>
            <a:pPr marL="800100" lvl="1" indent="-342900">
              <a:spcBef>
                <a:spcPct val="20000"/>
              </a:spcBef>
              <a:buFont typeface="Arial" pitchFamily="34" charset="0"/>
              <a:buChar char="•"/>
              <a:defRPr/>
            </a:pPr>
            <a:endParaRPr lang="en-US" sz="6800" dirty="0" smtClean="0">
              <a:solidFill>
                <a:schemeClr val="tx2"/>
              </a:solidFill>
            </a:endParaRPr>
          </a:p>
          <a:p>
            <a:pPr marL="342900" lvl="0" indent="-342900">
              <a:spcBef>
                <a:spcPct val="20000"/>
              </a:spcBef>
              <a:buFont typeface="Arial" pitchFamily="34" charset="0"/>
              <a:buChar char="•"/>
              <a:defRPr/>
            </a:pPr>
            <a:r>
              <a:rPr lang="en-US" sz="6800" b="1" dirty="0" smtClean="0"/>
              <a:t>Where the third party was granted custody after adjudication of the parental presumption: </a:t>
            </a:r>
            <a:endParaRPr lang="en-US" sz="6800" b="1" dirty="0"/>
          </a:p>
          <a:p>
            <a:pPr marL="800100" lvl="1" indent="-342900">
              <a:spcBef>
                <a:spcPct val="20000"/>
              </a:spcBef>
              <a:buFont typeface="Arial" pitchFamily="34" charset="0"/>
              <a:buChar char="•"/>
              <a:defRPr/>
            </a:pPr>
            <a:r>
              <a:rPr lang="en-US" sz="6800" dirty="0">
                <a:solidFill>
                  <a:schemeClr val="tx2"/>
                </a:solidFill>
              </a:rPr>
              <a:t>Substantial and material change in circumstances and best interests. </a:t>
            </a:r>
            <a:r>
              <a:rPr lang="en-US" sz="6800" dirty="0" smtClean="0">
                <a:solidFill>
                  <a:schemeClr val="tx2"/>
                </a:solidFill>
              </a:rPr>
              <a:t>D.C</a:t>
            </a:r>
            <a:r>
              <a:rPr lang="en-US" sz="6800" dirty="0">
                <a:solidFill>
                  <a:schemeClr val="tx2"/>
                </a:solidFill>
              </a:rPr>
              <a:t>. Code § 16-831.11</a:t>
            </a:r>
          </a:p>
          <a:p>
            <a:pPr marL="800100" lvl="1" indent="-342900">
              <a:spcBef>
                <a:spcPct val="20000"/>
              </a:spcBef>
              <a:buFont typeface="Arial" pitchFamily="34" charset="0"/>
              <a:buChar char="•"/>
              <a:defRPr/>
            </a:pPr>
            <a:endParaRPr lang="en-US" sz="2800" dirty="0">
              <a:solidFill>
                <a:schemeClr val="tx2"/>
              </a:solidFill>
            </a:endParaRPr>
          </a:p>
        </p:txBody>
      </p:sp>
    </p:spTree>
    <p:extLst>
      <p:ext uri="{BB962C8B-B14F-4D97-AF65-F5344CB8AC3E}">
        <p14:creationId xmlns:p14="http://schemas.microsoft.com/office/powerpoint/2010/main" val="318227167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90500" y="152399"/>
            <a:ext cx="8839200" cy="765175"/>
          </a:xfrm>
          <a:prstGeom prst="rect">
            <a:avLst/>
          </a:prstGeom>
        </p:spPr>
        <p:txBody>
          <a:bodyPr vert="horz" lIns="91440" tIns="45720" rIns="91440" bIns="45720" rtlCol="0" anchor="ctr">
            <a:noAutofit/>
          </a:bodyPr>
          <a:lstStyle/>
          <a:p>
            <a:pPr lvl="0" algn="ctr">
              <a:spcBef>
                <a:spcPct val="0"/>
              </a:spcBef>
              <a:defRPr/>
            </a:pPr>
            <a:r>
              <a:rPr lang="en-US" sz="3600" b="1" dirty="0" smtClean="0">
                <a:solidFill>
                  <a:schemeClr val="bg1"/>
                </a:solidFill>
                <a:latin typeface="+mj-lt"/>
              </a:rPr>
              <a:t>Other Provisions of Safe and Stable Homes for Children and Youth Act</a:t>
            </a:r>
            <a:endParaRPr kumimoji="0" lang="en-US" sz="3600" b="1" i="0" u="none" strike="noStrike" kern="1200" cap="none" spc="0" normalizeH="0" baseline="0" noProof="0" dirty="0">
              <a:ln>
                <a:noFill/>
              </a:ln>
              <a:solidFill>
                <a:schemeClr val="bg1"/>
              </a:solidFill>
              <a:effectLst/>
              <a:uLnTx/>
              <a:uFillTx/>
              <a:latin typeface="+mj-lt"/>
              <a:ea typeface="+mj-ea"/>
              <a:cs typeface="+mj-cs"/>
            </a:endParaRPr>
          </a:p>
        </p:txBody>
      </p:sp>
      <p:sp>
        <p:nvSpPr>
          <p:cNvPr id="6" name="Subtitle 2"/>
          <p:cNvSpPr txBox="1">
            <a:spLocks/>
          </p:cNvSpPr>
          <p:nvPr/>
        </p:nvSpPr>
        <p:spPr>
          <a:xfrm>
            <a:off x="381000" y="1524000"/>
            <a:ext cx="8458200" cy="48768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endParaRPr lang="en-US" sz="2200" b="1" dirty="0" smtClean="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600" b="1" dirty="0" smtClean="0"/>
              <a:t>Creates a revocable custodial power of attorney by which a parent may delegate most of her rights/responsibilities to a third party without going to court. </a:t>
            </a:r>
            <a:r>
              <a:rPr lang="en-US" sz="3600" b="1" i="1" dirty="0" smtClean="0"/>
              <a:t> </a:t>
            </a:r>
            <a:r>
              <a:rPr lang="en-US" sz="3600" b="1" dirty="0" smtClean="0"/>
              <a:t>D.C. Code § 21-2301</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1" i="0" u="none" strike="noStrike" kern="1200" cap="none" spc="0" normalizeH="0" baseline="0" noProof="0" dirty="0" smtClean="0">
              <a:ln>
                <a:noFill/>
              </a:ln>
              <a:solidFill>
                <a:srgbClr val="0079C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1" i="0" u="none" strike="noStrike" kern="1200" cap="none" spc="0" normalizeH="0" baseline="0" noProof="0" dirty="0">
              <a:ln>
                <a:noFill/>
              </a:ln>
              <a:solidFill>
                <a:srgbClr val="0079C1"/>
              </a:solidFill>
              <a:effectLst/>
              <a:uLnTx/>
              <a:uFillTx/>
              <a:latin typeface="+mn-lt"/>
              <a:ea typeface="+mn-ea"/>
              <a:cs typeface="+mn-cs"/>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90500" y="152400"/>
            <a:ext cx="8839200" cy="765175"/>
          </a:xfrm>
          <a:prstGeom prst="rect">
            <a:avLst/>
          </a:prstGeom>
        </p:spPr>
        <p:txBody>
          <a:bodyPr vert="horz" lIns="91440" tIns="45720" rIns="91440" bIns="45720" rtlCol="0" anchor="ctr">
            <a:noAutofit/>
          </a:bodyPr>
          <a:lstStyle/>
          <a:p>
            <a:pPr lvl="0" algn="ctr">
              <a:spcBef>
                <a:spcPct val="0"/>
              </a:spcBef>
              <a:defRPr/>
            </a:pPr>
            <a:r>
              <a:rPr lang="en-US" sz="3600" b="1" dirty="0" smtClean="0">
                <a:solidFill>
                  <a:schemeClr val="bg1"/>
                </a:solidFill>
                <a:latin typeface="+mj-lt"/>
              </a:rPr>
              <a:t>Grandparent Caregivers Program Subsidy: Eligibility Requirements</a:t>
            </a:r>
            <a:endParaRPr kumimoji="0" lang="en-US" sz="3600" b="1" i="0" u="none" strike="noStrike" kern="1200" cap="none" spc="0" normalizeH="0" baseline="0" noProof="0" dirty="0">
              <a:ln>
                <a:noFill/>
              </a:ln>
              <a:solidFill>
                <a:schemeClr val="bg1"/>
              </a:solidFill>
              <a:effectLst/>
              <a:uLnTx/>
              <a:uFillTx/>
              <a:latin typeface="+mj-lt"/>
              <a:ea typeface="+mj-ea"/>
              <a:cs typeface="+mj-cs"/>
            </a:endParaRPr>
          </a:p>
        </p:txBody>
      </p:sp>
      <p:sp>
        <p:nvSpPr>
          <p:cNvPr id="6" name="Subtitle 2"/>
          <p:cNvSpPr txBox="1">
            <a:spLocks/>
          </p:cNvSpPr>
          <p:nvPr/>
        </p:nvSpPr>
        <p:spPr>
          <a:xfrm>
            <a:off x="381000" y="1524000"/>
            <a:ext cx="8458200" cy="4876800"/>
          </a:xfrm>
          <a:prstGeom prst="rect">
            <a:avLst/>
          </a:prstGeom>
        </p:spPr>
        <p:txBody>
          <a:bodyPr vert="horz" lIns="91440" tIns="45720" rIns="91440" bIns="45720" rtlCol="0">
            <a:normAutofit fontScale="92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800" b="1" dirty="0" smtClean="0">
                <a:solidFill>
                  <a:srgbClr val="0079C1"/>
                </a:solidFill>
                <a:cs typeface="Arial" pitchFamily="34" charset="0"/>
              </a:rPr>
              <a:t>Only grandparents, great-grandparents, great-aunts and great uncles (“GP”) can apply</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800" b="1" dirty="0" smtClean="0">
                <a:solidFill>
                  <a:srgbClr val="0079C1"/>
                </a:solidFill>
                <a:cs typeface="Arial" pitchFamily="34" charset="0"/>
              </a:rPr>
              <a:t>GP must be a DC resident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800" b="1" dirty="0" smtClean="0">
                <a:solidFill>
                  <a:srgbClr val="0079C1"/>
                </a:solidFill>
                <a:cs typeface="Arial" pitchFamily="34" charset="0"/>
              </a:rPr>
              <a:t>Child must be under 18 and living with the GP for the past six months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800" b="1" dirty="0" smtClean="0">
                <a:solidFill>
                  <a:srgbClr val="0079C1"/>
                </a:solidFill>
                <a:cs typeface="Arial" pitchFamily="34" charset="0"/>
              </a:rPr>
              <a:t>The parent cannot have lived in the same home as the GP or child for the past six months.  (Exceptions:  if parent gave GP standby guardianship, is a minor enrolled in school, or is a minor with a medically verifiable disability.)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800" b="1" dirty="0" smtClean="0">
                <a:solidFill>
                  <a:srgbClr val="0079C1"/>
                </a:solidFill>
                <a:cs typeface="Arial" pitchFamily="34" charset="0"/>
              </a:rPr>
              <a:t>GP’s household </a:t>
            </a:r>
            <a:r>
              <a:rPr lang="en-US" sz="2800" b="1" smtClean="0">
                <a:solidFill>
                  <a:srgbClr val="0079C1"/>
                </a:solidFill>
                <a:cs typeface="Arial" pitchFamily="34" charset="0"/>
              </a:rPr>
              <a:t>income must be </a:t>
            </a:r>
            <a:r>
              <a:rPr lang="en-US" sz="2800" b="1" dirty="0" smtClean="0">
                <a:solidFill>
                  <a:srgbClr val="0079C1"/>
                </a:solidFill>
                <a:cs typeface="Arial" pitchFamily="34" charset="0"/>
              </a:rPr>
              <a:t>below 200% of the federal poverty level</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800" b="1" dirty="0" smtClean="0">
                <a:solidFill>
                  <a:srgbClr val="0079C1"/>
                </a:solidFill>
                <a:cs typeface="Arial" pitchFamily="34" charset="0"/>
              </a:rPr>
              <a:t>A court award of custody is NOT required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1" i="0" u="none" strike="noStrike" kern="1200" cap="none" spc="0" normalizeH="0" baseline="0" noProof="0" dirty="0" smtClean="0">
              <a:ln>
                <a:noFill/>
              </a:ln>
              <a:solidFill>
                <a:srgbClr val="0079C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1" i="0" u="none" strike="noStrike" kern="1200" cap="none" spc="0" normalizeH="0" baseline="0" noProof="0" dirty="0">
              <a:ln>
                <a:noFill/>
              </a:ln>
              <a:solidFill>
                <a:srgbClr val="0079C1"/>
              </a:solidFill>
              <a:effectLst/>
              <a:uLnTx/>
              <a:uFillTx/>
              <a:latin typeface="+mn-lt"/>
              <a:ea typeface="+mn-ea"/>
              <a:cs typeface="+mn-c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686800" cy="1462088"/>
          </a:xfrm>
        </p:spPr>
        <p:txBody>
          <a:bodyPr/>
          <a:lstStyle/>
          <a:p>
            <a:endParaRPr lang="en-US" dirty="0">
              <a:solidFill>
                <a:srgbClr val="0099FF"/>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4038600"/>
            <a:ext cx="7772400" cy="2133600"/>
          </a:xfrm>
        </p:spPr>
        <p:txBody>
          <a:bodyPr>
            <a:normAutofit lnSpcReduction="10000"/>
          </a:bodyPr>
          <a:lstStyle/>
          <a:p>
            <a:pPr>
              <a:buNone/>
            </a:pPr>
            <a:r>
              <a:rPr lang="en-US" dirty="0" smtClean="0"/>
              <a:t>		</a:t>
            </a:r>
          </a:p>
          <a:p>
            <a:pPr>
              <a:buNone/>
            </a:pPr>
            <a:endParaRPr lang="en-US" dirty="0" smtClean="0"/>
          </a:p>
          <a:p>
            <a:pPr>
              <a:buNone/>
            </a:pPr>
            <a:r>
              <a:rPr lang="en-US" dirty="0" smtClean="0">
                <a:solidFill>
                  <a:srgbClr val="333333"/>
                </a:solidFill>
                <a:latin typeface="Times New Roman"/>
              </a:rPr>
              <a:t/>
            </a:r>
            <a:br>
              <a:rPr lang="en-US" dirty="0" smtClean="0">
                <a:solidFill>
                  <a:srgbClr val="333333"/>
                </a:solidFill>
                <a:latin typeface="Times New Roman"/>
              </a:rPr>
            </a:br>
            <a:endParaRPr lang="en-US" dirty="0" smtClean="0"/>
          </a:p>
        </p:txBody>
      </p:sp>
      <p:pic>
        <p:nvPicPr>
          <p:cNvPr id="2050" name="Picture 2" descr="H:\Moultrie front 5-7-10.JPG"/>
          <p:cNvPicPr>
            <a:picLocks noChangeAspect="1" noChangeArrowheads="1"/>
          </p:cNvPicPr>
          <p:nvPr/>
        </p:nvPicPr>
        <p:blipFill>
          <a:blip r:embed="rId3" cstate="print"/>
          <a:stretch>
            <a:fillRect/>
          </a:stretch>
        </p:blipFill>
        <p:spPr bwMode="auto">
          <a:xfrm>
            <a:off x="-2819400" y="-304800"/>
            <a:ext cx="13679424" cy="7711440"/>
          </a:xfrm>
          <a:prstGeom prst="rect">
            <a:avLst/>
          </a:prstGeom>
          <a:noFill/>
        </p:spPr>
      </p:pic>
      <p:sp>
        <p:nvSpPr>
          <p:cNvPr id="6" name="TextBox 5"/>
          <p:cNvSpPr txBox="1"/>
          <p:nvPr/>
        </p:nvSpPr>
        <p:spPr>
          <a:xfrm>
            <a:off x="1828800" y="228600"/>
            <a:ext cx="6019800" cy="584775"/>
          </a:xfrm>
          <a:prstGeom prst="rect">
            <a:avLst/>
          </a:prstGeom>
          <a:noFill/>
        </p:spPr>
        <p:txBody>
          <a:bodyPr wrap="square" rtlCol="0">
            <a:spAutoFit/>
          </a:bodyPr>
          <a:lstStyle/>
          <a:p>
            <a:pPr algn="ctr"/>
            <a:r>
              <a:rPr lang="en-US" sz="3200" b="1" dirty="0" smtClean="0">
                <a:solidFill>
                  <a:srgbClr val="F8981D"/>
                </a:solidFill>
                <a:effectLst>
                  <a:outerShdw blurRad="38100" dist="38100" dir="2700000" algn="tl">
                    <a:srgbClr val="000000">
                      <a:alpha val="43137"/>
                    </a:srgbClr>
                  </a:outerShdw>
                </a:effectLst>
              </a:rPr>
              <a:t>D.C. Superior Court</a:t>
            </a:r>
            <a:endParaRPr lang="en-US" sz="3200" b="1" dirty="0">
              <a:solidFill>
                <a:srgbClr val="F8981D"/>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a:grpSpLocks noChangeAspect="1"/>
          </p:cNvGrpSpPr>
          <p:nvPr/>
        </p:nvGrpSpPr>
        <p:grpSpPr>
          <a:xfrm>
            <a:off x="0" y="0"/>
            <a:ext cx="9144000" cy="6858000"/>
            <a:chOff x="0" y="0"/>
            <a:chExt cx="9144000" cy="6858000"/>
          </a:xfrm>
        </p:grpSpPr>
        <p:pic>
          <p:nvPicPr>
            <p:cNvPr id="4" name="Picture 3" descr="blues background.jpg"/>
            <p:cNvPicPr>
              <a:picLocks noChangeAspect="1"/>
            </p:cNvPicPr>
            <p:nvPr/>
          </p:nvPicPr>
          <p:blipFill>
            <a:blip r:embed="rId2" cstate="print"/>
            <a:stretch>
              <a:fillRect/>
            </a:stretch>
          </p:blipFill>
          <p:spPr>
            <a:xfrm>
              <a:off x="0" y="0"/>
              <a:ext cx="9144000" cy="6858000"/>
            </a:xfrm>
            <a:prstGeom prst="rect">
              <a:avLst/>
            </a:prstGeom>
          </p:spPr>
        </p:pic>
        <p:pic>
          <p:nvPicPr>
            <p:cNvPr id="5" name="Picture 4" descr="ChildrensLawCenter_Tagline_Color_MSOffice.png"/>
            <p:cNvPicPr>
              <a:picLocks noChangeAspect="1"/>
            </p:cNvPicPr>
            <p:nvPr/>
          </p:nvPicPr>
          <p:blipFill>
            <a:blip r:embed="rId3" cstate="print"/>
            <a:stretch>
              <a:fillRect/>
            </a:stretch>
          </p:blipFill>
          <p:spPr>
            <a:xfrm>
              <a:off x="1905000" y="381000"/>
              <a:ext cx="5315723" cy="1411226"/>
            </a:xfrm>
            <a:prstGeom prst="rect">
              <a:avLst/>
            </a:prstGeom>
          </p:spPr>
        </p:pic>
      </p:grpSp>
      <p:sp>
        <p:nvSpPr>
          <p:cNvPr id="8" name="TextBox 5"/>
          <p:cNvSpPr txBox="1">
            <a:spLocks noChangeArrowheads="1"/>
          </p:cNvSpPr>
          <p:nvPr/>
        </p:nvSpPr>
        <p:spPr bwMode="auto">
          <a:xfrm>
            <a:off x="304800" y="2362200"/>
            <a:ext cx="8458200"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2000" dirty="0" smtClean="0">
                <a:solidFill>
                  <a:schemeClr val="bg1"/>
                </a:solidFill>
              </a:rPr>
              <a:t>Children’s Law Center fights so every child in DC can grow up with a loving family, good health and a quality education. Judges, pediatricians and families turn to us to be the voice for children who are abused or neglected, who aren’t learning in school, or who have health problems that can’t be solved by medicine alone. With 100 staff and hundreds of pro bono lawyers, we reach 1 out of every 8 children in DC’s poorest neighborhoods – more than 5,000 children and families each year. And, we multiply this impact by advocating for city-wide solutions that benefit all children.</a:t>
            </a:r>
          </a:p>
          <a:p>
            <a:pPr algn="ctr" eaLnBrk="1" hangingPunct="1">
              <a:spcBef>
                <a:spcPct val="0"/>
              </a:spcBef>
              <a:buFontTx/>
              <a:buNone/>
            </a:pPr>
            <a:endParaRPr lang="en-US" altLang="en-US" sz="2000" dirty="0">
              <a:solidFill>
                <a:schemeClr val="bg1"/>
              </a:solidFill>
            </a:endParaRPr>
          </a:p>
          <a:p>
            <a:pPr algn="ctr" eaLnBrk="1" hangingPunct="1">
              <a:spcBef>
                <a:spcPct val="0"/>
              </a:spcBef>
              <a:buFontTx/>
              <a:buNone/>
            </a:pPr>
            <a:r>
              <a:rPr lang="en-US" altLang="en-US" sz="2000" dirty="0">
                <a:solidFill>
                  <a:schemeClr val="bg1"/>
                </a:solidFill>
              </a:rPr>
              <a:t>Visit www.childrenslawcenter.org to learn more.</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0" y="0"/>
            <a:ext cx="9144000" cy="6858000"/>
            <a:chOff x="0" y="0"/>
            <a:chExt cx="9144000" cy="6858000"/>
          </a:xfrm>
        </p:grpSpPr>
        <p:pic>
          <p:nvPicPr>
            <p:cNvPr id="4" name="Picture 3" descr="blues background.jpg"/>
            <p:cNvPicPr>
              <a:picLocks noChangeAspect="1"/>
            </p:cNvPicPr>
            <p:nvPr/>
          </p:nvPicPr>
          <p:blipFill>
            <a:blip r:embed="rId2" cstate="print"/>
            <a:stretch>
              <a:fillRect/>
            </a:stretch>
          </p:blipFill>
          <p:spPr>
            <a:xfrm>
              <a:off x="0" y="0"/>
              <a:ext cx="9144000" cy="6858000"/>
            </a:xfrm>
            <a:prstGeom prst="rect">
              <a:avLst/>
            </a:prstGeom>
          </p:spPr>
        </p:pic>
        <p:pic>
          <p:nvPicPr>
            <p:cNvPr id="6" name="Picture 5" descr="ChildrensLawCenter_Tagline_Color_MSOffice.png"/>
            <p:cNvPicPr>
              <a:picLocks noChangeAspect="1"/>
            </p:cNvPicPr>
            <p:nvPr/>
          </p:nvPicPr>
          <p:blipFill>
            <a:blip r:embed="rId3" cstate="print"/>
            <a:stretch>
              <a:fillRect/>
            </a:stretch>
          </p:blipFill>
          <p:spPr>
            <a:xfrm>
              <a:off x="1905000" y="381000"/>
              <a:ext cx="5315723" cy="1411226"/>
            </a:xfrm>
            <a:prstGeom prst="rect">
              <a:avLst/>
            </a:prstGeom>
          </p:spPr>
        </p:pic>
      </p:grpSp>
      <p:sp>
        <p:nvSpPr>
          <p:cNvPr id="5" name="Title 1"/>
          <p:cNvSpPr txBox="1">
            <a:spLocks/>
          </p:cNvSpPr>
          <p:nvPr/>
        </p:nvSpPr>
        <p:spPr>
          <a:xfrm>
            <a:off x="304800" y="1981200"/>
            <a:ext cx="8534400" cy="2743200"/>
          </a:xfrm>
          <a:prstGeom prst="rect">
            <a:avLst/>
          </a:prstGeom>
        </p:spPr>
        <p:txBody>
          <a:bodyPr vert="horz" lIns="91440" tIns="45720" rIns="91440" bIns="45720" rtlCol="0" anchor="ctr">
            <a:normAutofit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6000" b="1" i="0" u="none" strike="noStrike" kern="1200" cap="none" spc="0" normalizeH="0" baseline="0" noProof="0" dirty="0" smtClean="0">
                <a:ln>
                  <a:noFill/>
                </a:ln>
                <a:solidFill>
                  <a:schemeClr val="bg1"/>
                </a:solidFill>
                <a:effectLst/>
                <a:uLnTx/>
                <a:uFillTx/>
                <a:latin typeface="+mj-lt"/>
                <a:ea typeface="+mj-ea"/>
                <a:cs typeface="+mj-cs"/>
              </a:rPr>
              <a:t>Adoption and Guardianship</a:t>
            </a:r>
            <a:r>
              <a:rPr kumimoji="0" lang="en-US" sz="6000" b="1" i="0" u="none" strike="noStrike" kern="1200" cap="none" spc="0" normalizeH="0" noProof="0" dirty="0" smtClean="0">
                <a:ln>
                  <a:noFill/>
                </a:ln>
                <a:solidFill>
                  <a:schemeClr val="bg1"/>
                </a:solidFill>
                <a:effectLst/>
                <a:uLnTx/>
                <a:uFillTx/>
                <a:latin typeface="+mj-lt"/>
                <a:ea typeface="+mj-ea"/>
                <a:cs typeface="+mj-cs"/>
              </a:rPr>
              <a:t> </a:t>
            </a:r>
            <a:r>
              <a:rPr kumimoji="0" lang="en-US" sz="6000" b="1" i="0" u="none" strike="noStrike" kern="1200" cap="none" spc="0" normalizeH="0" baseline="0" noProof="0" dirty="0" smtClean="0">
                <a:ln>
                  <a:noFill/>
                </a:ln>
                <a:solidFill>
                  <a:schemeClr val="bg1"/>
                </a:solidFill>
                <a:effectLst/>
                <a:uLnTx/>
                <a:uFillTx/>
                <a:latin typeface="+mj-lt"/>
                <a:ea typeface="+mj-ea"/>
                <a:cs typeface="+mj-cs"/>
              </a:rPr>
              <a:t>Law</a:t>
            </a:r>
            <a:r>
              <a:rPr kumimoji="0" lang="en-US" sz="6000" b="1" i="0" u="none" strike="noStrike" kern="1200" cap="none" spc="0" normalizeH="0" noProof="0" dirty="0" smtClean="0">
                <a:ln>
                  <a:noFill/>
                </a:ln>
                <a:solidFill>
                  <a:schemeClr val="bg1"/>
                </a:solidFill>
                <a:effectLst/>
                <a:uLnTx/>
                <a:uFillTx/>
                <a:latin typeface="+mj-lt"/>
                <a:ea typeface="+mj-ea"/>
                <a:cs typeface="+mj-cs"/>
              </a:rPr>
              <a:t> and Practice</a:t>
            </a:r>
            <a:endParaRPr kumimoji="0" lang="en-US" sz="6000" b="1" i="0" u="none" strike="noStrike" kern="1200" cap="none" spc="0" normalizeH="0" baseline="0" noProof="0" dirty="0" smtClean="0">
              <a:ln>
                <a:noFill/>
              </a:ln>
              <a:solidFill>
                <a:schemeClr val="bg1"/>
              </a:solidFill>
              <a:effectLst/>
              <a:uLnTx/>
              <a:uFillTx/>
              <a:latin typeface="+mj-lt"/>
              <a:ea typeface="+mj-ea"/>
              <a:cs typeface="+mj-cs"/>
            </a:endParaRPr>
          </a:p>
        </p:txBody>
      </p:sp>
      <p:sp>
        <p:nvSpPr>
          <p:cNvPr id="10" name="TextBox 6"/>
          <p:cNvSpPr txBox="1">
            <a:spLocks noChangeArrowheads="1"/>
          </p:cNvSpPr>
          <p:nvPr/>
        </p:nvSpPr>
        <p:spPr bwMode="auto">
          <a:xfrm>
            <a:off x="304800" y="4953001"/>
            <a:ext cx="85344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None/>
            </a:pPr>
            <a:r>
              <a:rPr lang="en-US" altLang="en-US" sz="2000" b="1" dirty="0">
                <a:solidFill>
                  <a:schemeClr val="bg1"/>
                </a:solidFill>
              </a:rPr>
              <a:t>Rebecca Goldfrank, Director, Families First</a:t>
            </a:r>
          </a:p>
          <a:p>
            <a:pPr algn="ctr" eaLnBrk="1" hangingPunct="1">
              <a:spcBef>
                <a:spcPct val="0"/>
              </a:spcBef>
              <a:buFontTx/>
              <a:buNone/>
            </a:pPr>
            <a:r>
              <a:rPr lang="en-US" altLang="en-US" sz="2000" b="1" dirty="0" smtClean="0">
                <a:solidFill>
                  <a:schemeClr val="bg1"/>
                </a:solidFill>
              </a:rPr>
              <a:t>Caregiver Representation Pro Bono Attorney Training </a:t>
            </a:r>
            <a:endParaRPr lang="en-US" altLang="en-US" sz="2000" b="1" dirty="0">
              <a:solidFill>
                <a:schemeClr val="bg1"/>
              </a:solidFill>
            </a:endParaRPr>
          </a:p>
          <a:p>
            <a:pPr algn="ctr" eaLnBrk="1" hangingPunct="1">
              <a:spcBef>
                <a:spcPct val="0"/>
              </a:spcBef>
              <a:buFontTx/>
              <a:buNone/>
            </a:pPr>
            <a:r>
              <a:rPr lang="en-US" altLang="en-US" sz="2000" b="1" smtClean="0">
                <a:solidFill>
                  <a:schemeClr val="bg1"/>
                </a:solidFill>
              </a:rPr>
              <a:t>November 2016</a:t>
            </a:r>
            <a:endParaRPr lang="en-US" altLang="en-US" sz="2000" b="1" dirty="0">
              <a:solidFill>
                <a:schemeClr val="bg1"/>
              </a:solidFill>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0" y="0"/>
            <a:ext cx="9144000" cy="6858000"/>
            <a:chOff x="0" y="0"/>
            <a:chExt cx="9144000" cy="6858000"/>
          </a:xfrm>
        </p:grpSpPr>
        <p:pic>
          <p:nvPicPr>
            <p:cNvPr id="4" name="Picture 3" descr="blues background.jpg"/>
            <p:cNvPicPr>
              <a:picLocks noChangeAspect="1"/>
            </p:cNvPicPr>
            <p:nvPr/>
          </p:nvPicPr>
          <p:blipFill>
            <a:blip r:embed="rId3" cstate="print"/>
            <a:stretch>
              <a:fillRect/>
            </a:stretch>
          </p:blipFill>
          <p:spPr>
            <a:xfrm>
              <a:off x="0" y="0"/>
              <a:ext cx="9144000" cy="6858000"/>
            </a:xfrm>
            <a:prstGeom prst="rect">
              <a:avLst/>
            </a:prstGeom>
          </p:spPr>
        </p:pic>
        <p:pic>
          <p:nvPicPr>
            <p:cNvPr id="6" name="Picture 5" descr="ChildrensLawCenter_Tagline_Color_MSOffice.png"/>
            <p:cNvPicPr>
              <a:picLocks noChangeAspect="1"/>
            </p:cNvPicPr>
            <p:nvPr/>
          </p:nvPicPr>
          <p:blipFill>
            <a:blip r:embed="rId4" cstate="print"/>
            <a:stretch>
              <a:fillRect/>
            </a:stretch>
          </p:blipFill>
          <p:spPr>
            <a:xfrm>
              <a:off x="1905000" y="381000"/>
              <a:ext cx="5315723" cy="1411226"/>
            </a:xfrm>
            <a:prstGeom prst="rect">
              <a:avLst/>
            </a:prstGeom>
          </p:spPr>
        </p:pic>
      </p:grpSp>
      <p:sp>
        <p:nvSpPr>
          <p:cNvPr id="5" name="Title 1"/>
          <p:cNvSpPr txBox="1">
            <a:spLocks/>
          </p:cNvSpPr>
          <p:nvPr/>
        </p:nvSpPr>
        <p:spPr>
          <a:xfrm>
            <a:off x="304800" y="1981200"/>
            <a:ext cx="8534400" cy="27432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6000" b="1" i="0" u="none" strike="noStrike" kern="1200" cap="none" spc="0" normalizeH="0" baseline="0" noProof="0" dirty="0" smtClean="0">
                <a:ln>
                  <a:noFill/>
                </a:ln>
                <a:solidFill>
                  <a:schemeClr val="bg1"/>
                </a:solidFill>
                <a:effectLst/>
                <a:uLnTx/>
                <a:uFillTx/>
                <a:latin typeface="+mj-lt"/>
                <a:ea typeface="+mj-ea"/>
                <a:cs typeface="+mj-cs"/>
              </a:rPr>
              <a:t>Adoption Practice</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400" b="1" dirty="0" smtClean="0">
                <a:solidFill>
                  <a:schemeClr val="bg1"/>
                </a:solidFill>
                <a:latin typeface="+mj-lt"/>
                <a:ea typeface="+mj-ea"/>
                <a:cs typeface="+mj-cs"/>
              </a:rPr>
              <a:t>Manual Tabs 4-7 </a:t>
            </a:r>
            <a:endParaRPr kumimoji="0" lang="en-US" sz="2400" b="1" i="0" u="none" strike="noStrike" kern="1200" cap="none" spc="0" normalizeH="0" baseline="0" noProof="0" dirty="0" smtClean="0">
              <a:ln>
                <a:noFill/>
              </a:ln>
              <a:solidFill>
                <a:schemeClr val="bg1"/>
              </a:solidFill>
              <a:effectLst/>
              <a:uLnTx/>
              <a:uFillTx/>
              <a:latin typeface="+mj-lt"/>
              <a:ea typeface="+mj-ea"/>
              <a:cs typeface="+mj-cs"/>
            </a:endParaRPr>
          </a:p>
        </p:txBody>
      </p:sp>
      <p:sp>
        <p:nvSpPr>
          <p:cNvPr id="7" name="TextBox 6"/>
          <p:cNvSpPr txBox="1"/>
          <p:nvPr/>
        </p:nvSpPr>
        <p:spPr>
          <a:xfrm>
            <a:off x="304800" y="5410200"/>
            <a:ext cx="8534400" cy="707886"/>
          </a:xfrm>
          <a:prstGeom prst="rect">
            <a:avLst/>
          </a:prstGeom>
          <a:noFill/>
        </p:spPr>
        <p:txBody>
          <a:bodyPr wrap="square" rtlCol="0">
            <a:spAutoFit/>
          </a:bodyPr>
          <a:lstStyle/>
          <a:p>
            <a:pPr lvl="0" algn="ctr">
              <a:spcBef>
                <a:spcPct val="0"/>
              </a:spcBef>
              <a:defRPr/>
            </a:pPr>
            <a:r>
              <a:rPr lang="en-US" sz="2000" b="1" dirty="0" smtClean="0">
                <a:solidFill>
                  <a:schemeClr val="bg1"/>
                </a:solidFill>
              </a:rPr>
              <a:t/>
            </a:r>
            <a:br>
              <a:rPr lang="en-US" sz="2000" b="1" dirty="0" smtClean="0">
                <a:solidFill>
                  <a:schemeClr val="bg1"/>
                </a:solidFill>
              </a:rPr>
            </a:br>
            <a:r>
              <a:rPr lang="en-US" sz="2000" b="1" dirty="0" smtClean="0">
                <a:solidFill>
                  <a:schemeClr val="bg1"/>
                </a:solidFill>
              </a:rPr>
              <a:t> </a:t>
            </a:r>
          </a:p>
        </p:txBody>
      </p:sp>
    </p:spTree>
    <p:extLst>
      <p:ext uri="{BB962C8B-B14F-4D97-AF65-F5344CB8AC3E}">
        <p14:creationId xmlns:p14="http://schemas.microsoft.com/office/powerpoint/2010/main" val="36040995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38200" y="152399"/>
            <a:ext cx="7772400" cy="765175"/>
          </a:xfrm>
          <a:prstGeom prst="rect">
            <a:avLst/>
          </a:prstGeom>
        </p:spPr>
        <p:txBody>
          <a:bodyPr vert="horz" lIns="91440" tIns="45720" rIns="91440" bIns="45720" rtlCol="0" anchor="ctr">
            <a:noAutofit/>
          </a:bodyPr>
          <a:lstStyle/>
          <a:p>
            <a:pPr lvl="0" algn="ctr">
              <a:spcBef>
                <a:spcPct val="0"/>
              </a:spcBef>
              <a:defRPr/>
            </a:pPr>
            <a:r>
              <a:rPr lang="en-US" sz="3350" b="1" dirty="0" smtClean="0">
                <a:solidFill>
                  <a:schemeClr val="bg1"/>
                </a:solidFill>
                <a:latin typeface="+mj-lt"/>
              </a:rPr>
              <a:t>The Life of an Adoption Case: An Overview</a:t>
            </a:r>
            <a:endParaRPr kumimoji="0" lang="en-US" sz="3350" b="1" i="0" u="none" strike="noStrike" kern="1200" cap="none" spc="0" normalizeH="0" baseline="0" noProof="0" dirty="0">
              <a:ln>
                <a:noFill/>
              </a:ln>
              <a:solidFill>
                <a:schemeClr val="bg1"/>
              </a:solidFill>
              <a:effectLst/>
              <a:uLnTx/>
              <a:uFillTx/>
              <a:latin typeface="+mj-lt"/>
              <a:ea typeface="+mj-ea"/>
              <a:cs typeface="+mj-cs"/>
            </a:endParaRPr>
          </a:p>
        </p:txBody>
      </p:sp>
      <p:sp>
        <p:nvSpPr>
          <p:cNvPr id="6" name="Subtitle 2"/>
          <p:cNvSpPr txBox="1">
            <a:spLocks/>
          </p:cNvSpPr>
          <p:nvPr/>
        </p:nvSpPr>
        <p:spPr>
          <a:xfrm>
            <a:off x="381000" y="1524000"/>
            <a:ext cx="8458200" cy="5105400"/>
          </a:xfrm>
          <a:prstGeom prst="rect">
            <a:avLst/>
          </a:prstGeom>
        </p:spPr>
        <p:txBody>
          <a:bodyPr vert="horz" lIns="91440" tIns="45720" rIns="91440" bIns="45720" rtlCol="0">
            <a:normAutofit fontScale="92500" lnSpcReduction="20000"/>
          </a:bodyPr>
          <a:lstStyle/>
          <a:p>
            <a:pPr marL="339725" indent="-339725">
              <a:lnSpc>
                <a:spcPct val="110000"/>
              </a:lnSpc>
              <a:spcBef>
                <a:spcPts val="528"/>
              </a:spcBef>
              <a:buFont typeface="Arial" pitchFamily="34" charset="0"/>
              <a:buChar char="•"/>
              <a:defRPr/>
            </a:pPr>
            <a:r>
              <a:rPr lang="en-US" sz="2200" b="1" u="sng" dirty="0" smtClean="0">
                <a:solidFill>
                  <a:srgbClr val="0079C1"/>
                </a:solidFill>
                <a:latin typeface="+mj-lt"/>
              </a:rPr>
              <a:t>Step 1:</a:t>
            </a:r>
            <a:r>
              <a:rPr lang="en-US" sz="2200" b="1" dirty="0" smtClean="0">
                <a:solidFill>
                  <a:srgbClr val="0079C1"/>
                </a:solidFill>
                <a:latin typeface="+mj-lt"/>
              </a:rPr>
              <a:t> </a:t>
            </a:r>
            <a:r>
              <a:rPr lang="en-US" sz="2200" dirty="0" smtClean="0">
                <a:solidFill>
                  <a:srgbClr val="0079C1"/>
                </a:solidFill>
                <a:latin typeface="+mj-lt"/>
              </a:rPr>
              <a:t>Petition Filed</a:t>
            </a:r>
          </a:p>
          <a:p>
            <a:pPr marL="339725" indent="-339725">
              <a:lnSpc>
                <a:spcPct val="110000"/>
              </a:lnSpc>
              <a:spcBef>
                <a:spcPts val="528"/>
              </a:spcBef>
              <a:buFont typeface="Arial" pitchFamily="34" charset="0"/>
              <a:buChar char="•"/>
              <a:defRPr/>
            </a:pPr>
            <a:r>
              <a:rPr lang="en-US" sz="2200" b="1" u="sng" dirty="0" smtClean="0">
                <a:solidFill>
                  <a:srgbClr val="0079C1"/>
                </a:solidFill>
                <a:latin typeface="+mj-lt"/>
              </a:rPr>
              <a:t>Step 2:</a:t>
            </a:r>
            <a:r>
              <a:rPr lang="en-US" sz="2200" b="1" dirty="0" smtClean="0">
                <a:solidFill>
                  <a:srgbClr val="0079C1"/>
                </a:solidFill>
                <a:latin typeface="+mj-lt"/>
              </a:rPr>
              <a:t>  </a:t>
            </a:r>
            <a:r>
              <a:rPr lang="en-US" sz="2200" dirty="0" smtClean="0">
                <a:solidFill>
                  <a:srgbClr val="0079C1"/>
                </a:solidFill>
                <a:latin typeface="+mj-lt"/>
              </a:rPr>
              <a:t>Court issues “Order of Reference, for Expedited Response, for Consolidation and for Service” and “Notice of Adoption and Order to Show Cause”</a:t>
            </a:r>
          </a:p>
          <a:p>
            <a:pPr marL="339725" indent="-339725">
              <a:lnSpc>
                <a:spcPct val="110000"/>
              </a:lnSpc>
              <a:spcBef>
                <a:spcPts val="528"/>
              </a:spcBef>
              <a:buFont typeface="Arial" pitchFamily="34" charset="0"/>
              <a:buChar char="•"/>
              <a:defRPr/>
            </a:pPr>
            <a:r>
              <a:rPr lang="en-US" sz="2200" b="1" u="sng" dirty="0" smtClean="0">
                <a:solidFill>
                  <a:srgbClr val="0079C1"/>
                </a:solidFill>
                <a:latin typeface="+mj-lt"/>
              </a:rPr>
              <a:t>Step 3:</a:t>
            </a:r>
            <a:r>
              <a:rPr lang="en-US" sz="2200" b="1" dirty="0" smtClean="0">
                <a:solidFill>
                  <a:srgbClr val="0079C1"/>
                </a:solidFill>
                <a:latin typeface="+mj-lt"/>
              </a:rPr>
              <a:t>  </a:t>
            </a:r>
            <a:r>
              <a:rPr lang="en-US" sz="2200" dirty="0" smtClean="0">
                <a:solidFill>
                  <a:srgbClr val="0079C1"/>
                </a:solidFill>
                <a:latin typeface="+mj-lt"/>
              </a:rPr>
              <a:t>Parents personally or constructively served with notice of adoption</a:t>
            </a:r>
          </a:p>
          <a:p>
            <a:pPr marL="339725" indent="-339725">
              <a:lnSpc>
                <a:spcPct val="110000"/>
              </a:lnSpc>
              <a:spcBef>
                <a:spcPts val="528"/>
              </a:spcBef>
              <a:buFont typeface="Arial" pitchFamily="34" charset="0"/>
              <a:buChar char="•"/>
              <a:defRPr/>
            </a:pPr>
            <a:r>
              <a:rPr lang="en-US" sz="2200" b="1" u="sng" dirty="0" smtClean="0">
                <a:solidFill>
                  <a:srgbClr val="0079C1"/>
                </a:solidFill>
                <a:latin typeface="+mj-lt"/>
              </a:rPr>
              <a:t>Step 4</a:t>
            </a:r>
            <a:r>
              <a:rPr lang="en-US" sz="2200" b="1" dirty="0" smtClean="0">
                <a:solidFill>
                  <a:srgbClr val="0079C1"/>
                </a:solidFill>
                <a:latin typeface="+mj-lt"/>
              </a:rPr>
              <a:t>:  </a:t>
            </a:r>
            <a:r>
              <a:rPr lang="en-US" sz="2200" dirty="0" smtClean="0">
                <a:solidFill>
                  <a:srgbClr val="0079C1"/>
                </a:solidFill>
                <a:latin typeface="+mj-lt"/>
              </a:rPr>
              <a:t>CFSA files Interim Report</a:t>
            </a:r>
          </a:p>
          <a:p>
            <a:pPr marL="339725" indent="-339725">
              <a:lnSpc>
                <a:spcPct val="110000"/>
              </a:lnSpc>
              <a:spcBef>
                <a:spcPts val="528"/>
              </a:spcBef>
              <a:buFont typeface="Arial" pitchFamily="34" charset="0"/>
              <a:buChar char="•"/>
              <a:defRPr/>
            </a:pPr>
            <a:r>
              <a:rPr lang="en-US" sz="2200" b="1" u="sng" dirty="0" smtClean="0">
                <a:solidFill>
                  <a:srgbClr val="0079C1"/>
                </a:solidFill>
                <a:latin typeface="+mj-lt"/>
              </a:rPr>
              <a:t>Step 5:</a:t>
            </a:r>
            <a:r>
              <a:rPr lang="en-US" sz="2200" b="1" dirty="0" smtClean="0">
                <a:solidFill>
                  <a:srgbClr val="0079C1"/>
                </a:solidFill>
                <a:latin typeface="+mj-lt"/>
              </a:rPr>
              <a:t>  </a:t>
            </a:r>
            <a:r>
              <a:rPr lang="en-US" sz="2200" dirty="0" smtClean="0">
                <a:solidFill>
                  <a:srgbClr val="0079C1"/>
                </a:solidFill>
                <a:latin typeface="+mj-lt"/>
              </a:rPr>
              <a:t>Initial Show Cause Hearing</a:t>
            </a:r>
          </a:p>
          <a:p>
            <a:pPr marL="339725" indent="-339725">
              <a:lnSpc>
                <a:spcPct val="110000"/>
              </a:lnSpc>
              <a:spcBef>
                <a:spcPts val="528"/>
              </a:spcBef>
              <a:buFont typeface="Arial" pitchFamily="34" charset="0"/>
              <a:buChar char="•"/>
              <a:defRPr/>
            </a:pPr>
            <a:r>
              <a:rPr lang="en-US" sz="2200" b="1" u="sng" dirty="0" smtClean="0">
                <a:solidFill>
                  <a:srgbClr val="0079C1"/>
                </a:solidFill>
                <a:latin typeface="+mj-lt"/>
              </a:rPr>
              <a:t>Step 6:</a:t>
            </a:r>
            <a:r>
              <a:rPr lang="en-US" sz="2200" b="1" dirty="0" smtClean="0">
                <a:solidFill>
                  <a:srgbClr val="0079C1"/>
                </a:solidFill>
                <a:latin typeface="+mj-lt"/>
              </a:rPr>
              <a:t>  </a:t>
            </a:r>
            <a:r>
              <a:rPr lang="en-US" sz="2200" dirty="0" smtClean="0">
                <a:solidFill>
                  <a:srgbClr val="0079C1"/>
                </a:solidFill>
                <a:latin typeface="+mj-lt"/>
              </a:rPr>
              <a:t>Discovery (only an option if petition for adoption is contested)</a:t>
            </a:r>
          </a:p>
          <a:p>
            <a:pPr marL="339725" indent="-339725">
              <a:lnSpc>
                <a:spcPct val="110000"/>
              </a:lnSpc>
              <a:spcBef>
                <a:spcPts val="528"/>
              </a:spcBef>
              <a:buFont typeface="Arial" pitchFamily="34" charset="0"/>
              <a:buChar char="•"/>
              <a:defRPr/>
            </a:pPr>
            <a:r>
              <a:rPr lang="en-US" sz="2200" b="1" u="sng" dirty="0" smtClean="0">
                <a:solidFill>
                  <a:srgbClr val="0079C1"/>
                </a:solidFill>
                <a:latin typeface="+mj-lt"/>
              </a:rPr>
              <a:t>Step 7:</a:t>
            </a:r>
            <a:r>
              <a:rPr lang="en-US" sz="2200" b="1" dirty="0" smtClean="0">
                <a:solidFill>
                  <a:srgbClr val="0079C1"/>
                </a:solidFill>
                <a:latin typeface="+mj-lt"/>
              </a:rPr>
              <a:t>  </a:t>
            </a:r>
            <a:r>
              <a:rPr lang="en-US" sz="2200" dirty="0" smtClean="0">
                <a:solidFill>
                  <a:srgbClr val="0079C1"/>
                </a:solidFill>
                <a:latin typeface="+mj-lt"/>
              </a:rPr>
              <a:t>Trial - Show Cause Hearing</a:t>
            </a:r>
          </a:p>
          <a:p>
            <a:pPr marL="339725" indent="-339725">
              <a:lnSpc>
                <a:spcPct val="110000"/>
              </a:lnSpc>
              <a:spcBef>
                <a:spcPts val="528"/>
              </a:spcBef>
              <a:buFont typeface="Arial" pitchFamily="34" charset="0"/>
              <a:buChar char="•"/>
              <a:defRPr/>
            </a:pPr>
            <a:r>
              <a:rPr lang="en-US" sz="2200" b="1" u="sng" dirty="0" smtClean="0">
                <a:solidFill>
                  <a:srgbClr val="0079C1"/>
                </a:solidFill>
                <a:latin typeface="+mj-lt"/>
              </a:rPr>
              <a:t>Step 8:</a:t>
            </a:r>
            <a:r>
              <a:rPr lang="en-US" sz="2200" b="1" dirty="0" smtClean="0">
                <a:solidFill>
                  <a:srgbClr val="0079C1"/>
                </a:solidFill>
                <a:latin typeface="+mj-lt"/>
              </a:rPr>
              <a:t> </a:t>
            </a:r>
            <a:r>
              <a:rPr lang="en-US" sz="2200" dirty="0" smtClean="0">
                <a:solidFill>
                  <a:srgbClr val="0079C1"/>
                </a:solidFill>
                <a:latin typeface="+mj-lt"/>
              </a:rPr>
              <a:t>Court waives consent of birth parents or finds consent not required (if parents have not already consented)</a:t>
            </a:r>
          </a:p>
          <a:p>
            <a:pPr marL="339725" indent="-339725">
              <a:lnSpc>
                <a:spcPct val="110000"/>
              </a:lnSpc>
              <a:spcBef>
                <a:spcPts val="528"/>
              </a:spcBef>
              <a:buFont typeface="Arial" pitchFamily="34" charset="0"/>
              <a:buChar char="•"/>
              <a:defRPr/>
            </a:pPr>
            <a:r>
              <a:rPr lang="en-US" sz="2200" b="1" u="sng" dirty="0" smtClean="0">
                <a:solidFill>
                  <a:srgbClr val="0079C1"/>
                </a:solidFill>
                <a:latin typeface="+mj-lt"/>
              </a:rPr>
              <a:t>Step 9:</a:t>
            </a:r>
            <a:r>
              <a:rPr lang="en-US" sz="2200" b="1" dirty="0" smtClean="0">
                <a:solidFill>
                  <a:srgbClr val="0079C1"/>
                </a:solidFill>
                <a:latin typeface="+mj-lt"/>
              </a:rPr>
              <a:t>  </a:t>
            </a:r>
            <a:r>
              <a:rPr lang="en-US" sz="2200" dirty="0" smtClean="0">
                <a:solidFill>
                  <a:srgbClr val="0079C1"/>
                </a:solidFill>
                <a:latin typeface="+mj-lt"/>
              </a:rPr>
              <a:t>CFSA files Final Report</a:t>
            </a:r>
          </a:p>
          <a:p>
            <a:pPr marL="339725" indent="-339725">
              <a:lnSpc>
                <a:spcPct val="110000"/>
              </a:lnSpc>
              <a:spcBef>
                <a:spcPts val="528"/>
              </a:spcBef>
              <a:buFont typeface="Arial" pitchFamily="34" charset="0"/>
              <a:buChar char="•"/>
              <a:defRPr/>
            </a:pPr>
            <a:r>
              <a:rPr lang="en-US" sz="2200" b="1" u="sng" dirty="0" smtClean="0">
                <a:solidFill>
                  <a:srgbClr val="0079C1"/>
                </a:solidFill>
                <a:latin typeface="+mj-lt"/>
              </a:rPr>
              <a:t>Step 10:</a:t>
            </a:r>
            <a:r>
              <a:rPr lang="en-US" sz="2200" b="1" dirty="0" smtClean="0">
                <a:solidFill>
                  <a:srgbClr val="0079C1"/>
                </a:solidFill>
                <a:latin typeface="+mj-lt"/>
              </a:rPr>
              <a:t>  </a:t>
            </a:r>
            <a:r>
              <a:rPr lang="en-US" sz="2200" dirty="0" smtClean="0">
                <a:solidFill>
                  <a:srgbClr val="0079C1"/>
                </a:solidFill>
                <a:latin typeface="+mj-lt"/>
              </a:rPr>
              <a:t>Court issues Final Decree of Adoption and Neglect case closes</a:t>
            </a:r>
            <a:r>
              <a:rPr lang="en-US" sz="2200" dirty="0"/>
              <a:t> (only after child has lived with </a:t>
            </a:r>
            <a:r>
              <a:rPr lang="en-US" sz="2200" dirty="0" smtClean="0"/>
              <a:t>caretaker </a:t>
            </a:r>
            <a:r>
              <a:rPr lang="en-US" sz="2200" dirty="0"/>
              <a:t>for six months and </a:t>
            </a:r>
            <a:r>
              <a:rPr lang="en-US" sz="2200" dirty="0" smtClean="0"/>
              <a:t>adoption subsidy </a:t>
            </a:r>
            <a:r>
              <a:rPr lang="en-US" sz="2200" dirty="0"/>
              <a:t>agreement has been signed by </a:t>
            </a:r>
            <a:r>
              <a:rPr lang="en-US" sz="2200" dirty="0" smtClean="0"/>
              <a:t>adoptive parent(s) and CFSA)</a:t>
            </a:r>
            <a:endParaRPr lang="en-US" sz="2200" dirty="0" smtClean="0">
              <a:solidFill>
                <a:srgbClr val="0079C1"/>
              </a:solidFill>
              <a:latin typeface="+mj-lt"/>
            </a:endParaRPr>
          </a:p>
        </p:txBody>
      </p:sp>
    </p:spTree>
    <p:extLst>
      <p:ext uri="{BB962C8B-B14F-4D97-AF65-F5344CB8AC3E}">
        <p14:creationId xmlns:p14="http://schemas.microsoft.com/office/powerpoint/2010/main" val="31894239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723900" y="152399"/>
            <a:ext cx="7772400" cy="765175"/>
          </a:xfrm>
          <a:prstGeom prst="rect">
            <a:avLst/>
          </a:prstGeom>
        </p:spPr>
        <p:txBody>
          <a:bodyPr vert="horz" lIns="91440" tIns="45720" rIns="91440" bIns="45720" rtlCol="0" anchor="ctr">
            <a:normAutofit/>
          </a:bodyPr>
          <a:lstStyle/>
          <a:p>
            <a:pPr lvl="0" algn="ctr">
              <a:spcBef>
                <a:spcPct val="0"/>
              </a:spcBef>
              <a:defRPr/>
            </a:pPr>
            <a:r>
              <a:rPr lang="en-US" sz="4000" b="1" dirty="0" smtClean="0">
                <a:solidFill>
                  <a:schemeClr val="bg1"/>
                </a:solidFill>
                <a:latin typeface="+mj-lt"/>
              </a:rPr>
              <a:t>Parties and Counsel</a:t>
            </a:r>
            <a:endParaRPr kumimoji="0" lang="en-US" sz="4000" b="1" i="0" u="none" strike="noStrike" kern="1200" cap="none" spc="0" normalizeH="0" baseline="0" noProof="0" dirty="0">
              <a:ln>
                <a:noFill/>
              </a:ln>
              <a:solidFill>
                <a:schemeClr val="bg1"/>
              </a:solidFill>
              <a:effectLst/>
              <a:uLnTx/>
              <a:uFillTx/>
              <a:latin typeface="+mj-lt"/>
              <a:ea typeface="+mj-ea"/>
              <a:cs typeface="+mj-cs"/>
            </a:endParaRPr>
          </a:p>
        </p:txBody>
      </p:sp>
      <p:sp>
        <p:nvSpPr>
          <p:cNvPr id="6" name="Subtitle 2"/>
          <p:cNvSpPr txBox="1">
            <a:spLocks/>
          </p:cNvSpPr>
          <p:nvPr/>
        </p:nvSpPr>
        <p:spPr>
          <a:xfrm>
            <a:off x="381000" y="1524000"/>
            <a:ext cx="8458200" cy="4876800"/>
          </a:xfrm>
          <a:prstGeom prst="rect">
            <a:avLst/>
          </a:prstGeom>
        </p:spPr>
        <p:txBody>
          <a:bodyPr vert="horz" lIns="91440" tIns="45720" rIns="91440" bIns="45720" rtlCol="0">
            <a:normAutofit/>
          </a:bodyPr>
          <a:lstStyle/>
          <a:p>
            <a:pPr marL="339725" indent="-339725">
              <a:lnSpc>
                <a:spcPct val="80000"/>
              </a:lnSpc>
              <a:spcBef>
                <a:spcPts val="528"/>
              </a:spcBef>
              <a:buFont typeface="Arial" pitchFamily="34" charset="0"/>
              <a:buChar char="•"/>
              <a:defRPr/>
            </a:pPr>
            <a:r>
              <a:rPr lang="en-US" sz="2800" b="1" u="sng" dirty="0" smtClean="0">
                <a:latin typeface="+mj-lt"/>
              </a:rPr>
              <a:t>Parties</a:t>
            </a:r>
            <a:r>
              <a:rPr lang="en-US" sz="2800" b="1" dirty="0" smtClean="0">
                <a:latin typeface="+mj-lt"/>
              </a:rPr>
              <a:t>: Petitioner(s), birth parents, the child through GAL, and the Mayor (if child is in the neglect system)</a:t>
            </a:r>
          </a:p>
          <a:p>
            <a:pPr marL="339725" indent="-339725">
              <a:lnSpc>
                <a:spcPct val="80000"/>
              </a:lnSpc>
              <a:spcBef>
                <a:spcPts val="528"/>
              </a:spcBef>
              <a:defRPr/>
            </a:pPr>
            <a:endParaRPr lang="en-US" sz="2800" b="1" dirty="0" smtClean="0">
              <a:latin typeface="+mj-lt"/>
            </a:endParaRPr>
          </a:p>
          <a:p>
            <a:pPr marL="339725" indent="-339725">
              <a:lnSpc>
                <a:spcPct val="80000"/>
              </a:lnSpc>
              <a:spcBef>
                <a:spcPts val="528"/>
              </a:spcBef>
              <a:buFont typeface="Arial" pitchFamily="34" charset="0"/>
              <a:buChar char="•"/>
              <a:defRPr/>
            </a:pPr>
            <a:r>
              <a:rPr lang="en-US" sz="2800" b="1" u="sng" dirty="0" smtClean="0">
                <a:latin typeface="+mj-lt"/>
              </a:rPr>
              <a:t>Counsel</a:t>
            </a:r>
            <a:r>
              <a:rPr lang="en-US" sz="2800" b="1" dirty="0" smtClean="0">
                <a:latin typeface="+mj-lt"/>
              </a:rPr>
              <a:t>:  No statutory or absolute constitutional right to counsel in adoption cases</a:t>
            </a:r>
          </a:p>
          <a:p>
            <a:pPr marL="744538" lvl="1" indent="-287338">
              <a:lnSpc>
                <a:spcPct val="80000"/>
              </a:lnSpc>
              <a:spcBef>
                <a:spcPts val="432"/>
              </a:spcBef>
              <a:buFont typeface="Arial" pitchFamily="34" charset="0"/>
              <a:buChar char="•"/>
              <a:defRPr/>
            </a:pPr>
            <a:endParaRPr lang="en-US" sz="2400" dirty="0" smtClean="0">
              <a:solidFill>
                <a:schemeClr val="tx2"/>
              </a:solidFill>
              <a:latin typeface="+mj-lt"/>
            </a:endParaRPr>
          </a:p>
          <a:p>
            <a:pPr marL="744538" lvl="1" indent="-287338">
              <a:lnSpc>
                <a:spcPct val="80000"/>
              </a:lnSpc>
              <a:spcBef>
                <a:spcPts val="432"/>
              </a:spcBef>
              <a:buFont typeface="Arial" pitchFamily="34" charset="0"/>
              <a:buChar char="•"/>
              <a:defRPr/>
            </a:pPr>
            <a:r>
              <a:rPr lang="en-US" sz="2400" dirty="0" smtClean="0">
                <a:solidFill>
                  <a:schemeClr val="tx2"/>
                </a:solidFill>
                <a:latin typeface="+mj-lt"/>
              </a:rPr>
              <a:t>Court consolidates neglect case with adoption case so that counsel may be compensated</a:t>
            </a:r>
          </a:p>
          <a:p>
            <a:pPr marL="744538" lvl="1" indent="-287338">
              <a:lnSpc>
                <a:spcPct val="80000"/>
              </a:lnSpc>
              <a:spcBef>
                <a:spcPts val="432"/>
              </a:spcBef>
              <a:defRPr/>
            </a:pPr>
            <a:endParaRPr lang="en-US" sz="2400" dirty="0" smtClean="0">
              <a:solidFill>
                <a:schemeClr val="tx2"/>
              </a:solidFill>
              <a:latin typeface="+mj-lt"/>
            </a:endParaRPr>
          </a:p>
          <a:p>
            <a:pPr marL="744538" lvl="1" indent="-287338">
              <a:lnSpc>
                <a:spcPct val="80000"/>
              </a:lnSpc>
              <a:spcBef>
                <a:spcPts val="432"/>
              </a:spcBef>
              <a:buFont typeface="Arial" pitchFamily="34" charset="0"/>
              <a:buChar char="•"/>
              <a:defRPr/>
            </a:pPr>
            <a:r>
              <a:rPr lang="en-US" sz="2400" dirty="0" smtClean="0">
                <a:solidFill>
                  <a:schemeClr val="tx2"/>
                </a:solidFill>
                <a:latin typeface="+mj-lt"/>
              </a:rPr>
              <a:t>Court appoints same GAL for the child as is appointed in the neglect case</a:t>
            </a:r>
          </a:p>
          <a:p>
            <a:pPr marL="744538" lvl="1" indent="-287338">
              <a:lnSpc>
                <a:spcPct val="80000"/>
              </a:lnSpc>
              <a:spcBef>
                <a:spcPts val="432"/>
              </a:spcBef>
              <a:defRPr/>
            </a:pPr>
            <a:endParaRPr lang="en-US" sz="2000" dirty="0" smtClean="0">
              <a:solidFill>
                <a:schemeClr val="tx2"/>
              </a:solidFill>
              <a:latin typeface="+mj-lt"/>
            </a:endParaRPr>
          </a:p>
        </p:txBody>
      </p:sp>
    </p:spTree>
    <p:extLst>
      <p:ext uri="{BB962C8B-B14F-4D97-AF65-F5344CB8AC3E}">
        <p14:creationId xmlns:p14="http://schemas.microsoft.com/office/powerpoint/2010/main" val="179458513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26435" y="56706"/>
            <a:ext cx="7772400" cy="76517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bg1"/>
                </a:solidFill>
                <a:effectLst/>
                <a:uLnTx/>
                <a:uFillTx/>
                <a:latin typeface="+mj-lt"/>
                <a:ea typeface="+mj-ea"/>
                <a:cs typeface="+mj-cs"/>
              </a:rPr>
              <a:t>Adoption Overview	</a:t>
            </a:r>
            <a:endParaRPr kumimoji="0" lang="en-US" sz="4000" b="1" i="0" u="none" strike="noStrike" kern="1200" cap="none" spc="0" normalizeH="0" baseline="0" noProof="0" dirty="0">
              <a:ln>
                <a:noFill/>
              </a:ln>
              <a:solidFill>
                <a:schemeClr val="bg1"/>
              </a:solidFill>
              <a:effectLst/>
              <a:uLnTx/>
              <a:uFillTx/>
              <a:latin typeface="+mj-lt"/>
              <a:ea typeface="+mj-ea"/>
              <a:cs typeface="+mj-cs"/>
            </a:endParaRPr>
          </a:p>
        </p:txBody>
      </p:sp>
      <p:sp>
        <p:nvSpPr>
          <p:cNvPr id="6" name="Subtitle 2"/>
          <p:cNvSpPr txBox="1">
            <a:spLocks/>
          </p:cNvSpPr>
          <p:nvPr/>
        </p:nvSpPr>
        <p:spPr>
          <a:xfrm>
            <a:off x="283535" y="1981200"/>
            <a:ext cx="8458200" cy="3276600"/>
          </a:xfrm>
          <a:prstGeom prst="rect">
            <a:avLst/>
          </a:prstGeom>
        </p:spPr>
        <p:txBody>
          <a:bodyPr vert="horz" lIns="91440" tIns="45720" rIns="91440" bIns="45720" rtlCol="0">
            <a:noAutofit/>
          </a:bodyPr>
          <a:lstStyle/>
          <a:p>
            <a:pPr marL="339725" indent="-339725">
              <a:lnSpc>
                <a:spcPct val="80000"/>
              </a:lnSpc>
              <a:spcBef>
                <a:spcPts val="528"/>
              </a:spcBef>
              <a:buFont typeface="Arial" pitchFamily="34" charset="0"/>
              <a:buChar char="•"/>
              <a:defRPr/>
            </a:pPr>
            <a:r>
              <a:rPr lang="en-US" sz="3600" b="1" dirty="0" smtClean="0">
                <a:latin typeface="+mj-lt"/>
              </a:rPr>
              <a:t>Birth parents’ right to custody and to rear children is a fundamental constitutional right </a:t>
            </a:r>
          </a:p>
          <a:p>
            <a:pPr marL="339725" indent="-339725">
              <a:lnSpc>
                <a:spcPct val="80000"/>
              </a:lnSpc>
              <a:spcBef>
                <a:spcPts val="528"/>
              </a:spcBef>
              <a:defRPr/>
            </a:pPr>
            <a:endParaRPr lang="en-US" sz="3600" b="1" dirty="0" smtClean="0">
              <a:latin typeface="+mj-lt"/>
            </a:endParaRPr>
          </a:p>
          <a:p>
            <a:pPr marL="339725" indent="-339725">
              <a:lnSpc>
                <a:spcPct val="80000"/>
              </a:lnSpc>
              <a:spcBef>
                <a:spcPts val="528"/>
              </a:spcBef>
              <a:defRPr/>
            </a:pPr>
            <a:endParaRPr lang="en-US" sz="3600" b="1" dirty="0" smtClean="0">
              <a:latin typeface="+mj-lt"/>
            </a:endParaRPr>
          </a:p>
          <a:p>
            <a:pPr marL="339725" indent="-339725">
              <a:lnSpc>
                <a:spcPct val="80000"/>
              </a:lnSpc>
              <a:spcBef>
                <a:spcPts val="528"/>
              </a:spcBef>
              <a:buFont typeface="Arial" pitchFamily="34" charset="0"/>
              <a:buChar char="•"/>
              <a:defRPr/>
            </a:pPr>
            <a:r>
              <a:rPr lang="en-US" sz="3600" b="1" dirty="0" smtClean="0">
                <a:latin typeface="+mj-lt"/>
              </a:rPr>
              <a:t>Petitioner’s burden of proof: clear and convincing evidence</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723900" y="166577"/>
            <a:ext cx="7772400" cy="765175"/>
          </a:xfrm>
          <a:prstGeom prst="rect">
            <a:avLst/>
          </a:prstGeom>
        </p:spPr>
        <p:txBody>
          <a:bodyPr vert="horz" lIns="91440" tIns="45720" rIns="91440" bIns="45720" rtlCol="0" anchor="ctr">
            <a:normAutofit/>
          </a:bodyPr>
          <a:lstStyle/>
          <a:p>
            <a:pPr lvl="0" algn="ctr">
              <a:spcBef>
                <a:spcPct val="0"/>
              </a:spcBef>
              <a:defRPr/>
            </a:pPr>
            <a:r>
              <a:rPr lang="en-US" sz="4000" b="1" dirty="0" smtClean="0">
                <a:solidFill>
                  <a:schemeClr val="bg1"/>
                </a:solidFill>
                <a:latin typeface="+mj-lt"/>
              </a:rPr>
              <a:t>Adoptions - The Law (Tab 4)</a:t>
            </a:r>
            <a:endParaRPr kumimoji="0" lang="en-US" sz="4000" b="1" i="0" u="none" strike="noStrike" kern="1200" cap="none" spc="0" normalizeH="0" baseline="0" noProof="0" dirty="0">
              <a:ln>
                <a:noFill/>
              </a:ln>
              <a:solidFill>
                <a:schemeClr val="bg1"/>
              </a:solidFill>
              <a:effectLst/>
              <a:uLnTx/>
              <a:uFillTx/>
              <a:latin typeface="+mj-lt"/>
              <a:ea typeface="+mj-ea"/>
              <a:cs typeface="+mj-cs"/>
            </a:endParaRPr>
          </a:p>
        </p:txBody>
      </p:sp>
      <p:sp>
        <p:nvSpPr>
          <p:cNvPr id="6" name="Subtitle 2"/>
          <p:cNvSpPr txBox="1">
            <a:spLocks/>
          </p:cNvSpPr>
          <p:nvPr/>
        </p:nvSpPr>
        <p:spPr>
          <a:xfrm>
            <a:off x="381000" y="1524000"/>
            <a:ext cx="8458200" cy="4876800"/>
          </a:xfrm>
          <a:prstGeom prst="rect">
            <a:avLst/>
          </a:prstGeom>
        </p:spPr>
        <p:txBody>
          <a:bodyPr vert="horz" lIns="91440" tIns="45720" rIns="91440" bIns="45720" rtlCol="0">
            <a:normAutofit/>
          </a:bodyPr>
          <a:lstStyle/>
          <a:p>
            <a:pPr marL="339725" indent="-339725">
              <a:spcBef>
                <a:spcPts val="528"/>
              </a:spcBef>
              <a:buFont typeface="Arial" pitchFamily="34" charset="0"/>
              <a:buChar char="•"/>
              <a:defRPr/>
            </a:pPr>
            <a:r>
              <a:rPr lang="en-US" sz="3600" b="1" dirty="0" smtClean="0">
                <a:latin typeface="+mj-lt"/>
              </a:rPr>
              <a:t>Adoption law (civil; statutory)</a:t>
            </a:r>
          </a:p>
          <a:p>
            <a:pPr marL="339725" indent="-339725">
              <a:spcBef>
                <a:spcPts val="528"/>
              </a:spcBef>
              <a:defRPr/>
            </a:pPr>
            <a:endParaRPr lang="en-US" sz="3600" b="1" dirty="0" smtClean="0">
              <a:latin typeface="+mj-lt"/>
            </a:endParaRPr>
          </a:p>
          <a:p>
            <a:pPr marL="339725" indent="-339725">
              <a:spcBef>
                <a:spcPts val="528"/>
              </a:spcBef>
              <a:buFont typeface="Arial" pitchFamily="34" charset="0"/>
              <a:buChar char="•"/>
              <a:defRPr/>
            </a:pPr>
            <a:r>
              <a:rPr lang="en-US" sz="3600" b="1" dirty="0" smtClean="0">
                <a:latin typeface="+mj-lt"/>
              </a:rPr>
              <a:t>DC Code § 16-301 </a:t>
            </a:r>
            <a:r>
              <a:rPr lang="en-US" sz="3600" i="1" dirty="0" smtClean="0">
                <a:latin typeface="+mj-lt"/>
              </a:rPr>
              <a:t>et seq</a:t>
            </a:r>
            <a:r>
              <a:rPr lang="en-US" sz="3600" b="1" i="1" dirty="0" smtClean="0">
                <a:latin typeface="+mj-lt"/>
              </a:rPr>
              <a:t>. </a:t>
            </a:r>
            <a:endParaRPr lang="en-US" sz="3600" b="1" dirty="0" smtClean="0">
              <a:latin typeface="+mj-lt"/>
            </a:endParaRPr>
          </a:p>
          <a:p>
            <a:pPr marL="339725" indent="-339725">
              <a:spcBef>
                <a:spcPts val="528"/>
              </a:spcBef>
              <a:defRPr/>
            </a:pPr>
            <a:endParaRPr lang="en-US" sz="3600" b="1" dirty="0" smtClean="0">
              <a:latin typeface="+mj-lt"/>
            </a:endParaRPr>
          </a:p>
          <a:p>
            <a:pPr marL="339725" indent="-339725">
              <a:spcBef>
                <a:spcPts val="528"/>
              </a:spcBef>
              <a:buFont typeface="Arial" pitchFamily="34" charset="0"/>
              <a:buChar char="•"/>
              <a:defRPr/>
            </a:pPr>
            <a:r>
              <a:rPr lang="en-US" sz="3600" b="1" dirty="0" smtClean="0">
                <a:latin typeface="+mj-lt"/>
              </a:rPr>
              <a:t>Court Rules: </a:t>
            </a:r>
            <a:endParaRPr lang="en-US" sz="3200" dirty="0" smtClean="0">
              <a:solidFill>
                <a:schemeClr val="tx2"/>
              </a:solidFill>
              <a:latin typeface="+mj-lt"/>
            </a:endParaRPr>
          </a:p>
          <a:p>
            <a:pPr marL="744538" lvl="1" indent="-287338">
              <a:spcBef>
                <a:spcPts val="432"/>
              </a:spcBef>
              <a:buFont typeface="Arial" pitchFamily="34" charset="0"/>
              <a:buChar char="•"/>
              <a:defRPr/>
            </a:pPr>
            <a:r>
              <a:rPr lang="en-US" sz="3200" dirty="0" smtClean="0">
                <a:solidFill>
                  <a:schemeClr val="tx2"/>
                </a:solidFill>
                <a:latin typeface="+mj-lt"/>
              </a:rPr>
              <a:t>SCR – Adoption 1 – 79-I, 101, 201 </a:t>
            </a:r>
          </a:p>
          <a:p>
            <a:pPr marL="744538" lvl="1" indent="-287338">
              <a:spcBef>
                <a:spcPts val="432"/>
              </a:spcBef>
              <a:buFont typeface="Arial" pitchFamily="34" charset="0"/>
              <a:buChar char="•"/>
              <a:defRPr/>
            </a:pPr>
            <a:r>
              <a:rPr lang="en-US" sz="3200" dirty="0" smtClean="0">
                <a:solidFill>
                  <a:schemeClr val="tx2"/>
                </a:solidFill>
                <a:latin typeface="+mj-lt"/>
              </a:rPr>
              <a:t>SCR – General Family A – T</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723900" y="152399"/>
            <a:ext cx="7772400" cy="765175"/>
          </a:xfrm>
          <a:prstGeom prst="rect">
            <a:avLst/>
          </a:prstGeom>
        </p:spPr>
        <p:txBody>
          <a:bodyPr vert="horz" lIns="91440" tIns="45720" rIns="91440" bIns="45720" rtlCol="0" anchor="ctr">
            <a:normAutofit/>
          </a:bodyPr>
          <a:lstStyle/>
          <a:p>
            <a:pPr lvl="0" algn="ctr">
              <a:spcBef>
                <a:spcPct val="0"/>
              </a:spcBef>
              <a:defRPr/>
            </a:pPr>
            <a:r>
              <a:rPr lang="en-US" sz="4000" b="1" dirty="0" smtClean="0">
                <a:solidFill>
                  <a:schemeClr val="bg1"/>
                </a:solidFill>
                <a:latin typeface="+mj-lt"/>
              </a:rPr>
              <a:t>Jurisdiction – Can You File In DC?</a:t>
            </a:r>
            <a:endParaRPr kumimoji="0" lang="en-US" sz="4000" b="1" i="0" u="none" strike="noStrike" kern="1200" cap="none" spc="0" normalizeH="0" baseline="0" noProof="0" dirty="0">
              <a:ln>
                <a:noFill/>
              </a:ln>
              <a:solidFill>
                <a:schemeClr val="bg1"/>
              </a:solidFill>
              <a:effectLst/>
              <a:uLnTx/>
              <a:uFillTx/>
              <a:latin typeface="+mj-lt"/>
              <a:ea typeface="+mj-ea"/>
              <a:cs typeface="+mj-cs"/>
            </a:endParaRPr>
          </a:p>
        </p:txBody>
      </p:sp>
      <p:sp>
        <p:nvSpPr>
          <p:cNvPr id="6" name="Subtitle 2"/>
          <p:cNvSpPr txBox="1">
            <a:spLocks/>
          </p:cNvSpPr>
          <p:nvPr/>
        </p:nvSpPr>
        <p:spPr>
          <a:xfrm>
            <a:off x="381000" y="1524000"/>
            <a:ext cx="8458200" cy="4876800"/>
          </a:xfrm>
          <a:prstGeom prst="rect">
            <a:avLst/>
          </a:prstGeom>
        </p:spPr>
        <p:txBody>
          <a:bodyPr vert="horz" lIns="91440" tIns="45720" rIns="91440" bIns="45720" rtlCol="0">
            <a:normAutofit/>
          </a:bodyPr>
          <a:lstStyle/>
          <a:p>
            <a:pPr>
              <a:lnSpc>
                <a:spcPct val="90000"/>
              </a:lnSpc>
              <a:spcBef>
                <a:spcPts val="528"/>
              </a:spcBef>
              <a:defRPr/>
            </a:pPr>
            <a:r>
              <a:rPr lang="en-US" sz="3200" b="1" dirty="0" smtClean="0">
                <a:latin typeface="+mj-lt"/>
              </a:rPr>
              <a:t>Adoption statute (D.C. Code §16-301) provides jurisdiction if:</a:t>
            </a:r>
          </a:p>
          <a:p>
            <a:pPr marL="744538" lvl="1" indent="-287338">
              <a:lnSpc>
                <a:spcPct val="90000"/>
              </a:lnSpc>
              <a:spcBef>
                <a:spcPts val="432"/>
              </a:spcBef>
              <a:buFont typeface="Arial" pitchFamily="34" charset="0"/>
              <a:buChar char="•"/>
              <a:defRPr/>
            </a:pPr>
            <a:endParaRPr lang="en-US" sz="2800" dirty="0" smtClean="0">
              <a:solidFill>
                <a:schemeClr val="tx2"/>
              </a:solidFill>
              <a:latin typeface="+mj-lt"/>
            </a:endParaRPr>
          </a:p>
          <a:p>
            <a:pPr marL="744538" lvl="1" indent="-287338">
              <a:lnSpc>
                <a:spcPct val="90000"/>
              </a:lnSpc>
              <a:spcBef>
                <a:spcPts val="432"/>
              </a:spcBef>
              <a:buFont typeface="Arial" pitchFamily="34" charset="0"/>
              <a:buChar char="•"/>
              <a:defRPr/>
            </a:pPr>
            <a:r>
              <a:rPr lang="en-US" sz="2800" dirty="0" smtClean="0">
                <a:solidFill>
                  <a:schemeClr val="tx2"/>
                </a:solidFill>
                <a:latin typeface="+mj-lt"/>
              </a:rPr>
              <a:t>Petitioner is legal resident of DC </a:t>
            </a:r>
          </a:p>
          <a:p>
            <a:pPr marL="744538" lvl="1" indent="-287338">
              <a:lnSpc>
                <a:spcPct val="90000"/>
              </a:lnSpc>
              <a:spcBef>
                <a:spcPts val="432"/>
              </a:spcBef>
              <a:buFont typeface="Arial" pitchFamily="34" charset="0"/>
              <a:buChar char="•"/>
              <a:defRPr/>
            </a:pPr>
            <a:r>
              <a:rPr lang="en-US" sz="2800" dirty="0" smtClean="0">
                <a:solidFill>
                  <a:schemeClr val="tx2"/>
                </a:solidFill>
                <a:latin typeface="+mj-lt"/>
              </a:rPr>
              <a:t>Petitioner has actually resided in DC for at least one year preceding the filing of the petition OR </a:t>
            </a:r>
          </a:p>
          <a:p>
            <a:pPr marL="744538" lvl="1" indent="-287338">
              <a:lnSpc>
                <a:spcPct val="90000"/>
              </a:lnSpc>
              <a:spcBef>
                <a:spcPts val="432"/>
              </a:spcBef>
              <a:buFont typeface="Arial" pitchFamily="34" charset="0"/>
              <a:buChar char="•"/>
              <a:defRPr/>
            </a:pPr>
            <a:r>
              <a:rPr lang="en-US" sz="2800" dirty="0" smtClean="0">
                <a:solidFill>
                  <a:schemeClr val="tx2"/>
                </a:solidFill>
                <a:latin typeface="+mj-lt"/>
              </a:rPr>
              <a:t>Child to be adopted is in the legal care, custody, or control of the Mayor or licensed child-placing agency  (“in the neglect system”)</a:t>
            </a:r>
          </a:p>
          <a:p>
            <a:pPr marL="744538" lvl="1" indent="-287338">
              <a:lnSpc>
                <a:spcPct val="90000"/>
              </a:lnSpc>
              <a:spcBef>
                <a:spcPts val="432"/>
              </a:spcBef>
              <a:buFont typeface="Arial" pitchFamily="34" charset="0"/>
              <a:buChar char="•"/>
              <a:defRPr/>
            </a:pPr>
            <a:r>
              <a:rPr lang="en-US" sz="2800" dirty="0" smtClean="0">
                <a:solidFill>
                  <a:schemeClr val="tx2"/>
                </a:solidFill>
                <a:latin typeface="+mj-lt"/>
              </a:rPr>
              <a:t>Child born in DC</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723900" y="152400"/>
            <a:ext cx="7772400" cy="765175"/>
          </a:xfrm>
          <a:prstGeom prst="rect">
            <a:avLst/>
          </a:prstGeom>
        </p:spPr>
        <p:txBody>
          <a:bodyPr vert="horz" lIns="91440" tIns="45720" rIns="91440" bIns="45720" rtlCol="0" anchor="ctr">
            <a:normAutofit/>
          </a:bodyPr>
          <a:lstStyle/>
          <a:p>
            <a:pPr lvl="0" algn="ctr">
              <a:spcBef>
                <a:spcPct val="0"/>
              </a:spcBef>
              <a:defRPr/>
            </a:pPr>
            <a:r>
              <a:rPr lang="en-US" sz="4000" b="1" dirty="0" smtClean="0">
                <a:solidFill>
                  <a:schemeClr val="bg1"/>
                </a:solidFill>
                <a:latin typeface="+mj-lt"/>
              </a:rPr>
              <a:t>Who Can Adopt? </a:t>
            </a:r>
            <a:endParaRPr kumimoji="0" lang="en-US" sz="4000" b="1" i="0" u="none" strike="noStrike" kern="1200" cap="none" spc="0" normalizeH="0" baseline="0" noProof="0" dirty="0">
              <a:ln>
                <a:noFill/>
              </a:ln>
              <a:solidFill>
                <a:schemeClr val="bg1"/>
              </a:solidFill>
              <a:effectLst/>
              <a:uLnTx/>
              <a:uFillTx/>
              <a:latin typeface="+mj-lt"/>
              <a:ea typeface="+mj-ea"/>
              <a:cs typeface="+mj-cs"/>
            </a:endParaRPr>
          </a:p>
        </p:txBody>
      </p:sp>
      <p:sp>
        <p:nvSpPr>
          <p:cNvPr id="6" name="Subtitle 2"/>
          <p:cNvSpPr txBox="1">
            <a:spLocks/>
          </p:cNvSpPr>
          <p:nvPr/>
        </p:nvSpPr>
        <p:spPr>
          <a:xfrm>
            <a:off x="381000" y="1524000"/>
            <a:ext cx="8458200" cy="4876800"/>
          </a:xfrm>
          <a:prstGeom prst="rect">
            <a:avLst/>
          </a:prstGeom>
        </p:spPr>
        <p:txBody>
          <a:bodyPr vert="horz" lIns="91440" tIns="45720" rIns="91440" bIns="45720" rtlCol="0">
            <a:normAutofit/>
          </a:bodyPr>
          <a:lstStyle/>
          <a:p>
            <a:pPr marL="339725" indent="-339725">
              <a:lnSpc>
                <a:spcPct val="90000"/>
              </a:lnSpc>
              <a:spcBef>
                <a:spcPts val="528"/>
              </a:spcBef>
              <a:buFont typeface="Arial" pitchFamily="34" charset="0"/>
              <a:buChar char="•"/>
              <a:defRPr/>
            </a:pPr>
            <a:r>
              <a:rPr lang="en-US" sz="3200" b="1" dirty="0" smtClean="0">
                <a:latin typeface="+mj-lt"/>
              </a:rPr>
              <a:t>D.C. Code § 16-302:</a:t>
            </a:r>
          </a:p>
          <a:p>
            <a:pPr marL="744538" lvl="2" indent="-287338">
              <a:lnSpc>
                <a:spcPct val="90000"/>
              </a:lnSpc>
              <a:spcBef>
                <a:spcPts val="432"/>
              </a:spcBef>
              <a:buFont typeface="Arial" pitchFamily="34" charset="0"/>
              <a:buChar char="•"/>
              <a:defRPr/>
            </a:pPr>
            <a:r>
              <a:rPr lang="en-US" sz="2800" dirty="0" smtClean="0">
                <a:solidFill>
                  <a:schemeClr val="tx2"/>
                </a:solidFill>
                <a:latin typeface="+mj-lt"/>
              </a:rPr>
              <a:t>Any adult (single or married)</a:t>
            </a:r>
          </a:p>
          <a:p>
            <a:pPr marL="1201738" lvl="4" indent="-287338">
              <a:lnSpc>
                <a:spcPct val="90000"/>
              </a:lnSpc>
              <a:spcBef>
                <a:spcPts val="432"/>
              </a:spcBef>
              <a:buFont typeface="Arial" pitchFamily="34" charset="0"/>
              <a:buChar char="•"/>
              <a:defRPr/>
            </a:pPr>
            <a:r>
              <a:rPr lang="en-US" sz="2800" dirty="0" smtClean="0">
                <a:solidFill>
                  <a:schemeClr val="tx2"/>
                </a:solidFill>
                <a:latin typeface="+mj-lt"/>
              </a:rPr>
              <a:t>Spouses must join in the petition</a:t>
            </a:r>
          </a:p>
          <a:p>
            <a:pPr marL="1201738" lvl="4" indent="-287338">
              <a:lnSpc>
                <a:spcPct val="90000"/>
              </a:lnSpc>
              <a:spcBef>
                <a:spcPts val="432"/>
              </a:spcBef>
              <a:buFont typeface="Arial" pitchFamily="34" charset="0"/>
              <a:buChar char="•"/>
              <a:defRPr/>
            </a:pPr>
            <a:endParaRPr lang="en-US" sz="2800" dirty="0">
              <a:solidFill>
                <a:schemeClr val="tx2"/>
              </a:solidFill>
              <a:latin typeface="+mj-lt"/>
            </a:endParaRPr>
          </a:p>
          <a:p>
            <a:pPr marL="1201738" lvl="4" indent="-287338">
              <a:lnSpc>
                <a:spcPct val="90000"/>
              </a:lnSpc>
              <a:spcBef>
                <a:spcPts val="432"/>
              </a:spcBef>
              <a:buFont typeface="Arial" pitchFamily="34" charset="0"/>
              <a:buChar char="•"/>
              <a:defRPr/>
            </a:pPr>
            <a:endParaRPr lang="en-US" sz="2800" dirty="0" smtClean="0">
              <a:solidFill>
                <a:schemeClr val="tx2"/>
              </a:solidFill>
              <a:latin typeface="+mj-lt"/>
            </a:endParaRPr>
          </a:p>
          <a:p>
            <a:pPr marL="339725" indent="-339725">
              <a:lnSpc>
                <a:spcPct val="90000"/>
              </a:lnSpc>
              <a:spcBef>
                <a:spcPts val="528"/>
              </a:spcBef>
              <a:buFont typeface="Arial" pitchFamily="34" charset="0"/>
              <a:buChar char="•"/>
              <a:defRPr/>
            </a:pPr>
            <a:r>
              <a:rPr lang="en-US" sz="3200" i="1" dirty="0" smtClean="0">
                <a:latin typeface="+mj-lt"/>
              </a:rPr>
              <a:t>In re M.M.D</a:t>
            </a:r>
            <a:r>
              <a:rPr lang="en-US" sz="3200" dirty="0" smtClean="0">
                <a:latin typeface="+mj-lt"/>
              </a:rPr>
              <a:t>.</a:t>
            </a:r>
            <a:r>
              <a:rPr lang="en-US" sz="3200" b="1" dirty="0" smtClean="0">
                <a:latin typeface="+mj-lt"/>
              </a:rPr>
              <a:t>, 662 A. 2d 837 (D.C. 1995) (two individuals in committed relationship can adopt)</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723900" y="152400"/>
            <a:ext cx="7772400" cy="765175"/>
          </a:xfrm>
          <a:prstGeom prst="rect">
            <a:avLst/>
          </a:prstGeom>
        </p:spPr>
        <p:txBody>
          <a:bodyPr vert="horz" lIns="91440" tIns="45720" rIns="91440" bIns="45720" rtlCol="0" anchor="ctr">
            <a:normAutofit/>
          </a:bodyPr>
          <a:lstStyle/>
          <a:p>
            <a:pPr lvl="0" algn="ctr">
              <a:spcBef>
                <a:spcPct val="0"/>
              </a:spcBef>
              <a:defRPr/>
            </a:pPr>
            <a:r>
              <a:rPr lang="en-US" sz="4000" b="1" dirty="0" smtClean="0">
                <a:solidFill>
                  <a:schemeClr val="bg1"/>
                </a:solidFill>
                <a:latin typeface="+mj-lt"/>
              </a:rPr>
              <a:t>Who Can Be Adopted?</a:t>
            </a:r>
            <a:endParaRPr kumimoji="0" lang="en-US" sz="4000" b="1" i="0" u="none" strike="noStrike" kern="1200" cap="none" spc="0" normalizeH="0" baseline="0" noProof="0" dirty="0">
              <a:ln>
                <a:noFill/>
              </a:ln>
              <a:solidFill>
                <a:schemeClr val="bg1"/>
              </a:solidFill>
              <a:effectLst/>
              <a:uLnTx/>
              <a:uFillTx/>
              <a:latin typeface="+mj-lt"/>
              <a:ea typeface="+mj-ea"/>
              <a:cs typeface="+mj-cs"/>
            </a:endParaRPr>
          </a:p>
        </p:txBody>
      </p:sp>
      <p:sp>
        <p:nvSpPr>
          <p:cNvPr id="6" name="Subtitle 2"/>
          <p:cNvSpPr txBox="1">
            <a:spLocks/>
          </p:cNvSpPr>
          <p:nvPr/>
        </p:nvSpPr>
        <p:spPr>
          <a:xfrm>
            <a:off x="381000" y="1524000"/>
            <a:ext cx="8458200" cy="4876800"/>
          </a:xfrm>
          <a:prstGeom prst="rect">
            <a:avLst/>
          </a:prstGeom>
        </p:spPr>
        <p:txBody>
          <a:bodyPr vert="horz" lIns="91440" tIns="45720" rIns="91440" bIns="45720" rtlCol="0">
            <a:normAutofit/>
          </a:bodyPr>
          <a:lstStyle/>
          <a:p>
            <a:pPr marL="339725" indent="-339725">
              <a:lnSpc>
                <a:spcPct val="90000"/>
              </a:lnSpc>
              <a:spcBef>
                <a:spcPts val="528"/>
              </a:spcBef>
              <a:buFont typeface="Arial" pitchFamily="34" charset="0"/>
              <a:buChar char="•"/>
              <a:defRPr/>
            </a:pPr>
            <a:r>
              <a:rPr lang="en-US" sz="3200" b="1" dirty="0" smtClean="0">
                <a:latin typeface="+mj-lt"/>
              </a:rPr>
              <a:t>D.C. Code § 16-303:</a:t>
            </a:r>
          </a:p>
          <a:p>
            <a:pPr marL="796925" lvl="2" indent="-339725">
              <a:lnSpc>
                <a:spcPct val="90000"/>
              </a:lnSpc>
              <a:spcBef>
                <a:spcPts val="432"/>
              </a:spcBef>
              <a:buFont typeface="Arial" pitchFamily="34" charset="0"/>
              <a:buChar char="•"/>
              <a:defRPr/>
            </a:pPr>
            <a:r>
              <a:rPr lang="en-US" sz="2800" dirty="0" smtClean="0">
                <a:solidFill>
                  <a:schemeClr val="tx2"/>
                </a:solidFill>
                <a:latin typeface="+mj-lt"/>
              </a:rPr>
              <a:t>Anyone (adult or child)</a:t>
            </a:r>
          </a:p>
          <a:p>
            <a:pPr marL="796925" lvl="2" indent="-339725">
              <a:lnSpc>
                <a:spcPct val="90000"/>
              </a:lnSpc>
              <a:spcBef>
                <a:spcPts val="432"/>
              </a:spcBef>
              <a:defRPr/>
            </a:pPr>
            <a:endParaRPr lang="en-US" sz="2800" dirty="0" smtClean="0">
              <a:solidFill>
                <a:schemeClr val="tx2"/>
              </a:solidFill>
              <a:latin typeface="+mj-lt"/>
            </a:endParaRPr>
          </a:p>
          <a:p>
            <a:pPr marL="796925" lvl="2" indent="-339725">
              <a:lnSpc>
                <a:spcPct val="90000"/>
              </a:lnSpc>
              <a:spcBef>
                <a:spcPts val="432"/>
              </a:spcBef>
              <a:defRPr/>
            </a:pPr>
            <a:endParaRPr lang="en-US" sz="2800" dirty="0" smtClean="0">
              <a:solidFill>
                <a:schemeClr val="tx2"/>
              </a:solidFill>
              <a:latin typeface="+mj-lt"/>
            </a:endParaRPr>
          </a:p>
          <a:p>
            <a:pPr marL="339725" indent="-339725">
              <a:lnSpc>
                <a:spcPct val="90000"/>
              </a:lnSpc>
              <a:spcBef>
                <a:spcPts val="528"/>
              </a:spcBef>
              <a:buFont typeface="Arial" pitchFamily="34" charset="0"/>
              <a:buChar char="•"/>
              <a:defRPr/>
            </a:pPr>
            <a:r>
              <a:rPr lang="en-US" sz="3200" b="1" dirty="0" smtClean="0">
                <a:latin typeface="+mj-lt"/>
              </a:rPr>
              <a:t>Children 14 and older must consent </a:t>
            </a:r>
          </a:p>
          <a:p>
            <a:pPr marL="796925" lvl="1" indent="-339725">
              <a:lnSpc>
                <a:spcPct val="90000"/>
              </a:lnSpc>
              <a:spcBef>
                <a:spcPts val="528"/>
              </a:spcBef>
              <a:buFont typeface="Arial" pitchFamily="34" charset="0"/>
              <a:buChar char="•"/>
              <a:defRPr/>
            </a:pPr>
            <a:r>
              <a:rPr lang="en-US" sz="2800" dirty="0" smtClean="0">
                <a:solidFill>
                  <a:schemeClr val="tx2"/>
                </a:solidFill>
                <a:latin typeface="+mj-lt"/>
              </a:rPr>
              <a:t>Court can waive this requirement if it finds that adoption is in child’s best interest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lues header.jpg"/>
          <p:cNvPicPr>
            <a:picLocks noChangeAspect="1"/>
          </p:cNvPicPr>
          <p:nvPr/>
        </p:nvPicPr>
        <p:blipFill>
          <a:blip r:embed="rId3" cstate="print"/>
          <a:stretch>
            <a:fillRect/>
          </a:stretch>
        </p:blipFill>
        <p:spPr>
          <a:xfrm>
            <a:off x="0" y="0"/>
            <a:ext cx="9144000" cy="1219200"/>
          </a:xfrm>
          <a:prstGeom prst="rect">
            <a:avLst/>
          </a:prstGeom>
        </p:spPr>
      </p:pic>
      <p:sp>
        <p:nvSpPr>
          <p:cNvPr id="5" name="Title 1"/>
          <p:cNvSpPr txBox="1">
            <a:spLocks/>
          </p:cNvSpPr>
          <p:nvPr/>
        </p:nvSpPr>
        <p:spPr>
          <a:xfrm>
            <a:off x="304800" y="228600"/>
            <a:ext cx="8534400" cy="1066800"/>
          </a:xfrm>
          <a:prstGeom prst="rect">
            <a:avLst/>
          </a:prstGeom>
        </p:spPr>
        <p:txBody>
          <a:bodyPr vert="horz" lIns="91440" tIns="45720" rIns="91440" bIns="45720" rtlCol="0" anchor="ctr">
            <a:normAutofit fontScale="5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6700" b="1" i="0" u="none" strike="noStrike" kern="1200" cap="none" spc="0" normalizeH="0" baseline="0" noProof="0" dirty="0" smtClean="0">
                <a:ln>
                  <a:noFill/>
                </a:ln>
                <a:solidFill>
                  <a:schemeClr val="bg1"/>
                </a:solidFill>
                <a:effectLst/>
                <a:uLnTx/>
                <a:uFillTx/>
                <a:latin typeface="+mj-lt"/>
                <a:ea typeface="+mj-ea"/>
                <a:cs typeface="+mj-cs"/>
              </a:rPr>
              <a:t>Our Cases in </a:t>
            </a:r>
            <a:r>
              <a:rPr lang="en-US" sz="6700" b="1" noProof="0" dirty="0" smtClean="0">
                <a:solidFill>
                  <a:schemeClr val="bg1"/>
                </a:solidFill>
                <a:latin typeface="+mj-lt"/>
                <a:ea typeface="+mj-ea"/>
                <a:cs typeface="+mj-cs"/>
              </a:rPr>
              <a:t>D.C. Superior Court’s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6700" b="1" i="0" u="none" strike="noStrike" kern="1200" cap="none" spc="0" normalizeH="0" baseline="0" noProof="0" dirty="0" smtClean="0">
                <a:ln>
                  <a:noFill/>
                </a:ln>
                <a:solidFill>
                  <a:schemeClr val="bg1"/>
                </a:solidFill>
                <a:effectLst/>
                <a:uLnTx/>
                <a:uFillTx/>
                <a:latin typeface="+mj-lt"/>
                <a:ea typeface="+mj-ea"/>
                <a:cs typeface="+mj-cs"/>
              </a:rPr>
              <a:t>Family Court</a:t>
            </a:r>
            <a:r>
              <a:rPr kumimoji="0" lang="en-US" sz="4000" b="1" i="0" u="none" strike="noStrike" kern="1200" cap="none" spc="0" normalizeH="0" baseline="0" noProof="0" dirty="0" smtClean="0">
                <a:ln>
                  <a:noFill/>
                </a:ln>
                <a:solidFill>
                  <a:schemeClr val="bg1"/>
                </a:solidFill>
                <a:effectLst/>
                <a:uLnTx/>
                <a:uFillTx/>
                <a:latin typeface="+mj-lt"/>
                <a:ea typeface="+mj-ea"/>
                <a:cs typeface="+mj-cs"/>
              </a:rPr>
              <a:t>	</a:t>
            </a:r>
            <a:endParaRPr kumimoji="0" lang="en-US" sz="4000" b="1" i="0" u="none" strike="noStrike" kern="1200" cap="none" spc="0" normalizeH="0" baseline="0" noProof="0" dirty="0">
              <a:ln>
                <a:noFill/>
              </a:ln>
              <a:solidFill>
                <a:schemeClr val="bg1"/>
              </a:solidFill>
              <a:effectLst/>
              <a:uLnTx/>
              <a:uFillTx/>
              <a:latin typeface="+mj-lt"/>
              <a:ea typeface="+mj-ea"/>
              <a:cs typeface="+mj-cs"/>
            </a:endParaRPr>
          </a:p>
        </p:txBody>
      </p:sp>
      <p:sp>
        <p:nvSpPr>
          <p:cNvPr id="6" name="Subtitle 2"/>
          <p:cNvSpPr txBox="1">
            <a:spLocks/>
          </p:cNvSpPr>
          <p:nvPr/>
        </p:nvSpPr>
        <p:spPr>
          <a:xfrm>
            <a:off x="381000" y="1447800"/>
            <a:ext cx="8458200" cy="1371600"/>
          </a:xfrm>
          <a:prstGeom prst="rect">
            <a:avLst/>
          </a:prstGeom>
        </p:spPr>
        <p:txBody>
          <a:bodyPr vert="horz" lIns="91440" tIns="45720" rIns="91440" bIns="45720" numCol="1"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000" b="1" i="0" u="none" strike="noStrike" kern="1200" cap="none" spc="0" normalizeH="0" baseline="0" noProof="0" dirty="0">
              <a:ln>
                <a:noFill/>
              </a:ln>
              <a:solidFill>
                <a:srgbClr val="0079C1"/>
              </a:solidFill>
              <a:effectLst/>
              <a:uLnTx/>
              <a:uFillTx/>
              <a:latin typeface="+mn-lt"/>
              <a:ea typeface="+mn-ea"/>
              <a:cs typeface="+mn-cs"/>
            </a:endParaRPr>
          </a:p>
        </p:txBody>
      </p:sp>
      <p:cxnSp>
        <p:nvCxnSpPr>
          <p:cNvPr id="3" name="Straight Arrow Connector 2"/>
          <p:cNvCxnSpPr/>
          <p:nvPr/>
        </p:nvCxnSpPr>
        <p:spPr>
          <a:xfrm flipH="1">
            <a:off x="2971800" y="1600200"/>
            <a:ext cx="304800" cy="381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5105400" y="2204357"/>
            <a:ext cx="31242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ADOPTION &amp; GUARDIANSHIP CASES</a:t>
            </a:r>
            <a:endParaRPr lang="en-US" sz="2400" b="1" dirty="0"/>
          </a:p>
        </p:txBody>
      </p:sp>
      <p:sp>
        <p:nvSpPr>
          <p:cNvPr id="11" name="Rectangle 10"/>
          <p:cNvSpPr/>
          <p:nvPr/>
        </p:nvSpPr>
        <p:spPr>
          <a:xfrm>
            <a:off x="990600" y="2209800"/>
            <a:ext cx="28194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CUSTODY CASES</a:t>
            </a:r>
            <a:endParaRPr lang="en-US" sz="2400" b="1" dirty="0"/>
          </a:p>
        </p:txBody>
      </p:sp>
      <p:cxnSp>
        <p:nvCxnSpPr>
          <p:cNvPr id="12" name="Straight Arrow Connector 11"/>
          <p:cNvCxnSpPr/>
          <p:nvPr/>
        </p:nvCxnSpPr>
        <p:spPr>
          <a:xfrm>
            <a:off x="5867400" y="1600200"/>
            <a:ext cx="228600" cy="381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09600" y="2971800"/>
            <a:ext cx="3733800" cy="2246769"/>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sz="2000" dirty="0" smtClean="0"/>
              <a:t>DOMESTIC RELATIONS BRANCH</a:t>
            </a:r>
            <a:endParaRPr lang="en-US" sz="2000" dirty="0"/>
          </a:p>
          <a:p>
            <a:pPr marL="285750" indent="-285750">
              <a:spcAft>
                <a:spcPts val="1200"/>
              </a:spcAft>
              <a:buFont typeface="Arial" panose="020B0604020202020204" pitchFamily="34" charset="0"/>
              <a:buChar char="•"/>
            </a:pPr>
            <a:r>
              <a:rPr lang="en-US" sz="2000" dirty="0" smtClean="0"/>
              <a:t>ASSOCIATE JUDGES</a:t>
            </a:r>
          </a:p>
          <a:p>
            <a:pPr marL="285750" indent="-285750">
              <a:spcAft>
                <a:spcPts val="1200"/>
              </a:spcAft>
              <a:buFont typeface="Arial" panose="020B0604020202020204" pitchFamily="34" charset="0"/>
              <a:buChar char="•"/>
            </a:pPr>
            <a:r>
              <a:rPr lang="en-US" sz="2000" dirty="0" smtClean="0"/>
              <a:t>NO RIGHT TO COUNSEL</a:t>
            </a:r>
          </a:p>
          <a:p>
            <a:pPr marL="285750" indent="-285750">
              <a:spcAft>
                <a:spcPts val="1200"/>
              </a:spcAft>
              <a:buFont typeface="Arial" panose="020B0604020202020204" pitchFamily="34" charset="0"/>
              <a:buChar char="•"/>
            </a:pPr>
            <a:r>
              <a:rPr lang="en-US" sz="2000" dirty="0" smtClean="0"/>
              <a:t>GOVERNMENT NOT A PARTY</a:t>
            </a:r>
          </a:p>
          <a:p>
            <a:pPr marL="285750" indent="-285750">
              <a:spcAft>
                <a:spcPts val="1200"/>
              </a:spcAft>
              <a:buFont typeface="Arial" panose="020B0604020202020204" pitchFamily="34" charset="0"/>
              <a:buChar char="•"/>
            </a:pPr>
            <a:r>
              <a:rPr lang="en-US" sz="2000" dirty="0" smtClean="0"/>
              <a:t>CHILD NOT A PARTY</a:t>
            </a:r>
          </a:p>
        </p:txBody>
      </p:sp>
      <p:sp>
        <p:nvSpPr>
          <p:cNvPr id="18" name="TextBox 17"/>
          <p:cNvSpPr txBox="1"/>
          <p:nvPr/>
        </p:nvSpPr>
        <p:spPr>
          <a:xfrm>
            <a:off x="4991100" y="2971800"/>
            <a:ext cx="3352800" cy="2862322"/>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sz="2000" dirty="0" smtClean="0"/>
              <a:t>JUVENILE AND NEGLECT BRANCH</a:t>
            </a:r>
          </a:p>
          <a:p>
            <a:pPr marL="285750" indent="-285750">
              <a:spcAft>
                <a:spcPts val="1200"/>
              </a:spcAft>
              <a:buFont typeface="Arial" panose="020B0604020202020204" pitchFamily="34" charset="0"/>
              <a:buChar char="•"/>
            </a:pPr>
            <a:r>
              <a:rPr lang="en-US" sz="2000" dirty="0" smtClean="0"/>
              <a:t>MAGISTRATE JUDGES</a:t>
            </a:r>
          </a:p>
          <a:p>
            <a:pPr marL="285750" indent="-285750">
              <a:spcAft>
                <a:spcPts val="1200"/>
              </a:spcAft>
              <a:buFont typeface="Arial" panose="020B0604020202020204" pitchFamily="34" charset="0"/>
              <a:buChar char="•"/>
            </a:pPr>
            <a:r>
              <a:rPr lang="en-US" sz="2000" dirty="0" smtClean="0"/>
              <a:t>PARENTS &amp; CHILD ASSIGNED COUNSEL</a:t>
            </a:r>
          </a:p>
          <a:p>
            <a:pPr marL="285750" indent="-285750">
              <a:spcAft>
                <a:spcPts val="1200"/>
              </a:spcAft>
              <a:buFont typeface="Arial" panose="020B0604020202020204" pitchFamily="34" charset="0"/>
              <a:buChar char="•"/>
            </a:pPr>
            <a:r>
              <a:rPr lang="en-US" sz="2000" dirty="0" smtClean="0"/>
              <a:t>GOVERNMENT IS A PARTY</a:t>
            </a:r>
          </a:p>
          <a:p>
            <a:pPr marL="285750" indent="-285750">
              <a:spcAft>
                <a:spcPts val="1200"/>
              </a:spcAft>
              <a:buFont typeface="Arial" panose="020B0604020202020204" pitchFamily="34" charset="0"/>
              <a:buChar char="•"/>
            </a:pPr>
            <a:r>
              <a:rPr lang="en-US" sz="2000" dirty="0" smtClean="0"/>
              <a:t>CHILD IS A PARTY</a:t>
            </a:r>
            <a:endParaRPr lang="en-US" sz="2000"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723900" y="134679"/>
            <a:ext cx="7772400" cy="765175"/>
          </a:xfrm>
          <a:prstGeom prst="rect">
            <a:avLst/>
          </a:prstGeom>
        </p:spPr>
        <p:txBody>
          <a:bodyPr vert="horz" lIns="91440" tIns="45720" rIns="91440" bIns="45720" rtlCol="0" anchor="ctr">
            <a:noAutofit/>
          </a:bodyPr>
          <a:lstStyle/>
          <a:p>
            <a:pPr lvl="0" algn="ctr">
              <a:spcBef>
                <a:spcPct val="0"/>
              </a:spcBef>
              <a:defRPr/>
            </a:pPr>
            <a:r>
              <a:rPr lang="en-US" sz="3600" b="1" dirty="0" smtClean="0">
                <a:solidFill>
                  <a:schemeClr val="bg1"/>
                </a:solidFill>
                <a:latin typeface="+mj-lt"/>
              </a:rPr>
              <a:t>Drafting the Adoption Pleadings (Tab 5)</a:t>
            </a:r>
            <a:endParaRPr kumimoji="0" lang="en-US" sz="3600" b="1" i="0" u="none" strike="noStrike" kern="1200" cap="none" spc="0" normalizeH="0" baseline="0" noProof="0" dirty="0">
              <a:ln>
                <a:noFill/>
              </a:ln>
              <a:solidFill>
                <a:schemeClr val="bg1"/>
              </a:solidFill>
              <a:effectLst/>
              <a:uLnTx/>
              <a:uFillTx/>
              <a:latin typeface="+mj-lt"/>
              <a:ea typeface="+mj-ea"/>
              <a:cs typeface="+mj-cs"/>
            </a:endParaRPr>
          </a:p>
        </p:txBody>
      </p:sp>
      <p:sp>
        <p:nvSpPr>
          <p:cNvPr id="6" name="Subtitle 2"/>
          <p:cNvSpPr txBox="1">
            <a:spLocks/>
          </p:cNvSpPr>
          <p:nvPr/>
        </p:nvSpPr>
        <p:spPr>
          <a:xfrm>
            <a:off x="381000" y="1524000"/>
            <a:ext cx="8458200" cy="4876800"/>
          </a:xfrm>
          <a:prstGeom prst="rect">
            <a:avLst/>
          </a:prstGeom>
        </p:spPr>
        <p:txBody>
          <a:bodyPr vert="horz" lIns="91440" tIns="45720" rIns="91440" bIns="45720" rtlCol="0">
            <a:normAutofit fontScale="85000" lnSpcReduction="10000"/>
          </a:bodyPr>
          <a:lstStyle/>
          <a:p>
            <a:pPr marL="339725" indent="-339725">
              <a:lnSpc>
                <a:spcPct val="110000"/>
              </a:lnSpc>
              <a:spcBef>
                <a:spcPts val="528"/>
              </a:spcBef>
              <a:buFont typeface="Arial" pitchFamily="34" charset="0"/>
              <a:buChar char="•"/>
              <a:defRPr/>
            </a:pPr>
            <a:r>
              <a:rPr lang="en-US" sz="3200" b="1" dirty="0" smtClean="0"/>
              <a:t>Three documents are filed:  </a:t>
            </a:r>
            <a:endParaRPr lang="en-US" sz="3200" b="1" dirty="0">
              <a:solidFill>
                <a:srgbClr val="F8981D"/>
              </a:solidFill>
            </a:endParaRPr>
          </a:p>
          <a:p>
            <a:pPr marL="744538" lvl="1" indent="-287338">
              <a:lnSpc>
                <a:spcPct val="110000"/>
              </a:lnSpc>
              <a:spcBef>
                <a:spcPts val="432"/>
              </a:spcBef>
              <a:buFont typeface="Arial" pitchFamily="34" charset="0"/>
              <a:buChar char="•"/>
              <a:defRPr/>
            </a:pPr>
            <a:r>
              <a:rPr lang="en-US" sz="2800" b="1" dirty="0">
                <a:solidFill>
                  <a:schemeClr val="tx2"/>
                </a:solidFill>
              </a:rPr>
              <a:t>Adoption petition</a:t>
            </a:r>
          </a:p>
          <a:p>
            <a:pPr marL="1201738" lvl="2" indent="-287338">
              <a:lnSpc>
                <a:spcPct val="110000"/>
              </a:lnSpc>
              <a:spcBef>
                <a:spcPts val="432"/>
              </a:spcBef>
              <a:buFont typeface="Arial" pitchFamily="34" charset="0"/>
              <a:buChar char="•"/>
              <a:defRPr/>
            </a:pPr>
            <a:r>
              <a:rPr lang="en-US" sz="2800" dirty="0">
                <a:solidFill>
                  <a:schemeClr val="tx2"/>
                </a:solidFill>
              </a:rPr>
              <a:t>Option to request to change the child’s name</a:t>
            </a:r>
          </a:p>
          <a:p>
            <a:pPr marL="744538" lvl="1" indent="-287338">
              <a:lnSpc>
                <a:spcPct val="110000"/>
              </a:lnSpc>
              <a:spcBef>
                <a:spcPts val="432"/>
              </a:spcBef>
              <a:buFont typeface="Arial" pitchFamily="34" charset="0"/>
              <a:buChar char="•"/>
              <a:defRPr/>
            </a:pPr>
            <a:r>
              <a:rPr lang="en-US" sz="2800" b="1" dirty="0">
                <a:solidFill>
                  <a:schemeClr val="tx2"/>
                </a:solidFill>
              </a:rPr>
              <a:t>Vital Records form </a:t>
            </a:r>
            <a:r>
              <a:rPr lang="en-US" sz="2800" dirty="0">
                <a:solidFill>
                  <a:schemeClr val="tx2"/>
                </a:solidFill>
              </a:rPr>
              <a:t>(for new birth certificate)</a:t>
            </a:r>
          </a:p>
          <a:p>
            <a:pPr marL="744538" lvl="1" indent="-287338">
              <a:lnSpc>
                <a:spcPct val="110000"/>
              </a:lnSpc>
              <a:spcBef>
                <a:spcPts val="432"/>
              </a:spcBef>
              <a:buFont typeface="Arial" pitchFamily="34" charset="0"/>
              <a:buChar char="•"/>
              <a:defRPr/>
            </a:pPr>
            <a:r>
              <a:rPr lang="en-US" sz="2800" b="1" dirty="0">
                <a:solidFill>
                  <a:schemeClr val="tx2"/>
                </a:solidFill>
              </a:rPr>
              <a:t>Adoption Information Sheet</a:t>
            </a:r>
          </a:p>
          <a:p>
            <a:pPr marL="339725" indent="-339725">
              <a:lnSpc>
                <a:spcPct val="110000"/>
              </a:lnSpc>
              <a:spcBef>
                <a:spcPts val="528"/>
              </a:spcBef>
              <a:buFont typeface="Arial" pitchFamily="34" charset="0"/>
              <a:buChar char="•"/>
              <a:defRPr/>
            </a:pPr>
            <a:r>
              <a:rPr lang="en-US" sz="3200" b="1" dirty="0" smtClean="0">
                <a:latin typeface="+mj-lt"/>
              </a:rPr>
              <a:t>Separate petition filed for each child</a:t>
            </a:r>
          </a:p>
          <a:p>
            <a:pPr marL="339725" indent="-339725">
              <a:lnSpc>
                <a:spcPct val="110000"/>
              </a:lnSpc>
              <a:spcBef>
                <a:spcPts val="528"/>
              </a:spcBef>
              <a:buFont typeface="Arial" pitchFamily="34" charset="0"/>
              <a:buChar char="•"/>
              <a:defRPr/>
            </a:pPr>
            <a:r>
              <a:rPr lang="en-US" sz="3200" b="1" dirty="0" smtClean="0">
                <a:latin typeface="+mj-lt"/>
              </a:rPr>
              <a:t>Required information found in DC Code § 16-305, UCCJEA (DC Code </a:t>
            </a:r>
            <a:r>
              <a:rPr lang="en-US" sz="3200" b="1" dirty="0" smtClean="0">
                <a:latin typeface="+mj-lt"/>
                <a:cs typeface="Times New Roman" pitchFamily="18" charset="0"/>
              </a:rPr>
              <a:t>§</a:t>
            </a:r>
            <a:r>
              <a:rPr lang="en-US" sz="3200" b="1" dirty="0" smtClean="0">
                <a:latin typeface="+mj-lt"/>
              </a:rPr>
              <a:t>16-4602.09), and Adoption Rule 7</a:t>
            </a:r>
          </a:p>
          <a:p>
            <a:pPr marL="744538" lvl="1" indent="-287338">
              <a:lnSpc>
                <a:spcPct val="110000"/>
              </a:lnSpc>
              <a:spcBef>
                <a:spcPts val="432"/>
              </a:spcBef>
              <a:buFont typeface="Arial" pitchFamily="34" charset="0"/>
              <a:buChar char="•"/>
              <a:defRPr/>
            </a:pPr>
            <a:r>
              <a:rPr lang="en-US" sz="2800" dirty="0" smtClean="0">
                <a:solidFill>
                  <a:schemeClr val="tx2"/>
                </a:solidFill>
                <a:latin typeface="+mj-lt"/>
              </a:rPr>
              <a:t>Prospective adoptee facts</a:t>
            </a:r>
          </a:p>
          <a:p>
            <a:pPr marL="744538" lvl="1" indent="-287338">
              <a:lnSpc>
                <a:spcPct val="110000"/>
              </a:lnSpc>
              <a:spcBef>
                <a:spcPts val="432"/>
              </a:spcBef>
              <a:buFont typeface="Arial" pitchFamily="34" charset="0"/>
              <a:buChar char="•"/>
              <a:defRPr/>
            </a:pPr>
            <a:r>
              <a:rPr lang="en-US" sz="2800" dirty="0" smtClean="0">
                <a:solidFill>
                  <a:schemeClr val="tx2"/>
                </a:solidFill>
                <a:latin typeface="+mj-lt"/>
              </a:rPr>
              <a:t>Natural parents facts</a:t>
            </a:r>
          </a:p>
          <a:p>
            <a:pPr marL="744538" lvl="1" indent="-287338">
              <a:lnSpc>
                <a:spcPct val="110000"/>
              </a:lnSpc>
              <a:spcBef>
                <a:spcPts val="432"/>
              </a:spcBef>
              <a:buFont typeface="Arial" pitchFamily="34" charset="0"/>
              <a:buChar char="•"/>
              <a:defRPr/>
            </a:pPr>
            <a:r>
              <a:rPr lang="en-US" sz="2800" dirty="0" smtClean="0">
                <a:solidFill>
                  <a:schemeClr val="tx2"/>
                </a:solidFill>
                <a:latin typeface="+mj-lt"/>
              </a:rPr>
              <a:t>Petitioner(s) facts</a:t>
            </a:r>
          </a:p>
          <a:p>
            <a:pPr>
              <a:lnSpc>
                <a:spcPct val="90000"/>
              </a:lnSpc>
              <a:defRPr/>
            </a:pPr>
            <a:endParaRPr lang="en-US" sz="2800" dirty="0" smtClean="0">
              <a:latin typeface="Times New Roman" pitchFamily="18" charset="0"/>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723900" y="145312"/>
            <a:ext cx="7772400" cy="765175"/>
          </a:xfrm>
          <a:prstGeom prst="rect">
            <a:avLst/>
          </a:prstGeom>
        </p:spPr>
        <p:txBody>
          <a:bodyPr vert="horz" lIns="91440" tIns="45720" rIns="91440" bIns="45720" rtlCol="0" anchor="ctr">
            <a:normAutofit/>
          </a:bodyPr>
          <a:lstStyle/>
          <a:p>
            <a:pPr lvl="0" algn="ctr">
              <a:spcBef>
                <a:spcPct val="0"/>
              </a:spcBef>
              <a:defRPr/>
            </a:pPr>
            <a:r>
              <a:rPr lang="en-US" sz="4000" b="1" dirty="0" smtClean="0">
                <a:solidFill>
                  <a:schemeClr val="bg1"/>
                </a:solidFill>
                <a:latin typeface="+mj-lt"/>
              </a:rPr>
              <a:t>Filing of the Adoption Pleadings</a:t>
            </a:r>
            <a:endParaRPr kumimoji="0" lang="en-US" sz="4000" b="1" i="0" u="none" strike="noStrike" kern="1200" cap="none" spc="0" normalizeH="0" baseline="0" noProof="0" dirty="0">
              <a:ln>
                <a:noFill/>
              </a:ln>
              <a:solidFill>
                <a:schemeClr val="bg1"/>
              </a:solidFill>
              <a:effectLst/>
              <a:uLnTx/>
              <a:uFillTx/>
              <a:latin typeface="+mj-lt"/>
              <a:ea typeface="+mj-ea"/>
              <a:cs typeface="+mj-cs"/>
            </a:endParaRPr>
          </a:p>
        </p:txBody>
      </p:sp>
      <p:sp>
        <p:nvSpPr>
          <p:cNvPr id="6" name="Subtitle 2"/>
          <p:cNvSpPr txBox="1">
            <a:spLocks/>
          </p:cNvSpPr>
          <p:nvPr/>
        </p:nvSpPr>
        <p:spPr>
          <a:xfrm>
            <a:off x="381000" y="1219200"/>
            <a:ext cx="8458200" cy="5181600"/>
          </a:xfrm>
          <a:prstGeom prst="rect">
            <a:avLst/>
          </a:prstGeom>
        </p:spPr>
        <p:txBody>
          <a:bodyPr vert="horz" lIns="91440" tIns="45720" rIns="91440" bIns="45720" rtlCol="0">
            <a:normAutofit fontScale="92500" lnSpcReduction="20000"/>
          </a:bodyPr>
          <a:lstStyle/>
          <a:p>
            <a:pPr marL="339725" indent="-339725">
              <a:spcBef>
                <a:spcPts val="528"/>
              </a:spcBef>
              <a:buFont typeface="Arial" pitchFamily="34" charset="0"/>
              <a:buChar char="•"/>
              <a:defRPr/>
            </a:pPr>
            <a:r>
              <a:rPr lang="en-US" sz="2800" b="1" dirty="0" smtClean="0">
                <a:latin typeface="+mj-lt"/>
              </a:rPr>
              <a:t>Original adoption petition plus a copy for your own records</a:t>
            </a:r>
          </a:p>
          <a:p>
            <a:pPr marL="339725" indent="-339725">
              <a:spcBef>
                <a:spcPts val="528"/>
              </a:spcBef>
              <a:buFont typeface="Arial" pitchFamily="34" charset="0"/>
              <a:buChar char="•"/>
              <a:defRPr/>
            </a:pPr>
            <a:r>
              <a:rPr lang="en-US" sz="2800" b="1" dirty="0" smtClean="0">
                <a:latin typeface="+mj-lt"/>
              </a:rPr>
              <a:t>Include a “copies to” page with the names and addresses of petitioner’s counsel, social worker, and all attorneys of record in the neglect case</a:t>
            </a:r>
          </a:p>
          <a:p>
            <a:pPr marL="339725" indent="-339725">
              <a:spcBef>
                <a:spcPts val="528"/>
              </a:spcBef>
              <a:buFont typeface="Arial" pitchFamily="34" charset="0"/>
              <a:buChar char="•"/>
              <a:defRPr/>
            </a:pPr>
            <a:r>
              <a:rPr lang="en-US" sz="2800" b="1" dirty="0" smtClean="0">
                <a:latin typeface="+mj-lt"/>
              </a:rPr>
              <a:t>Clerk will assign an “A” case number (e.g. A-100-15)</a:t>
            </a:r>
          </a:p>
          <a:p>
            <a:pPr marL="744538" lvl="1" indent="-287338">
              <a:spcBef>
                <a:spcPts val="432"/>
              </a:spcBef>
              <a:buFont typeface="Arial" pitchFamily="34" charset="0"/>
              <a:buChar char="•"/>
              <a:defRPr/>
            </a:pPr>
            <a:r>
              <a:rPr lang="en-US" sz="2400" dirty="0" smtClean="0">
                <a:solidFill>
                  <a:schemeClr val="tx2"/>
                </a:solidFill>
                <a:latin typeface="+mj-lt"/>
              </a:rPr>
              <a:t>Adoption cases are filed under seal -- Motion to Break Seal</a:t>
            </a:r>
          </a:p>
          <a:p>
            <a:pPr marL="287338" indent="-287338">
              <a:spcBef>
                <a:spcPts val="432"/>
              </a:spcBef>
              <a:buFont typeface="Arial" pitchFamily="34" charset="0"/>
              <a:buChar char="•"/>
              <a:defRPr/>
            </a:pPr>
            <a:r>
              <a:rPr lang="en-US" sz="2800" b="1" dirty="0"/>
              <a:t>Do </a:t>
            </a:r>
            <a:r>
              <a:rPr lang="en-US" sz="2800" b="1" u="sng" dirty="0"/>
              <a:t>not</a:t>
            </a:r>
            <a:r>
              <a:rPr lang="en-US" sz="2800" b="1" dirty="0"/>
              <a:t> serve the parties with a copy of petition or accompanying documents </a:t>
            </a:r>
          </a:p>
          <a:p>
            <a:pPr marL="744538" lvl="1" indent="-287338">
              <a:spcBef>
                <a:spcPts val="432"/>
              </a:spcBef>
              <a:buFont typeface="Arial" pitchFamily="34" charset="0"/>
              <a:buChar char="•"/>
              <a:defRPr/>
            </a:pPr>
            <a:r>
              <a:rPr lang="en-US" sz="2400" dirty="0">
                <a:solidFill>
                  <a:schemeClr val="tx2"/>
                </a:solidFill>
              </a:rPr>
              <a:t>Adoption petition is not served on birth </a:t>
            </a:r>
            <a:r>
              <a:rPr lang="en-US" sz="2400" dirty="0" smtClean="0">
                <a:solidFill>
                  <a:schemeClr val="tx2"/>
                </a:solidFill>
              </a:rPr>
              <a:t>parents</a:t>
            </a:r>
          </a:p>
          <a:p>
            <a:pPr marL="796925" lvl="1" indent="-339725">
              <a:spcBef>
                <a:spcPts val="528"/>
              </a:spcBef>
              <a:buFont typeface="Arial" pitchFamily="34" charset="0"/>
              <a:buChar char="•"/>
              <a:defRPr/>
            </a:pPr>
            <a:r>
              <a:rPr lang="en-US" sz="2400" dirty="0" smtClean="0">
                <a:solidFill>
                  <a:schemeClr val="tx2"/>
                </a:solidFill>
              </a:rPr>
              <a:t>Service of notice of the petition completed by the Diligent Search Unit (DSU) at CFSA</a:t>
            </a:r>
          </a:p>
          <a:p>
            <a:pPr marL="339725" indent="-339725">
              <a:spcBef>
                <a:spcPts val="528"/>
              </a:spcBef>
              <a:buFont typeface="Arial" pitchFamily="34" charset="0"/>
              <a:buChar char="•"/>
              <a:defRPr/>
            </a:pPr>
            <a:r>
              <a:rPr lang="en-US" sz="2600" b="1" dirty="0" smtClean="0"/>
              <a:t>Filed with Judge Jennifer </a:t>
            </a:r>
            <a:r>
              <a:rPr lang="en-US" sz="2600" b="1" dirty="0" err="1" smtClean="0"/>
              <a:t>DiToro</a:t>
            </a:r>
            <a:r>
              <a:rPr lang="en-US" sz="2600" b="1" dirty="0" smtClean="0"/>
              <a:t>, currently the Adoptions Judge</a:t>
            </a:r>
          </a:p>
          <a:p>
            <a:pPr marL="744538" lvl="1" indent="-287338">
              <a:lnSpc>
                <a:spcPct val="90000"/>
              </a:lnSpc>
              <a:spcBef>
                <a:spcPts val="432"/>
              </a:spcBef>
              <a:defRPr/>
            </a:pPr>
            <a:endParaRPr lang="en-US" dirty="0" smtClean="0">
              <a:solidFill>
                <a:schemeClr val="tx2"/>
              </a:solidFill>
            </a:endParaRPr>
          </a:p>
          <a:p>
            <a:pPr marL="744538" lvl="1" indent="-287338">
              <a:spcBef>
                <a:spcPts val="432"/>
              </a:spcBef>
              <a:buFont typeface="Arial" pitchFamily="34" charset="0"/>
              <a:buChar char="•"/>
              <a:defRPr/>
            </a:pPr>
            <a:endParaRPr lang="en-US" sz="2000" dirty="0">
              <a:solidFill>
                <a:schemeClr val="tx2"/>
              </a:solidFill>
            </a:endParaRPr>
          </a:p>
          <a:p>
            <a:pPr marL="1201738" lvl="2" indent="-287338">
              <a:spcBef>
                <a:spcPts val="432"/>
              </a:spcBef>
              <a:buFont typeface="Arial" pitchFamily="34" charset="0"/>
              <a:buChar char="•"/>
              <a:defRPr/>
            </a:pPr>
            <a:endParaRPr lang="en-US" sz="2000" dirty="0" smtClean="0">
              <a:solidFill>
                <a:schemeClr val="tx2"/>
              </a:solidFill>
              <a:latin typeface="+mj-lt"/>
            </a:endParaRPr>
          </a:p>
          <a:p>
            <a:pPr>
              <a:lnSpc>
                <a:spcPct val="80000"/>
              </a:lnSpc>
              <a:defRPr/>
            </a:pPr>
            <a:endParaRPr lang="en-US" sz="2400" dirty="0" smtClean="0">
              <a:latin typeface="Times New Roman" pitchFamily="18" charset="0"/>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723900" y="152399"/>
            <a:ext cx="7772400" cy="765175"/>
          </a:xfrm>
          <a:prstGeom prst="rect">
            <a:avLst/>
          </a:prstGeom>
        </p:spPr>
        <p:txBody>
          <a:bodyPr vert="horz" lIns="91440" tIns="45720" rIns="91440" bIns="45720" rtlCol="0" anchor="ctr">
            <a:noAutofit/>
          </a:bodyPr>
          <a:lstStyle/>
          <a:p>
            <a:pPr lvl="0" algn="ctr">
              <a:spcBef>
                <a:spcPct val="0"/>
              </a:spcBef>
              <a:defRPr/>
            </a:pPr>
            <a:r>
              <a:rPr lang="en-US" sz="2400" b="1" dirty="0" smtClean="0">
                <a:solidFill>
                  <a:schemeClr val="bg1"/>
                </a:solidFill>
                <a:latin typeface="+mj-lt"/>
              </a:rPr>
              <a:t/>
            </a:r>
            <a:br>
              <a:rPr lang="en-US" sz="2400" b="1" dirty="0" smtClean="0">
                <a:solidFill>
                  <a:schemeClr val="bg1"/>
                </a:solidFill>
                <a:latin typeface="+mj-lt"/>
              </a:rPr>
            </a:br>
            <a:r>
              <a:rPr lang="en-US" sz="3000" b="1" dirty="0" smtClean="0">
                <a:solidFill>
                  <a:schemeClr val="bg1"/>
                </a:solidFill>
                <a:latin typeface="+mj-lt"/>
              </a:rPr>
              <a:t>Orders Issued In Response To Adoption Petition (Tab 6)</a:t>
            </a:r>
            <a:r>
              <a:rPr lang="en-US" sz="2400" b="1" dirty="0" smtClean="0">
                <a:solidFill>
                  <a:schemeClr val="bg1"/>
                </a:solidFill>
                <a:latin typeface="+mj-lt"/>
              </a:rPr>
              <a:t/>
            </a:r>
            <a:br>
              <a:rPr lang="en-US" sz="2400" b="1" dirty="0" smtClean="0">
                <a:solidFill>
                  <a:schemeClr val="bg1"/>
                </a:solidFill>
                <a:latin typeface="+mj-lt"/>
              </a:rPr>
            </a:br>
            <a:endParaRPr kumimoji="0" lang="en-US" sz="2400" b="1" i="0" u="none" strike="noStrike" kern="1200" cap="none" spc="0" normalizeH="0" baseline="0" noProof="0" dirty="0">
              <a:ln>
                <a:noFill/>
              </a:ln>
              <a:solidFill>
                <a:schemeClr val="bg1"/>
              </a:solidFill>
              <a:effectLst/>
              <a:uLnTx/>
              <a:uFillTx/>
              <a:latin typeface="+mj-lt"/>
              <a:ea typeface="+mj-ea"/>
              <a:cs typeface="+mj-cs"/>
            </a:endParaRPr>
          </a:p>
        </p:txBody>
      </p:sp>
      <p:sp>
        <p:nvSpPr>
          <p:cNvPr id="6" name="Subtitle 2"/>
          <p:cNvSpPr txBox="1">
            <a:spLocks/>
          </p:cNvSpPr>
          <p:nvPr/>
        </p:nvSpPr>
        <p:spPr>
          <a:xfrm>
            <a:off x="381000" y="1295400"/>
            <a:ext cx="8458200" cy="5105400"/>
          </a:xfrm>
          <a:prstGeom prst="rect">
            <a:avLst/>
          </a:prstGeom>
        </p:spPr>
        <p:txBody>
          <a:bodyPr vert="horz" lIns="91440" tIns="45720" rIns="91440" bIns="45720" rtlCol="0">
            <a:normAutofit fontScale="85000" lnSpcReduction="10000"/>
          </a:bodyPr>
          <a:lstStyle/>
          <a:p>
            <a:pPr marL="339725" indent="-339725">
              <a:lnSpc>
                <a:spcPct val="110000"/>
              </a:lnSpc>
              <a:spcBef>
                <a:spcPts val="528"/>
              </a:spcBef>
              <a:buFont typeface="Arial" pitchFamily="34" charset="0"/>
              <a:buChar char="•"/>
              <a:defRPr/>
            </a:pPr>
            <a:r>
              <a:rPr lang="en-US" sz="2400" b="1" dirty="0" smtClean="0">
                <a:latin typeface="+mj-lt"/>
              </a:rPr>
              <a:t>“Order of Reference, for Expedited Response, for Consolidation and for Service”</a:t>
            </a:r>
          </a:p>
          <a:p>
            <a:pPr marL="796925" lvl="1" indent="-339725">
              <a:lnSpc>
                <a:spcPct val="110000"/>
              </a:lnSpc>
              <a:spcBef>
                <a:spcPts val="528"/>
              </a:spcBef>
              <a:buFont typeface="Arial" pitchFamily="34" charset="0"/>
              <a:buChar char="•"/>
              <a:defRPr/>
            </a:pPr>
            <a:r>
              <a:rPr lang="en-US" sz="2400" dirty="0"/>
              <a:t>Directs the child-placing agency to investigate, report, and </a:t>
            </a:r>
            <a:r>
              <a:rPr lang="en-US" sz="2400" dirty="0" smtClean="0"/>
              <a:t>recommend</a:t>
            </a:r>
            <a:endParaRPr lang="en-US" sz="2400" dirty="0"/>
          </a:p>
          <a:p>
            <a:pPr marL="796925" lvl="1" indent="-339725">
              <a:lnSpc>
                <a:spcPct val="110000"/>
              </a:lnSpc>
              <a:spcBef>
                <a:spcPts val="528"/>
              </a:spcBef>
              <a:buFont typeface="Arial" pitchFamily="34" charset="0"/>
              <a:buChar char="•"/>
              <a:defRPr/>
            </a:pPr>
            <a:r>
              <a:rPr lang="en-US" sz="2400" dirty="0" smtClean="0"/>
              <a:t>Consolidates </a:t>
            </a:r>
            <a:r>
              <a:rPr lang="en-US" sz="2400" dirty="0"/>
              <a:t>adoption and neglect </a:t>
            </a:r>
            <a:r>
              <a:rPr lang="en-US" sz="2400" dirty="0" smtClean="0"/>
              <a:t>cases</a:t>
            </a:r>
            <a:endParaRPr lang="en-US" sz="2400" dirty="0"/>
          </a:p>
          <a:p>
            <a:pPr marL="339725" indent="-339725">
              <a:lnSpc>
                <a:spcPct val="110000"/>
              </a:lnSpc>
              <a:spcBef>
                <a:spcPts val="528"/>
              </a:spcBef>
              <a:buFont typeface="Arial" pitchFamily="34" charset="0"/>
              <a:buChar char="•"/>
              <a:defRPr/>
            </a:pPr>
            <a:r>
              <a:rPr lang="en-US" sz="2400" b="1" dirty="0" smtClean="0">
                <a:latin typeface="+mj-lt"/>
              </a:rPr>
              <a:t>“Notice of Adoption Proceeding and Order to Show Cause”</a:t>
            </a:r>
          </a:p>
          <a:p>
            <a:pPr marL="796925" lvl="1" indent="-339725">
              <a:lnSpc>
                <a:spcPct val="110000"/>
              </a:lnSpc>
              <a:spcBef>
                <a:spcPts val="528"/>
              </a:spcBef>
              <a:buFont typeface="Arial" pitchFamily="34" charset="0"/>
              <a:buChar char="•"/>
              <a:defRPr/>
            </a:pPr>
            <a:r>
              <a:rPr lang="en-US" sz="2400" dirty="0"/>
              <a:t>Provided to those whose consent to the adoption is required:</a:t>
            </a:r>
          </a:p>
          <a:p>
            <a:pPr marL="1201738" lvl="2" indent="-287338">
              <a:lnSpc>
                <a:spcPct val="110000"/>
              </a:lnSpc>
              <a:spcBef>
                <a:spcPts val="432"/>
              </a:spcBef>
              <a:buFont typeface="Arial" pitchFamily="34" charset="0"/>
              <a:buChar char="•"/>
              <a:defRPr/>
            </a:pPr>
            <a:r>
              <a:rPr lang="en-US" sz="2000" dirty="0">
                <a:solidFill>
                  <a:schemeClr val="tx2"/>
                </a:solidFill>
              </a:rPr>
              <a:t>Parents (but if rights terminated/relinquished, then Mayor or Child Placing Agency</a:t>
            </a:r>
            <a:r>
              <a:rPr lang="en-US" sz="2000" dirty="0" smtClean="0">
                <a:solidFill>
                  <a:schemeClr val="tx2"/>
                </a:solidFill>
              </a:rPr>
              <a:t>)</a:t>
            </a:r>
            <a:endParaRPr lang="en-US" sz="2000" dirty="0">
              <a:solidFill>
                <a:schemeClr val="tx2"/>
              </a:solidFill>
            </a:endParaRPr>
          </a:p>
          <a:p>
            <a:pPr marL="1201738" lvl="2" indent="-287338">
              <a:lnSpc>
                <a:spcPct val="110000"/>
              </a:lnSpc>
              <a:spcBef>
                <a:spcPts val="432"/>
              </a:spcBef>
              <a:buFont typeface="Arial" pitchFamily="34" charset="0"/>
              <a:buChar char="•"/>
              <a:defRPr/>
            </a:pPr>
            <a:r>
              <a:rPr lang="en-US" sz="2000" dirty="0">
                <a:solidFill>
                  <a:schemeClr val="tx2"/>
                </a:solidFill>
              </a:rPr>
              <a:t>Child is 14 years old or older (through GAL</a:t>
            </a:r>
            <a:r>
              <a:rPr lang="en-US" sz="2000" dirty="0" smtClean="0">
                <a:solidFill>
                  <a:schemeClr val="tx2"/>
                </a:solidFill>
              </a:rPr>
              <a:t>)</a:t>
            </a:r>
            <a:endParaRPr lang="en-US" sz="2000" dirty="0">
              <a:solidFill>
                <a:schemeClr val="tx2"/>
              </a:solidFill>
            </a:endParaRPr>
          </a:p>
          <a:p>
            <a:pPr marL="796925" lvl="1" indent="-339725">
              <a:lnSpc>
                <a:spcPct val="110000"/>
              </a:lnSpc>
              <a:spcBef>
                <a:spcPts val="528"/>
              </a:spcBef>
              <a:buFont typeface="Arial" pitchFamily="34" charset="0"/>
              <a:buChar char="•"/>
              <a:defRPr/>
            </a:pPr>
            <a:r>
              <a:rPr lang="en-US" sz="2400" dirty="0" smtClean="0"/>
              <a:t>Must </a:t>
            </a:r>
            <a:r>
              <a:rPr lang="en-US" sz="2400" dirty="0"/>
              <a:t>be personally served on the birth parents, unless constructive service is </a:t>
            </a:r>
            <a:r>
              <a:rPr lang="en-US" sz="2400" dirty="0" smtClean="0"/>
              <a:t>allowed</a:t>
            </a:r>
            <a:endParaRPr lang="en-US" sz="2400" i="1" dirty="0"/>
          </a:p>
          <a:p>
            <a:pPr marL="796925" lvl="1" indent="-339725">
              <a:lnSpc>
                <a:spcPct val="110000"/>
              </a:lnSpc>
              <a:spcBef>
                <a:spcPts val="528"/>
              </a:spcBef>
              <a:buFont typeface="Arial" pitchFamily="34" charset="0"/>
              <a:buChar char="•"/>
              <a:defRPr/>
            </a:pPr>
            <a:r>
              <a:rPr lang="en-US" sz="2400" dirty="0"/>
              <a:t>Served by the Diligent Search Unit (DSU) of </a:t>
            </a:r>
            <a:r>
              <a:rPr lang="en-US" sz="2400" dirty="0" smtClean="0"/>
              <a:t>CFSA</a:t>
            </a:r>
            <a:endParaRPr lang="en-US" sz="2400" dirty="0"/>
          </a:p>
          <a:p>
            <a:pPr marL="1201738" lvl="2" indent="-287338">
              <a:lnSpc>
                <a:spcPct val="110000"/>
              </a:lnSpc>
              <a:spcBef>
                <a:spcPts val="432"/>
              </a:spcBef>
              <a:buFont typeface="Arial" pitchFamily="34" charset="0"/>
              <a:buChar char="•"/>
              <a:defRPr/>
            </a:pPr>
            <a:r>
              <a:rPr lang="en-US" sz="2000" dirty="0">
                <a:solidFill>
                  <a:schemeClr val="tx2"/>
                </a:solidFill>
              </a:rPr>
              <a:t>Counsel should contact </a:t>
            </a:r>
            <a:r>
              <a:rPr lang="en-US" sz="2000" dirty="0" err="1" smtClean="0">
                <a:solidFill>
                  <a:schemeClr val="tx2"/>
                </a:solidFill>
              </a:rPr>
              <a:t>LaTanya</a:t>
            </a:r>
            <a:r>
              <a:rPr lang="en-US" sz="2000" dirty="0" smtClean="0">
                <a:solidFill>
                  <a:schemeClr val="tx2"/>
                </a:solidFill>
              </a:rPr>
              <a:t> Ward at CFSA (202-727-7755), </a:t>
            </a:r>
            <a:r>
              <a:rPr lang="en-US" sz="2000" dirty="0">
                <a:solidFill>
                  <a:schemeClr val="tx2"/>
                </a:solidFill>
              </a:rPr>
              <a:t>to find out who is responsible for and the status of service</a:t>
            </a:r>
            <a:endParaRPr lang="en-US" sz="2400" dirty="0" smtClean="0">
              <a:latin typeface="+mj-lt"/>
            </a:endParaRPr>
          </a:p>
          <a:p>
            <a:pPr>
              <a:defRPr/>
            </a:pPr>
            <a:endParaRPr lang="en-US" sz="2400" dirty="0">
              <a:latin typeface="Times New Roman" pitchFamily="18" charset="0"/>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56560" y="152400"/>
            <a:ext cx="7772400" cy="765175"/>
          </a:xfrm>
          <a:prstGeom prst="rect">
            <a:avLst/>
          </a:prstGeom>
        </p:spPr>
        <p:txBody>
          <a:bodyPr vert="horz" lIns="91440" tIns="45720" rIns="91440" bIns="45720" rtlCol="0" anchor="ctr">
            <a:noAutofit/>
          </a:bodyPr>
          <a:lstStyle/>
          <a:p>
            <a:pPr lvl="0" algn="ctr">
              <a:spcBef>
                <a:spcPct val="0"/>
              </a:spcBef>
              <a:defRPr/>
            </a:pPr>
            <a:r>
              <a:rPr lang="en-US" sz="3600" b="1" dirty="0" smtClean="0">
                <a:solidFill>
                  <a:schemeClr val="bg1"/>
                </a:solidFill>
                <a:latin typeface="+mj-lt"/>
              </a:rPr>
              <a:t>The Initial Show Cause Hearing</a:t>
            </a:r>
            <a:endParaRPr kumimoji="0" lang="en-US" sz="3600" b="1" i="0" u="none" strike="noStrike" kern="1200" cap="none" spc="0" normalizeH="0" baseline="0" noProof="0" dirty="0">
              <a:ln>
                <a:noFill/>
              </a:ln>
              <a:solidFill>
                <a:schemeClr val="bg1"/>
              </a:solidFill>
              <a:effectLst/>
              <a:uLnTx/>
              <a:uFillTx/>
              <a:latin typeface="+mj-lt"/>
              <a:ea typeface="+mj-ea"/>
              <a:cs typeface="+mj-cs"/>
            </a:endParaRPr>
          </a:p>
        </p:txBody>
      </p:sp>
      <p:sp>
        <p:nvSpPr>
          <p:cNvPr id="6" name="Subtitle 2"/>
          <p:cNvSpPr txBox="1">
            <a:spLocks/>
          </p:cNvSpPr>
          <p:nvPr/>
        </p:nvSpPr>
        <p:spPr>
          <a:xfrm>
            <a:off x="313660" y="1295400"/>
            <a:ext cx="8458200" cy="4876800"/>
          </a:xfrm>
          <a:prstGeom prst="rect">
            <a:avLst/>
          </a:prstGeom>
        </p:spPr>
        <p:txBody>
          <a:bodyPr vert="horz" lIns="91440" tIns="45720" rIns="91440" bIns="45720" rtlCol="0">
            <a:noAutofit/>
          </a:bodyPr>
          <a:lstStyle/>
          <a:p>
            <a:pPr marL="339725" indent="-339725">
              <a:spcBef>
                <a:spcPts val="528"/>
              </a:spcBef>
              <a:buFont typeface="Arial" pitchFamily="34" charset="0"/>
              <a:buChar char="•"/>
              <a:defRPr/>
            </a:pPr>
            <a:r>
              <a:rPr lang="en-US" sz="2800" b="1" dirty="0" smtClean="0">
                <a:latin typeface="+mj-lt"/>
              </a:rPr>
              <a:t>Date is set in the Order of Reference (often the same date as next scheduled status hearing in Neglect case)</a:t>
            </a:r>
          </a:p>
          <a:p>
            <a:pPr marL="339725" indent="-339725">
              <a:spcBef>
                <a:spcPts val="528"/>
              </a:spcBef>
              <a:buFont typeface="Arial" pitchFamily="34" charset="0"/>
              <a:buChar char="•"/>
              <a:defRPr/>
            </a:pPr>
            <a:endParaRPr lang="en-US" sz="2800" b="1" dirty="0" smtClean="0">
              <a:latin typeface="+mj-lt"/>
            </a:endParaRPr>
          </a:p>
          <a:p>
            <a:pPr marL="339725" indent="-339725">
              <a:spcBef>
                <a:spcPts val="528"/>
              </a:spcBef>
              <a:buFont typeface="Arial" pitchFamily="34" charset="0"/>
              <a:buChar char="•"/>
              <a:defRPr/>
            </a:pPr>
            <a:r>
              <a:rPr lang="en-US" sz="2800" b="1" dirty="0" smtClean="0">
                <a:latin typeface="+mj-lt"/>
              </a:rPr>
              <a:t>Typically, a status hearing during which the Court:</a:t>
            </a:r>
            <a:endParaRPr lang="en-US" sz="2400" dirty="0" smtClean="0">
              <a:solidFill>
                <a:schemeClr val="tx2"/>
              </a:solidFill>
              <a:latin typeface="+mj-lt"/>
            </a:endParaRPr>
          </a:p>
          <a:p>
            <a:pPr marL="744538" lvl="1" indent="-287338">
              <a:spcBef>
                <a:spcPts val="432"/>
              </a:spcBef>
              <a:buFont typeface="Arial" pitchFamily="34" charset="0"/>
              <a:buChar char="•"/>
              <a:defRPr/>
            </a:pPr>
            <a:r>
              <a:rPr lang="en-US" sz="2400" dirty="0" smtClean="0">
                <a:solidFill>
                  <a:schemeClr val="tx2"/>
                </a:solidFill>
                <a:latin typeface="+mj-lt"/>
              </a:rPr>
              <a:t>Inquires about service</a:t>
            </a:r>
          </a:p>
          <a:p>
            <a:pPr marL="1201738" lvl="2" indent="-287338">
              <a:spcBef>
                <a:spcPts val="432"/>
              </a:spcBef>
              <a:buFont typeface="Arial" pitchFamily="34" charset="0"/>
              <a:buChar char="•"/>
              <a:defRPr/>
            </a:pPr>
            <a:r>
              <a:rPr lang="en-US" sz="2400" dirty="0" smtClean="0">
                <a:solidFill>
                  <a:schemeClr val="tx2"/>
                </a:solidFill>
                <a:latin typeface="+mj-lt"/>
              </a:rPr>
              <a:t>If DSU can’t serve the parent, consider whether you should file a motion for constructive service or request it orally</a:t>
            </a:r>
          </a:p>
          <a:p>
            <a:pPr marL="744538" lvl="1" indent="-287338">
              <a:spcBef>
                <a:spcPts val="432"/>
              </a:spcBef>
              <a:buFont typeface="Arial" pitchFamily="34" charset="0"/>
              <a:buChar char="•"/>
              <a:defRPr/>
            </a:pPr>
            <a:r>
              <a:rPr lang="en-US" sz="2400" dirty="0" smtClean="0">
                <a:solidFill>
                  <a:schemeClr val="tx2"/>
                </a:solidFill>
                <a:latin typeface="+mj-lt"/>
              </a:rPr>
              <a:t>Inquires about status of consents</a:t>
            </a:r>
            <a:endParaRPr lang="en-US" sz="2400" dirty="0">
              <a:solidFill>
                <a:schemeClr val="tx2"/>
              </a:solidFill>
              <a:latin typeface="+mj-lt"/>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723900" y="152399"/>
            <a:ext cx="7772400" cy="765175"/>
          </a:xfrm>
          <a:prstGeom prst="rect">
            <a:avLst/>
          </a:prstGeom>
        </p:spPr>
        <p:txBody>
          <a:bodyPr vert="horz" lIns="91440" tIns="45720" rIns="91440" bIns="45720" rtlCol="0" anchor="ctr">
            <a:noAutofit/>
          </a:bodyPr>
          <a:lstStyle/>
          <a:p>
            <a:pPr lvl="0" algn="ctr">
              <a:spcBef>
                <a:spcPct val="0"/>
              </a:spcBef>
              <a:defRPr/>
            </a:pPr>
            <a:r>
              <a:rPr lang="en-US" sz="3400" b="1" dirty="0" smtClean="0">
                <a:solidFill>
                  <a:schemeClr val="bg1"/>
                </a:solidFill>
                <a:latin typeface="+mj-lt"/>
              </a:rPr>
              <a:t>Trial on the Adoption Petition: </a:t>
            </a:r>
          </a:p>
          <a:p>
            <a:pPr marL="457200" lvl="0" indent="-457200" algn="ctr">
              <a:spcBef>
                <a:spcPct val="0"/>
              </a:spcBef>
              <a:defRPr/>
            </a:pPr>
            <a:r>
              <a:rPr lang="en-US" sz="3400" b="1" dirty="0" smtClean="0">
                <a:solidFill>
                  <a:schemeClr val="bg1"/>
                </a:solidFill>
                <a:latin typeface="+mj-lt"/>
              </a:rPr>
              <a:t>One Step Process</a:t>
            </a:r>
            <a:endParaRPr kumimoji="0" lang="en-US" sz="3400" b="1" i="0" u="none" strike="noStrike" kern="1200" cap="none" spc="0" normalizeH="0" baseline="0" noProof="0" dirty="0">
              <a:ln>
                <a:noFill/>
              </a:ln>
              <a:solidFill>
                <a:schemeClr val="bg1"/>
              </a:solidFill>
              <a:effectLst/>
              <a:uLnTx/>
              <a:uFillTx/>
              <a:latin typeface="+mj-lt"/>
              <a:ea typeface="+mj-ea"/>
              <a:cs typeface="+mj-cs"/>
            </a:endParaRPr>
          </a:p>
        </p:txBody>
      </p:sp>
      <p:sp>
        <p:nvSpPr>
          <p:cNvPr id="6" name="Subtitle 2"/>
          <p:cNvSpPr txBox="1">
            <a:spLocks/>
          </p:cNvSpPr>
          <p:nvPr/>
        </p:nvSpPr>
        <p:spPr>
          <a:xfrm>
            <a:off x="381000" y="1295400"/>
            <a:ext cx="8458200" cy="5334000"/>
          </a:xfrm>
          <a:prstGeom prst="rect">
            <a:avLst/>
          </a:prstGeom>
        </p:spPr>
        <p:txBody>
          <a:bodyPr vert="horz" lIns="91440" tIns="45720" rIns="91440" bIns="45720" rtlCol="0">
            <a:normAutofit/>
          </a:bodyPr>
          <a:lstStyle/>
          <a:p>
            <a:pPr marL="339725" indent="-339725">
              <a:spcBef>
                <a:spcPts val="528"/>
              </a:spcBef>
              <a:buFont typeface="Arial" pitchFamily="34" charset="0"/>
              <a:buChar char="•"/>
              <a:defRPr/>
            </a:pPr>
            <a:r>
              <a:rPr lang="en-US" sz="2400" b="1" dirty="0" smtClean="0">
                <a:latin typeface="+mj-lt"/>
              </a:rPr>
              <a:t>One-Step Process:</a:t>
            </a:r>
          </a:p>
          <a:p>
            <a:pPr marL="744538" lvl="1" indent="-287338">
              <a:spcBef>
                <a:spcPts val="432"/>
              </a:spcBef>
              <a:buFont typeface="Arial" pitchFamily="34" charset="0"/>
              <a:buChar char="•"/>
              <a:defRPr/>
            </a:pPr>
            <a:r>
              <a:rPr lang="en-US" sz="2400" dirty="0" smtClean="0">
                <a:solidFill>
                  <a:schemeClr val="tx2"/>
                </a:solidFill>
                <a:latin typeface="+mj-lt"/>
              </a:rPr>
              <a:t>Known as the “show cause” adoption hearing</a:t>
            </a:r>
          </a:p>
          <a:p>
            <a:pPr marL="744538" lvl="1" indent="-287338">
              <a:spcBef>
                <a:spcPts val="432"/>
              </a:spcBef>
              <a:buFont typeface="Arial" pitchFamily="34" charset="0"/>
              <a:buChar char="•"/>
              <a:defRPr/>
            </a:pPr>
            <a:r>
              <a:rPr lang="en-US" sz="2400" dirty="0" smtClean="0">
                <a:solidFill>
                  <a:schemeClr val="tx2"/>
                </a:solidFill>
                <a:latin typeface="+mj-lt"/>
              </a:rPr>
              <a:t>Granting of the adoption:</a:t>
            </a:r>
          </a:p>
          <a:p>
            <a:pPr marL="1201738" lvl="2" indent="-287338">
              <a:spcBef>
                <a:spcPts val="432"/>
              </a:spcBef>
              <a:buFont typeface="Arial" pitchFamily="34" charset="0"/>
              <a:buChar char="•"/>
              <a:defRPr/>
            </a:pPr>
            <a:r>
              <a:rPr lang="en-US" sz="2400" dirty="0" smtClean="0">
                <a:solidFill>
                  <a:schemeClr val="tx2"/>
                </a:solidFill>
                <a:latin typeface="+mj-lt"/>
              </a:rPr>
              <a:t>Terminates the birth parents’ rights </a:t>
            </a:r>
          </a:p>
          <a:p>
            <a:pPr marL="1201738" lvl="2" indent="-287338">
              <a:spcBef>
                <a:spcPts val="432"/>
              </a:spcBef>
              <a:buFont typeface="Arial" pitchFamily="34" charset="0"/>
              <a:buChar char="•"/>
              <a:defRPr/>
            </a:pPr>
            <a:r>
              <a:rPr lang="en-US" sz="2400" dirty="0" smtClean="0">
                <a:solidFill>
                  <a:schemeClr val="tx2"/>
                </a:solidFill>
                <a:latin typeface="+mj-lt"/>
              </a:rPr>
              <a:t>Creates the new adoptive parent-child relationship</a:t>
            </a:r>
          </a:p>
          <a:p>
            <a:pPr marL="744538" lvl="1" indent="-287338">
              <a:spcBef>
                <a:spcPts val="432"/>
              </a:spcBef>
              <a:buFont typeface="Arial" pitchFamily="34" charset="0"/>
              <a:buChar char="•"/>
              <a:defRPr/>
            </a:pPr>
            <a:r>
              <a:rPr lang="en-US" sz="2400" dirty="0" smtClean="0">
                <a:solidFill>
                  <a:schemeClr val="tx2"/>
                </a:solidFill>
                <a:latin typeface="+mj-lt"/>
              </a:rPr>
              <a:t>Parent can consent to the adoption, or court can grant adoption if it finds that the parent is withholding consent contrary to the best interests of the child or if the parent has abandoned and voluntarily failed to support the child for at least 6 months preceding the date of the filing of the petition</a:t>
            </a:r>
          </a:p>
          <a:p>
            <a:pPr marL="744538" lvl="1" indent="-287338">
              <a:lnSpc>
                <a:spcPct val="80000"/>
              </a:lnSpc>
              <a:spcBef>
                <a:spcPts val="432"/>
              </a:spcBef>
              <a:buFont typeface="Arial" pitchFamily="34" charset="0"/>
              <a:buChar char="•"/>
              <a:defRPr/>
            </a:pPr>
            <a:endParaRPr lang="en-US" dirty="0" smtClean="0">
              <a:solidFill>
                <a:schemeClr val="tx2"/>
              </a:solidFill>
              <a:latin typeface="+mj-lt"/>
            </a:endParaRPr>
          </a:p>
          <a:p>
            <a:pPr>
              <a:lnSpc>
                <a:spcPct val="80000"/>
              </a:lnSpc>
              <a:defRPr/>
            </a:pPr>
            <a:endParaRPr lang="en-US" sz="2800" dirty="0" smtClean="0">
              <a:latin typeface="Times New Roman" pitchFamily="18" charset="0"/>
            </a:endParaRPr>
          </a:p>
          <a:p>
            <a:pPr lvl="2">
              <a:lnSpc>
                <a:spcPct val="80000"/>
              </a:lnSpc>
              <a:defRPr/>
            </a:pPr>
            <a:endParaRPr lang="en-US" sz="2000" b="1" dirty="0" smtClean="0">
              <a:latin typeface="Times New Roman" pitchFamily="18" charset="0"/>
            </a:endParaRPr>
          </a:p>
        </p:txBody>
      </p:sp>
    </p:spTree>
    <p:extLst>
      <p:ext uri="{BB962C8B-B14F-4D97-AF65-F5344CB8AC3E}">
        <p14:creationId xmlns:p14="http://schemas.microsoft.com/office/powerpoint/2010/main" val="56980521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723900" y="152399"/>
            <a:ext cx="7772400" cy="765175"/>
          </a:xfrm>
          <a:prstGeom prst="rect">
            <a:avLst/>
          </a:prstGeom>
        </p:spPr>
        <p:txBody>
          <a:bodyPr vert="horz" lIns="91440" tIns="45720" rIns="91440" bIns="45720" rtlCol="0" anchor="ctr">
            <a:noAutofit/>
          </a:bodyPr>
          <a:lstStyle/>
          <a:p>
            <a:pPr lvl="0" algn="ctr">
              <a:spcBef>
                <a:spcPct val="0"/>
              </a:spcBef>
              <a:defRPr/>
            </a:pPr>
            <a:r>
              <a:rPr lang="en-US" sz="3400" b="1" dirty="0">
                <a:solidFill>
                  <a:schemeClr val="bg1"/>
                </a:solidFill>
                <a:latin typeface="+mj-lt"/>
              </a:rPr>
              <a:t>Trial on the Adoption Petition: </a:t>
            </a:r>
          </a:p>
          <a:p>
            <a:pPr marL="457200" lvl="0" indent="-457200" algn="ctr">
              <a:spcBef>
                <a:spcPct val="0"/>
              </a:spcBef>
              <a:defRPr/>
            </a:pPr>
            <a:r>
              <a:rPr lang="en-US" sz="3400" b="1" dirty="0" smtClean="0">
                <a:solidFill>
                  <a:schemeClr val="bg1"/>
                </a:solidFill>
                <a:latin typeface="+mj-lt"/>
              </a:rPr>
              <a:t>Two </a:t>
            </a:r>
            <a:r>
              <a:rPr lang="en-US" sz="3400" b="1" dirty="0">
                <a:solidFill>
                  <a:schemeClr val="bg1"/>
                </a:solidFill>
                <a:latin typeface="+mj-lt"/>
              </a:rPr>
              <a:t>Step </a:t>
            </a:r>
            <a:r>
              <a:rPr lang="en-US" sz="3400" b="1" dirty="0" smtClean="0">
                <a:solidFill>
                  <a:schemeClr val="bg1"/>
                </a:solidFill>
                <a:latin typeface="+mj-lt"/>
              </a:rPr>
              <a:t>Process (less common)</a:t>
            </a:r>
            <a:endParaRPr lang="en-US" sz="3400" b="1" dirty="0">
              <a:solidFill>
                <a:schemeClr val="bg1"/>
              </a:solidFill>
              <a:latin typeface="+mj-lt"/>
            </a:endParaRPr>
          </a:p>
        </p:txBody>
      </p:sp>
      <p:sp>
        <p:nvSpPr>
          <p:cNvPr id="6" name="Subtitle 2"/>
          <p:cNvSpPr txBox="1">
            <a:spLocks/>
          </p:cNvSpPr>
          <p:nvPr/>
        </p:nvSpPr>
        <p:spPr>
          <a:xfrm>
            <a:off x="381000" y="1295400"/>
            <a:ext cx="8458200" cy="5334000"/>
          </a:xfrm>
          <a:prstGeom prst="rect">
            <a:avLst/>
          </a:prstGeom>
        </p:spPr>
        <p:txBody>
          <a:bodyPr vert="horz" lIns="91440" tIns="45720" rIns="91440" bIns="45720" rtlCol="0">
            <a:normAutofit fontScale="92500"/>
          </a:bodyPr>
          <a:lstStyle/>
          <a:p>
            <a:pPr marL="339725" indent="-339725">
              <a:lnSpc>
                <a:spcPct val="110000"/>
              </a:lnSpc>
              <a:spcBef>
                <a:spcPts val="528"/>
              </a:spcBef>
              <a:buFont typeface="Arial" pitchFamily="34" charset="0"/>
              <a:buChar char="•"/>
              <a:defRPr/>
            </a:pPr>
            <a:r>
              <a:rPr lang="en-US" sz="2400" b="1" dirty="0" smtClean="0">
                <a:latin typeface="+mj-lt"/>
              </a:rPr>
              <a:t>Two-Step Process:</a:t>
            </a:r>
          </a:p>
          <a:p>
            <a:pPr marL="744538" lvl="1" indent="-287338">
              <a:lnSpc>
                <a:spcPct val="110000"/>
              </a:lnSpc>
              <a:spcBef>
                <a:spcPts val="432"/>
              </a:spcBef>
              <a:buFont typeface="Arial" pitchFamily="34" charset="0"/>
              <a:buChar char="•"/>
              <a:defRPr/>
            </a:pPr>
            <a:r>
              <a:rPr lang="en-US" sz="2400" dirty="0" smtClean="0">
                <a:solidFill>
                  <a:schemeClr val="tx2"/>
                </a:solidFill>
                <a:latin typeface="+mj-lt"/>
              </a:rPr>
              <a:t>Birth parent-child relationship is already severed </a:t>
            </a:r>
            <a:r>
              <a:rPr lang="en-US" sz="2400" u="sng" dirty="0" smtClean="0">
                <a:solidFill>
                  <a:schemeClr val="tx2"/>
                </a:solidFill>
                <a:latin typeface="+mj-lt"/>
              </a:rPr>
              <a:t>prior</a:t>
            </a:r>
            <a:r>
              <a:rPr lang="en-US" sz="2400" dirty="0" smtClean="0">
                <a:solidFill>
                  <a:schemeClr val="tx2"/>
                </a:solidFill>
                <a:latin typeface="+mj-lt"/>
              </a:rPr>
              <a:t> to the granting of the adoption as the result of:</a:t>
            </a:r>
          </a:p>
          <a:p>
            <a:pPr marL="1201738" lvl="2" indent="-287338">
              <a:lnSpc>
                <a:spcPct val="110000"/>
              </a:lnSpc>
              <a:spcBef>
                <a:spcPts val="432"/>
              </a:spcBef>
              <a:buFont typeface="Arial" pitchFamily="34" charset="0"/>
              <a:buChar char="•"/>
              <a:defRPr/>
            </a:pPr>
            <a:r>
              <a:rPr lang="en-US" sz="2400" dirty="0" smtClean="0">
                <a:solidFill>
                  <a:schemeClr val="tx2"/>
                </a:solidFill>
                <a:latin typeface="+mj-lt"/>
              </a:rPr>
              <a:t>An evidentiary hearing on a motion to terminate parental rights in the neglect case (“TPR”) pursuant to DC Code </a:t>
            </a:r>
            <a:r>
              <a:rPr lang="en-US" sz="2400" dirty="0" smtClean="0">
                <a:solidFill>
                  <a:schemeClr val="tx2"/>
                </a:solidFill>
                <a:latin typeface="+mj-lt"/>
                <a:cs typeface="Times New Roman" pitchFamily="18" charset="0"/>
              </a:rPr>
              <a:t>§</a:t>
            </a:r>
            <a:r>
              <a:rPr lang="en-US" sz="2400" dirty="0" smtClean="0">
                <a:solidFill>
                  <a:schemeClr val="tx2"/>
                </a:solidFill>
                <a:latin typeface="+mj-lt"/>
              </a:rPr>
              <a:t> 16-2351 et seq. (usually filed by the government, </a:t>
            </a:r>
            <a:r>
              <a:rPr lang="en-US" sz="2400" dirty="0" smtClean="0">
                <a:solidFill>
                  <a:schemeClr val="tx2"/>
                </a:solidFill>
                <a:latin typeface="+mj-lt"/>
                <a:cs typeface="Times New Roman" pitchFamily="18" charset="0"/>
              </a:rPr>
              <a:t>but can also be filed by the guardian </a:t>
            </a:r>
            <a:r>
              <a:rPr lang="en-US" sz="2400" i="1" dirty="0" smtClean="0">
                <a:solidFill>
                  <a:schemeClr val="tx2"/>
                </a:solidFill>
                <a:latin typeface="+mj-lt"/>
                <a:cs typeface="Times New Roman" pitchFamily="18" charset="0"/>
              </a:rPr>
              <a:t>ad litem</a:t>
            </a:r>
            <a:r>
              <a:rPr lang="en-US" sz="2400" dirty="0" smtClean="0">
                <a:solidFill>
                  <a:schemeClr val="tx2"/>
                </a:solidFill>
                <a:latin typeface="+mj-lt"/>
                <a:cs typeface="Times New Roman" pitchFamily="18" charset="0"/>
              </a:rPr>
              <a:t>)</a:t>
            </a:r>
          </a:p>
          <a:p>
            <a:pPr marL="1201738" lvl="2" indent="-287338">
              <a:lnSpc>
                <a:spcPct val="110000"/>
              </a:lnSpc>
              <a:spcBef>
                <a:spcPts val="432"/>
              </a:spcBef>
              <a:buFont typeface="Arial" pitchFamily="34" charset="0"/>
              <a:buChar char="•"/>
              <a:defRPr/>
            </a:pPr>
            <a:r>
              <a:rPr lang="en-US" sz="2400" dirty="0" smtClean="0">
                <a:solidFill>
                  <a:schemeClr val="tx2"/>
                </a:solidFill>
                <a:latin typeface="+mj-lt"/>
              </a:rPr>
              <a:t>Voluntary relinquishment of parental rights (non-judicial process) pursuant to DC Code </a:t>
            </a:r>
            <a:r>
              <a:rPr lang="en-US" sz="2400" dirty="0" smtClean="0">
                <a:solidFill>
                  <a:schemeClr val="tx2"/>
                </a:solidFill>
                <a:latin typeface="+mj-lt"/>
                <a:cs typeface="Times New Roman" pitchFamily="18" charset="0"/>
              </a:rPr>
              <a:t>§</a:t>
            </a:r>
            <a:r>
              <a:rPr lang="en-US" sz="2400" dirty="0" smtClean="0">
                <a:solidFill>
                  <a:schemeClr val="tx2"/>
                </a:solidFill>
                <a:latin typeface="+mj-lt"/>
              </a:rPr>
              <a:t> 4-1406</a:t>
            </a:r>
          </a:p>
          <a:p>
            <a:pPr marL="744538" lvl="1" indent="-287338">
              <a:lnSpc>
                <a:spcPct val="110000"/>
              </a:lnSpc>
              <a:spcBef>
                <a:spcPts val="432"/>
              </a:spcBef>
              <a:buFont typeface="Arial" pitchFamily="34" charset="0"/>
              <a:buChar char="•"/>
              <a:defRPr/>
            </a:pPr>
            <a:r>
              <a:rPr lang="en-US" sz="2400" dirty="0" smtClean="0">
                <a:solidFill>
                  <a:schemeClr val="tx2"/>
                </a:solidFill>
                <a:latin typeface="+mj-lt"/>
              </a:rPr>
              <a:t>A TPR can take place before an adoption petition is filed or while an adoption is pending; i</a:t>
            </a:r>
            <a:r>
              <a:rPr lang="en-US" sz="2400" dirty="0" smtClean="0">
                <a:solidFill>
                  <a:schemeClr val="tx2"/>
                </a:solidFill>
              </a:rPr>
              <a:t>f </a:t>
            </a:r>
            <a:r>
              <a:rPr lang="en-US" sz="2400" dirty="0">
                <a:solidFill>
                  <a:schemeClr val="tx2"/>
                </a:solidFill>
              </a:rPr>
              <a:t>both a TPR and an adoption petition have been filed, they are customarily consolidated and tried </a:t>
            </a:r>
            <a:r>
              <a:rPr lang="en-US" sz="2400" dirty="0" smtClean="0">
                <a:solidFill>
                  <a:schemeClr val="tx2"/>
                </a:solidFill>
              </a:rPr>
              <a:t>together</a:t>
            </a:r>
            <a:endParaRPr lang="en-US" sz="2400" dirty="0" smtClean="0"/>
          </a:p>
          <a:p>
            <a:pPr marL="744538" lvl="1" indent="-287338">
              <a:lnSpc>
                <a:spcPct val="80000"/>
              </a:lnSpc>
              <a:spcBef>
                <a:spcPts val="432"/>
              </a:spcBef>
              <a:buFont typeface="Arial" pitchFamily="34" charset="0"/>
              <a:buChar char="•"/>
              <a:defRPr/>
            </a:pPr>
            <a:endParaRPr lang="en-US" dirty="0" smtClean="0">
              <a:solidFill>
                <a:schemeClr val="tx2"/>
              </a:solidFill>
              <a:latin typeface="+mj-lt"/>
            </a:endParaRPr>
          </a:p>
          <a:p>
            <a:pPr>
              <a:lnSpc>
                <a:spcPct val="80000"/>
              </a:lnSpc>
              <a:defRPr/>
            </a:pPr>
            <a:endParaRPr lang="en-US" sz="2800" dirty="0" smtClean="0">
              <a:latin typeface="Times New Roman" pitchFamily="18" charset="0"/>
            </a:endParaRPr>
          </a:p>
          <a:p>
            <a:pPr lvl="2">
              <a:lnSpc>
                <a:spcPct val="80000"/>
              </a:lnSpc>
              <a:defRPr/>
            </a:pPr>
            <a:endParaRPr lang="en-US" sz="2000" b="1" dirty="0" smtClean="0">
              <a:latin typeface="Times New Roman" pitchFamily="18" charset="0"/>
            </a:endParaRPr>
          </a:p>
        </p:txBody>
      </p:sp>
    </p:spTree>
    <p:extLst>
      <p:ext uri="{BB962C8B-B14F-4D97-AF65-F5344CB8AC3E}">
        <p14:creationId xmlns:p14="http://schemas.microsoft.com/office/powerpoint/2010/main" val="276711904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723900" y="152399"/>
            <a:ext cx="7772400" cy="765175"/>
          </a:xfrm>
          <a:prstGeom prst="rect">
            <a:avLst/>
          </a:prstGeom>
        </p:spPr>
        <p:txBody>
          <a:bodyPr vert="horz" lIns="91440" tIns="45720" rIns="91440" bIns="45720" rtlCol="0" anchor="ctr">
            <a:noAutofit/>
          </a:bodyPr>
          <a:lstStyle/>
          <a:p>
            <a:pPr lvl="0" algn="ctr">
              <a:spcBef>
                <a:spcPct val="0"/>
              </a:spcBef>
              <a:defRPr/>
            </a:pPr>
            <a:r>
              <a:rPr lang="en-US" sz="3600" b="1" dirty="0" smtClean="0">
                <a:solidFill>
                  <a:schemeClr val="bg1"/>
                </a:solidFill>
                <a:latin typeface="+mj-lt"/>
              </a:rPr>
              <a:t>Trial:</a:t>
            </a:r>
          </a:p>
          <a:p>
            <a:pPr lvl="0" algn="ctr">
              <a:spcBef>
                <a:spcPct val="0"/>
              </a:spcBef>
              <a:defRPr/>
            </a:pPr>
            <a:r>
              <a:rPr lang="en-US" sz="3600" b="1" dirty="0" smtClean="0">
                <a:solidFill>
                  <a:schemeClr val="bg1"/>
                </a:solidFill>
                <a:latin typeface="+mj-lt"/>
              </a:rPr>
              <a:t> AKA the Show Cause Hearing</a:t>
            </a:r>
            <a:endParaRPr kumimoji="0" lang="en-US" sz="3600" b="1" i="0" u="none" strike="noStrike" kern="1200" cap="none" spc="0" normalizeH="0" baseline="0" noProof="0" dirty="0">
              <a:ln>
                <a:noFill/>
              </a:ln>
              <a:solidFill>
                <a:schemeClr val="bg1"/>
              </a:solidFill>
              <a:effectLst/>
              <a:uLnTx/>
              <a:uFillTx/>
              <a:latin typeface="+mj-lt"/>
              <a:ea typeface="+mj-ea"/>
              <a:cs typeface="+mj-cs"/>
            </a:endParaRPr>
          </a:p>
        </p:txBody>
      </p:sp>
      <p:sp>
        <p:nvSpPr>
          <p:cNvPr id="6" name="Subtitle 2"/>
          <p:cNvSpPr txBox="1">
            <a:spLocks/>
          </p:cNvSpPr>
          <p:nvPr/>
        </p:nvSpPr>
        <p:spPr>
          <a:xfrm>
            <a:off x="381000" y="1219200"/>
            <a:ext cx="8458200" cy="4876800"/>
          </a:xfrm>
          <a:prstGeom prst="rect">
            <a:avLst/>
          </a:prstGeom>
        </p:spPr>
        <p:txBody>
          <a:bodyPr vert="horz" lIns="91440" tIns="45720" rIns="91440" bIns="45720" rtlCol="0">
            <a:noAutofit/>
          </a:bodyPr>
          <a:lstStyle/>
          <a:p>
            <a:pPr marL="339725" indent="-339725">
              <a:lnSpc>
                <a:spcPct val="80000"/>
              </a:lnSpc>
              <a:spcBef>
                <a:spcPts val="528"/>
              </a:spcBef>
              <a:buFont typeface="Arial" pitchFamily="34" charset="0"/>
              <a:buChar char="•"/>
              <a:defRPr/>
            </a:pPr>
            <a:r>
              <a:rPr lang="en-US" sz="2800" b="1" dirty="0" smtClean="0">
                <a:latin typeface="+mj-lt"/>
              </a:rPr>
              <a:t>Evidentiary Hearing at which Petitioner must show by clear and convincing evidence that:</a:t>
            </a:r>
          </a:p>
          <a:p>
            <a:pPr marL="744538" lvl="1" indent="-287338">
              <a:spcBef>
                <a:spcPts val="432"/>
              </a:spcBef>
              <a:buFont typeface="+mj-lt"/>
              <a:buAutoNum type="arabicPeriod"/>
              <a:defRPr/>
            </a:pPr>
            <a:r>
              <a:rPr lang="en-US" sz="2400" dirty="0" smtClean="0">
                <a:solidFill>
                  <a:schemeClr val="tx2"/>
                </a:solidFill>
                <a:latin typeface="+mj-lt"/>
              </a:rPr>
              <a:t>Child is physically, mentally or otherwise suitable for adoption by petitioner;</a:t>
            </a:r>
          </a:p>
          <a:p>
            <a:pPr marL="744538" lvl="1" indent="-287338">
              <a:spcBef>
                <a:spcPts val="432"/>
              </a:spcBef>
              <a:buFont typeface="+mj-lt"/>
              <a:buAutoNum type="arabicPeriod"/>
              <a:defRPr/>
            </a:pPr>
            <a:r>
              <a:rPr lang="en-US" sz="2400" dirty="0" smtClean="0">
                <a:solidFill>
                  <a:schemeClr val="tx2"/>
                </a:solidFill>
                <a:latin typeface="+mj-lt"/>
              </a:rPr>
              <a:t>Petitioner is fit and able to give child a proper home and education;</a:t>
            </a:r>
          </a:p>
          <a:p>
            <a:pPr marL="744538" lvl="1" indent="-287338">
              <a:spcBef>
                <a:spcPts val="432"/>
              </a:spcBef>
              <a:buFont typeface="+mj-lt"/>
              <a:buAutoNum type="arabicPeriod"/>
              <a:defRPr/>
            </a:pPr>
            <a:r>
              <a:rPr lang="en-US" sz="2400" dirty="0" smtClean="0">
                <a:solidFill>
                  <a:schemeClr val="tx2"/>
                </a:solidFill>
                <a:latin typeface="+mj-lt"/>
              </a:rPr>
              <a:t>Adoption will be in the best interest of child; and</a:t>
            </a:r>
          </a:p>
          <a:p>
            <a:pPr marL="744538" lvl="1" indent="-287338">
              <a:spcBef>
                <a:spcPts val="432"/>
              </a:spcBef>
              <a:buFont typeface="+mj-lt"/>
              <a:buAutoNum type="arabicPeriod"/>
              <a:defRPr/>
            </a:pPr>
            <a:r>
              <a:rPr lang="en-US" sz="2400" dirty="0" smtClean="0">
                <a:solidFill>
                  <a:schemeClr val="tx2"/>
                </a:solidFill>
                <a:latin typeface="+mj-lt"/>
              </a:rPr>
              <a:t>Birth parents consent </a:t>
            </a:r>
            <a:r>
              <a:rPr lang="en-US" sz="2400" i="1" u="sng" dirty="0" smtClean="0">
                <a:solidFill>
                  <a:schemeClr val="tx2"/>
                </a:solidFill>
                <a:latin typeface="+mj-lt"/>
              </a:rPr>
              <a:t>or</a:t>
            </a:r>
          </a:p>
          <a:p>
            <a:pPr marL="1257300" lvl="2" indent="-342900">
              <a:spcBef>
                <a:spcPts val="432"/>
              </a:spcBef>
              <a:buFont typeface="+mj-lt"/>
              <a:buAutoNum type="alphaLcParenR"/>
              <a:defRPr/>
            </a:pPr>
            <a:r>
              <a:rPr lang="en-US" sz="2400" dirty="0" smtClean="0">
                <a:solidFill>
                  <a:schemeClr val="tx2"/>
                </a:solidFill>
                <a:latin typeface="+mj-lt"/>
              </a:rPr>
              <a:t>Court finds parent has abandoned and failed to support child, </a:t>
            </a:r>
            <a:r>
              <a:rPr lang="en-US" sz="2400" i="1" u="sng" dirty="0" smtClean="0">
                <a:solidFill>
                  <a:schemeClr val="tx2"/>
                </a:solidFill>
                <a:latin typeface="+mj-lt"/>
              </a:rPr>
              <a:t>or</a:t>
            </a:r>
            <a:r>
              <a:rPr lang="en-US" sz="2400" dirty="0" smtClean="0">
                <a:solidFill>
                  <a:schemeClr val="tx2"/>
                </a:solidFill>
                <a:latin typeface="+mj-lt"/>
              </a:rPr>
              <a:t> </a:t>
            </a:r>
          </a:p>
          <a:p>
            <a:pPr marL="1257300" lvl="2" indent="-342900">
              <a:spcBef>
                <a:spcPts val="432"/>
              </a:spcBef>
              <a:buFont typeface="+mj-lt"/>
              <a:buAutoNum type="alphaLcParenR"/>
              <a:defRPr/>
            </a:pPr>
            <a:r>
              <a:rPr lang="en-US" sz="2400" dirty="0" smtClean="0">
                <a:solidFill>
                  <a:schemeClr val="tx2"/>
                </a:solidFill>
                <a:latin typeface="+mj-lt"/>
              </a:rPr>
              <a:t>Court finds parent is withholding consent contrary to the best interests of child</a:t>
            </a:r>
          </a:p>
          <a:p>
            <a:pPr marL="1257300" lvl="2" indent="-342900">
              <a:lnSpc>
                <a:spcPct val="80000"/>
              </a:lnSpc>
              <a:spcBef>
                <a:spcPts val="432"/>
              </a:spcBef>
              <a:defRPr/>
            </a:pPr>
            <a:endParaRPr lang="en-US" sz="2400" dirty="0" smtClean="0">
              <a:solidFill>
                <a:schemeClr val="tx2"/>
              </a:solidFill>
              <a:latin typeface="+mj-lt"/>
            </a:endParaRPr>
          </a:p>
          <a:p>
            <a:pPr marL="339725" indent="-339725">
              <a:lnSpc>
                <a:spcPct val="80000"/>
              </a:lnSpc>
              <a:spcBef>
                <a:spcPts val="528"/>
              </a:spcBef>
              <a:buFont typeface="Arial" pitchFamily="34" charset="0"/>
              <a:buChar char="•"/>
              <a:defRPr/>
            </a:pPr>
            <a:r>
              <a:rPr lang="en-US" sz="2800" b="1" dirty="0" smtClean="0">
                <a:latin typeface="+mj-lt"/>
              </a:rPr>
              <a:t>Source: DC Code </a:t>
            </a:r>
            <a:r>
              <a:rPr lang="en-US" sz="2800" b="1" dirty="0" smtClean="0">
                <a:latin typeface="+mj-lt"/>
                <a:cs typeface="Times New Roman" pitchFamily="18" charset="0"/>
              </a:rPr>
              <a:t>§</a:t>
            </a:r>
            <a:r>
              <a:rPr lang="en-US" sz="2800" b="1" dirty="0" smtClean="0">
                <a:latin typeface="+mj-lt"/>
              </a:rPr>
              <a:t> 16-309(b)</a:t>
            </a:r>
            <a:endParaRPr lang="en-US" sz="2800" b="1" dirty="0">
              <a:latin typeface="+mj-lt"/>
            </a:endParaRP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723900" y="152399"/>
            <a:ext cx="7772400" cy="765175"/>
          </a:xfrm>
          <a:prstGeom prst="rect">
            <a:avLst/>
          </a:prstGeom>
        </p:spPr>
        <p:txBody>
          <a:bodyPr vert="horz" lIns="91440" tIns="45720" rIns="91440" bIns="45720" rtlCol="0" anchor="ctr">
            <a:normAutofit/>
          </a:bodyPr>
          <a:lstStyle/>
          <a:p>
            <a:pPr lvl="0" algn="ctr">
              <a:spcBef>
                <a:spcPct val="0"/>
              </a:spcBef>
              <a:defRPr/>
            </a:pPr>
            <a:r>
              <a:rPr lang="en-US" sz="4000" b="1" dirty="0" smtClean="0">
                <a:solidFill>
                  <a:schemeClr val="bg1"/>
                </a:solidFill>
                <a:latin typeface="+mj-lt"/>
              </a:rPr>
              <a:t>Proving Best Interest of the Child</a:t>
            </a:r>
            <a:r>
              <a:rPr lang="en-US" sz="4000" b="1" dirty="0" smtClean="0">
                <a:solidFill>
                  <a:schemeClr val="bg1"/>
                </a:solidFill>
                <a:effectLst>
                  <a:outerShdw blurRad="38100" dist="38100" dir="2700000" algn="tl">
                    <a:srgbClr val="000000"/>
                  </a:outerShdw>
                </a:effectLst>
                <a:latin typeface="+mj-lt"/>
              </a:rPr>
              <a:t> </a:t>
            </a:r>
            <a:endParaRPr kumimoji="0" lang="en-US" sz="4000" b="1" i="0" u="none" strike="noStrike" kern="1200" cap="none" spc="0" normalizeH="0" baseline="0" noProof="0" dirty="0">
              <a:ln>
                <a:noFill/>
              </a:ln>
              <a:solidFill>
                <a:schemeClr val="bg1"/>
              </a:solidFill>
              <a:effectLst/>
              <a:uLnTx/>
              <a:uFillTx/>
              <a:latin typeface="+mj-lt"/>
              <a:ea typeface="+mj-ea"/>
              <a:cs typeface="+mj-cs"/>
            </a:endParaRPr>
          </a:p>
        </p:txBody>
      </p:sp>
      <p:sp>
        <p:nvSpPr>
          <p:cNvPr id="6" name="Subtitle 2"/>
          <p:cNvSpPr txBox="1">
            <a:spLocks/>
          </p:cNvSpPr>
          <p:nvPr/>
        </p:nvSpPr>
        <p:spPr>
          <a:xfrm>
            <a:off x="381000" y="1524000"/>
            <a:ext cx="8458200" cy="5181600"/>
          </a:xfrm>
          <a:prstGeom prst="rect">
            <a:avLst/>
          </a:prstGeom>
        </p:spPr>
        <p:txBody>
          <a:bodyPr vert="horz" lIns="91440" tIns="45720" rIns="91440" bIns="45720" rtlCol="0">
            <a:normAutofit fontScale="92500" lnSpcReduction="10000"/>
          </a:bodyPr>
          <a:lstStyle/>
          <a:p>
            <a:pPr marL="339725" indent="-339725">
              <a:spcBef>
                <a:spcPts val="528"/>
              </a:spcBef>
              <a:buFont typeface="Arial" pitchFamily="34" charset="0"/>
              <a:buChar char="•"/>
              <a:defRPr/>
            </a:pPr>
            <a:r>
              <a:rPr lang="en-US" sz="2800" b="1" dirty="0" smtClean="0">
                <a:latin typeface="+mj-lt"/>
              </a:rPr>
              <a:t>There is no guidance in the Adoption Statute, so use the Termination of Parental Rights (TPR) factors (D.C. Code §16-2353) as guide:</a:t>
            </a:r>
          </a:p>
          <a:p>
            <a:pPr marL="339725" indent="-339725">
              <a:spcBef>
                <a:spcPts val="528"/>
              </a:spcBef>
              <a:defRPr/>
            </a:pPr>
            <a:endParaRPr lang="en-US" sz="2800" b="1" dirty="0" smtClean="0">
              <a:latin typeface="+mj-lt"/>
            </a:endParaRPr>
          </a:p>
          <a:p>
            <a:pPr marL="744538" lvl="1" indent="-287338">
              <a:spcBef>
                <a:spcPts val="432"/>
              </a:spcBef>
              <a:buFont typeface="+mj-lt"/>
              <a:buAutoNum type="arabicPeriod"/>
              <a:defRPr/>
            </a:pPr>
            <a:r>
              <a:rPr lang="en-US" sz="2400" dirty="0" smtClean="0">
                <a:solidFill>
                  <a:schemeClr val="tx2"/>
                </a:solidFill>
              </a:rPr>
              <a:t>Child’s need for continuity of care and stability</a:t>
            </a:r>
          </a:p>
          <a:p>
            <a:pPr marL="744538" lvl="1" indent="-287338">
              <a:spcBef>
                <a:spcPts val="432"/>
              </a:spcBef>
              <a:buFont typeface="+mj-lt"/>
              <a:buAutoNum type="arabicPeriod"/>
              <a:defRPr/>
            </a:pPr>
            <a:r>
              <a:rPr lang="en-US" sz="2400" dirty="0" smtClean="0">
                <a:solidFill>
                  <a:schemeClr val="tx2"/>
                </a:solidFill>
              </a:rPr>
              <a:t>Physical</a:t>
            </a:r>
            <a:r>
              <a:rPr lang="en-US" sz="2400" dirty="0">
                <a:solidFill>
                  <a:schemeClr val="tx2"/>
                </a:solidFill>
              </a:rPr>
              <a:t>, mental, and emotional health of all individuals involved to the degree that each affects the welfare of the child, the decisive consideration being the physical, mental, and emotional needs of the child </a:t>
            </a:r>
          </a:p>
          <a:p>
            <a:pPr marL="744538" lvl="1" indent="-287338">
              <a:spcBef>
                <a:spcPts val="432"/>
              </a:spcBef>
              <a:buFont typeface="+mj-lt"/>
              <a:buAutoNum type="arabicPeriod"/>
              <a:defRPr/>
            </a:pPr>
            <a:r>
              <a:rPr lang="en-US" sz="2400" dirty="0" smtClean="0">
                <a:solidFill>
                  <a:schemeClr val="tx2"/>
                </a:solidFill>
              </a:rPr>
              <a:t>Quality of relationship of child with parent, siblings, caretakers, or foster parents</a:t>
            </a:r>
          </a:p>
          <a:p>
            <a:pPr marL="744538" lvl="1" indent="-287338">
              <a:spcBef>
                <a:spcPts val="432"/>
              </a:spcBef>
              <a:buFont typeface="+mj-lt"/>
              <a:buAutoNum type="arabicPeriod"/>
              <a:defRPr/>
            </a:pPr>
            <a:r>
              <a:rPr lang="en-US" sz="2400" dirty="0" smtClean="0">
                <a:solidFill>
                  <a:schemeClr val="tx2"/>
                </a:solidFill>
              </a:rPr>
              <a:t>Child’s opinion of his or her own best interest</a:t>
            </a:r>
          </a:p>
          <a:p>
            <a:pPr marL="744538" lvl="1" indent="-287338">
              <a:spcBef>
                <a:spcPts val="432"/>
              </a:spcBef>
              <a:buFont typeface="+mj-lt"/>
              <a:buAutoNum type="arabicPeriod"/>
              <a:defRPr/>
            </a:pPr>
            <a:r>
              <a:rPr lang="en-US" sz="2400" dirty="0" smtClean="0">
                <a:solidFill>
                  <a:schemeClr val="tx2"/>
                </a:solidFill>
              </a:rPr>
              <a:t>Evidence that drug-related activity continues to exist in child’s home after intervention/services</a:t>
            </a:r>
            <a:endParaRPr lang="en-US" sz="2400" dirty="0">
              <a:solidFill>
                <a:schemeClr val="tx2"/>
              </a:solidFill>
            </a:endParaRP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723900" y="134679"/>
            <a:ext cx="7772400" cy="765175"/>
          </a:xfrm>
          <a:prstGeom prst="rect">
            <a:avLst/>
          </a:prstGeom>
        </p:spPr>
        <p:txBody>
          <a:bodyPr vert="horz" lIns="91440" tIns="45720" rIns="91440" bIns="45720" rtlCol="0" anchor="ctr">
            <a:normAutofit/>
          </a:bodyPr>
          <a:lstStyle/>
          <a:p>
            <a:pPr lvl="0" algn="ctr">
              <a:spcBef>
                <a:spcPct val="0"/>
              </a:spcBef>
              <a:defRPr/>
            </a:pPr>
            <a:r>
              <a:rPr lang="en-US" sz="4000" b="1" dirty="0" smtClean="0">
                <a:solidFill>
                  <a:schemeClr val="bg1"/>
                </a:solidFill>
                <a:latin typeface="+mj-lt"/>
              </a:rPr>
              <a:t>Building Your Case</a:t>
            </a:r>
            <a:endParaRPr kumimoji="0" lang="en-US" sz="4000" b="1" i="0" u="none" strike="noStrike" kern="1200" cap="none" spc="0" normalizeH="0" baseline="0" noProof="0" dirty="0">
              <a:ln>
                <a:noFill/>
              </a:ln>
              <a:solidFill>
                <a:schemeClr val="bg1"/>
              </a:solidFill>
              <a:effectLst/>
              <a:uLnTx/>
              <a:uFillTx/>
              <a:latin typeface="+mj-lt"/>
              <a:ea typeface="+mj-ea"/>
              <a:cs typeface="+mj-cs"/>
            </a:endParaRPr>
          </a:p>
        </p:txBody>
      </p:sp>
      <p:sp>
        <p:nvSpPr>
          <p:cNvPr id="6" name="Subtitle 2"/>
          <p:cNvSpPr txBox="1">
            <a:spLocks/>
          </p:cNvSpPr>
          <p:nvPr/>
        </p:nvSpPr>
        <p:spPr>
          <a:xfrm>
            <a:off x="381000" y="1524000"/>
            <a:ext cx="8458200" cy="4876800"/>
          </a:xfrm>
          <a:prstGeom prst="rect">
            <a:avLst/>
          </a:prstGeom>
        </p:spPr>
        <p:txBody>
          <a:bodyPr vert="horz" lIns="91440" tIns="45720" rIns="91440" bIns="45720" rtlCol="0">
            <a:normAutofit fontScale="92500" lnSpcReduction="10000"/>
          </a:bodyPr>
          <a:lstStyle/>
          <a:p>
            <a:pPr marL="339725" indent="-339725">
              <a:lnSpc>
                <a:spcPct val="80000"/>
              </a:lnSpc>
              <a:spcBef>
                <a:spcPts val="528"/>
              </a:spcBef>
              <a:buFont typeface="Arial" pitchFamily="34" charset="0"/>
              <a:buChar char="•"/>
              <a:defRPr/>
            </a:pPr>
            <a:r>
              <a:rPr lang="en-US" sz="2400" b="1" dirty="0" smtClean="0">
                <a:latin typeface="+mj-lt"/>
              </a:rPr>
              <a:t>Attend neglect hearings </a:t>
            </a:r>
          </a:p>
          <a:p>
            <a:pPr marL="339725" indent="-339725">
              <a:lnSpc>
                <a:spcPct val="80000"/>
              </a:lnSpc>
              <a:spcBef>
                <a:spcPts val="528"/>
              </a:spcBef>
              <a:defRPr/>
            </a:pPr>
            <a:endParaRPr lang="en-US" sz="800" b="1" dirty="0" smtClean="0">
              <a:latin typeface="+mj-lt"/>
            </a:endParaRPr>
          </a:p>
          <a:p>
            <a:pPr marL="339725" indent="-339725">
              <a:lnSpc>
                <a:spcPct val="80000"/>
              </a:lnSpc>
              <a:spcBef>
                <a:spcPts val="528"/>
              </a:spcBef>
              <a:buFont typeface="Arial" pitchFamily="34" charset="0"/>
              <a:buChar char="•"/>
              <a:defRPr/>
            </a:pPr>
            <a:r>
              <a:rPr lang="en-US" sz="2400" b="1" dirty="0" smtClean="0">
                <a:latin typeface="+mj-lt"/>
              </a:rPr>
              <a:t>Copy the Neglect and Social files (if party to the Neglect case)</a:t>
            </a:r>
          </a:p>
          <a:p>
            <a:pPr marL="339725" indent="-339725">
              <a:lnSpc>
                <a:spcPct val="80000"/>
              </a:lnSpc>
              <a:spcBef>
                <a:spcPts val="528"/>
              </a:spcBef>
              <a:defRPr/>
            </a:pPr>
            <a:endParaRPr lang="en-US" sz="800" b="1" dirty="0" smtClean="0">
              <a:latin typeface="+mj-lt"/>
            </a:endParaRPr>
          </a:p>
          <a:p>
            <a:pPr marL="339725" indent="-339725">
              <a:lnSpc>
                <a:spcPct val="80000"/>
              </a:lnSpc>
              <a:spcBef>
                <a:spcPts val="528"/>
              </a:spcBef>
              <a:buFont typeface="Arial" pitchFamily="34" charset="0"/>
              <a:buChar char="•"/>
              <a:defRPr/>
            </a:pPr>
            <a:r>
              <a:rPr lang="en-US" sz="2400" b="1" dirty="0" smtClean="0">
                <a:latin typeface="+mj-lt"/>
              </a:rPr>
              <a:t>Make timeline</a:t>
            </a:r>
          </a:p>
          <a:p>
            <a:pPr marL="339725" indent="-339725">
              <a:lnSpc>
                <a:spcPct val="80000"/>
              </a:lnSpc>
              <a:spcBef>
                <a:spcPts val="528"/>
              </a:spcBef>
              <a:defRPr/>
            </a:pPr>
            <a:endParaRPr lang="en-US" sz="800" b="1" dirty="0" smtClean="0">
              <a:latin typeface="+mj-lt"/>
            </a:endParaRPr>
          </a:p>
          <a:p>
            <a:pPr marL="339725" indent="-339725">
              <a:lnSpc>
                <a:spcPct val="80000"/>
              </a:lnSpc>
              <a:spcBef>
                <a:spcPts val="528"/>
              </a:spcBef>
              <a:buFont typeface="Arial" pitchFamily="34" charset="0"/>
              <a:buChar char="•"/>
              <a:defRPr/>
            </a:pPr>
            <a:r>
              <a:rPr lang="en-US" sz="2400" b="1" dirty="0" smtClean="0">
                <a:latin typeface="+mj-lt"/>
              </a:rPr>
              <a:t>Talk to social workers, GAL, AAG and birth parents’ attorneys</a:t>
            </a:r>
          </a:p>
          <a:p>
            <a:pPr marL="339725" indent="-339725">
              <a:lnSpc>
                <a:spcPct val="80000"/>
              </a:lnSpc>
              <a:spcBef>
                <a:spcPts val="528"/>
              </a:spcBef>
              <a:defRPr/>
            </a:pPr>
            <a:endParaRPr lang="en-US" sz="800" b="1" dirty="0" smtClean="0">
              <a:latin typeface="+mj-lt"/>
            </a:endParaRPr>
          </a:p>
          <a:p>
            <a:pPr marL="339725" indent="-339725">
              <a:lnSpc>
                <a:spcPct val="80000"/>
              </a:lnSpc>
              <a:spcBef>
                <a:spcPts val="528"/>
              </a:spcBef>
              <a:buFont typeface="Arial" pitchFamily="34" charset="0"/>
              <a:buChar char="•"/>
              <a:defRPr/>
            </a:pPr>
            <a:r>
              <a:rPr lang="en-US" sz="2400" b="1" dirty="0" smtClean="0">
                <a:latin typeface="+mj-lt"/>
              </a:rPr>
              <a:t>Visit client’s home</a:t>
            </a:r>
          </a:p>
          <a:p>
            <a:pPr marL="339725" indent="-339725">
              <a:lnSpc>
                <a:spcPct val="80000"/>
              </a:lnSpc>
              <a:spcBef>
                <a:spcPts val="528"/>
              </a:spcBef>
              <a:defRPr/>
            </a:pPr>
            <a:endParaRPr lang="en-US" sz="800" b="1" dirty="0" smtClean="0">
              <a:latin typeface="+mj-lt"/>
            </a:endParaRPr>
          </a:p>
          <a:p>
            <a:pPr marL="339725" indent="-339725">
              <a:lnSpc>
                <a:spcPct val="110000"/>
              </a:lnSpc>
              <a:spcBef>
                <a:spcPts val="528"/>
              </a:spcBef>
              <a:buFont typeface="Arial" pitchFamily="34" charset="0"/>
              <a:buChar char="•"/>
              <a:defRPr/>
            </a:pPr>
            <a:r>
              <a:rPr lang="en-US" sz="2400" b="1" dirty="0" smtClean="0">
                <a:latin typeface="+mj-lt"/>
              </a:rPr>
              <a:t>Run criminal background checks (initially and again before hearings and trial)</a:t>
            </a:r>
          </a:p>
          <a:p>
            <a:pPr marL="339725" indent="-339725">
              <a:lnSpc>
                <a:spcPct val="110000"/>
              </a:lnSpc>
              <a:spcBef>
                <a:spcPts val="528"/>
              </a:spcBef>
              <a:buFont typeface="Arial" pitchFamily="34" charset="0"/>
              <a:buChar char="•"/>
              <a:defRPr/>
            </a:pPr>
            <a:r>
              <a:rPr lang="en-US" sz="2400" b="1" dirty="0" smtClean="0">
                <a:latin typeface="+mj-lt"/>
              </a:rPr>
              <a:t>Pull criminal case files</a:t>
            </a:r>
          </a:p>
          <a:p>
            <a:pPr marL="339725" indent="-339725">
              <a:lnSpc>
                <a:spcPct val="80000"/>
              </a:lnSpc>
              <a:spcBef>
                <a:spcPts val="528"/>
              </a:spcBef>
              <a:defRPr/>
            </a:pPr>
            <a:endParaRPr lang="en-US" sz="800" b="1" dirty="0" smtClean="0">
              <a:latin typeface="+mj-lt"/>
            </a:endParaRPr>
          </a:p>
          <a:p>
            <a:pPr marL="339725" indent="-339725">
              <a:lnSpc>
                <a:spcPct val="80000"/>
              </a:lnSpc>
              <a:spcBef>
                <a:spcPts val="528"/>
              </a:spcBef>
              <a:buFont typeface="Arial" pitchFamily="34" charset="0"/>
              <a:buChar char="•"/>
              <a:defRPr/>
            </a:pPr>
            <a:r>
              <a:rPr lang="en-US" sz="2400" b="1" dirty="0" smtClean="0">
                <a:latin typeface="+mj-lt"/>
              </a:rPr>
              <a:t>Request CFSA file or “FACES” notes by letter/email/discovery</a:t>
            </a:r>
          </a:p>
          <a:p>
            <a:pPr marL="339725" indent="-339725">
              <a:lnSpc>
                <a:spcPct val="80000"/>
              </a:lnSpc>
              <a:spcBef>
                <a:spcPts val="528"/>
              </a:spcBef>
              <a:defRPr/>
            </a:pPr>
            <a:endParaRPr lang="en-US" sz="800" b="1" dirty="0" smtClean="0">
              <a:latin typeface="+mj-lt"/>
            </a:endParaRPr>
          </a:p>
          <a:p>
            <a:pPr marL="339725" indent="-339725">
              <a:lnSpc>
                <a:spcPct val="80000"/>
              </a:lnSpc>
              <a:spcBef>
                <a:spcPts val="528"/>
              </a:spcBef>
              <a:buFont typeface="Arial" pitchFamily="34" charset="0"/>
              <a:buChar char="•"/>
              <a:defRPr/>
            </a:pPr>
            <a:r>
              <a:rPr lang="en-US" sz="2400" b="1" dirty="0" smtClean="0">
                <a:latin typeface="+mj-lt"/>
              </a:rPr>
              <a:t>Identify and interview witnesses </a:t>
            </a:r>
          </a:p>
          <a:p>
            <a:pPr marL="339725" indent="-339725">
              <a:lnSpc>
                <a:spcPct val="80000"/>
              </a:lnSpc>
              <a:spcBef>
                <a:spcPts val="528"/>
              </a:spcBef>
              <a:defRPr/>
            </a:pPr>
            <a:endParaRPr lang="en-US" sz="800" b="1" dirty="0" smtClean="0">
              <a:latin typeface="+mj-lt"/>
            </a:endParaRPr>
          </a:p>
          <a:p>
            <a:pPr marL="339725" indent="-339725">
              <a:lnSpc>
                <a:spcPct val="80000"/>
              </a:lnSpc>
              <a:spcBef>
                <a:spcPts val="528"/>
              </a:spcBef>
              <a:buFont typeface="Arial" pitchFamily="34" charset="0"/>
              <a:buChar char="•"/>
              <a:defRPr/>
            </a:pPr>
            <a:r>
              <a:rPr lang="en-US" sz="2400" b="1" dirty="0" smtClean="0">
                <a:latin typeface="+mj-lt"/>
              </a:rPr>
              <a:t>Prepare for trial</a:t>
            </a:r>
            <a:endParaRPr lang="en-US" sz="2400" b="1" dirty="0">
              <a:latin typeface="+mj-lt"/>
            </a:endParaRPr>
          </a:p>
        </p:txBody>
      </p:sp>
    </p:spTree>
    <p:extLst>
      <p:ext uri="{BB962C8B-B14F-4D97-AF65-F5344CB8AC3E}">
        <p14:creationId xmlns:p14="http://schemas.microsoft.com/office/powerpoint/2010/main" val="2581144281"/>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723900" y="189984"/>
            <a:ext cx="7772400" cy="876816"/>
          </a:xfrm>
          <a:prstGeom prst="rect">
            <a:avLst/>
          </a:prstGeom>
        </p:spPr>
        <p:txBody>
          <a:bodyPr vert="horz" lIns="91440" tIns="45720" rIns="91440" bIns="45720" rtlCol="0" anchor="ctr">
            <a:normAutofit fontScale="55000" lnSpcReduction="20000"/>
          </a:bodyPr>
          <a:lstStyle/>
          <a:p>
            <a:pPr lvl="0" algn="ctr">
              <a:spcBef>
                <a:spcPct val="0"/>
              </a:spcBef>
              <a:defRPr/>
            </a:pPr>
            <a:endParaRPr lang="en-US" sz="4000" b="1" dirty="0" smtClean="0">
              <a:solidFill>
                <a:schemeClr val="bg1"/>
              </a:solidFill>
              <a:latin typeface="+mj-lt"/>
            </a:endParaRPr>
          </a:p>
          <a:p>
            <a:pPr lvl="0" algn="ctr">
              <a:spcBef>
                <a:spcPct val="0"/>
              </a:spcBef>
              <a:defRPr/>
            </a:pPr>
            <a:r>
              <a:rPr lang="en-US" sz="7600" b="1" dirty="0" smtClean="0">
                <a:solidFill>
                  <a:schemeClr val="bg1"/>
                </a:solidFill>
                <a:latin typeface="+mj-lt"/>
              </a:rPr>
              <a:t>Pretrial Pointers</a:t>
            </a:r>
            <a:r>
              <a:rPr lang="en-US" sz="4000" b="1" dirty="0" smtClean="0">
                <a:solidFill>
                  <a:schemeClr val="bg1"/>
                </a:solidFill>
                <a:latin typeface="+mj-lt"/>
              </a:rPr>
              <a:t>	</a:t>
            </a:r>
          </a:p>
          <a:p>
            <a:pPr lvl="0" algn="ctr">
              <a:spcBef>
                <a:spcPct val="0"/>
              </a:spcBef>
              <a:defRPr/>
            </a:pPr>
            <a:endParaRPr kumimoji="0" lang="en-US" sz="4000" b="1" i="0" u="none" strike="noStrike" kern="1200" cap="none" spc="0" normalizeH="0" baseline="0" noProof="0" dirty="0">
              <a:ln>
                <a:noFill/>
              </a:ln>
              <a:solidFill>
                <a:schemeClr val="bg1"/>
              </a:solidFill>
              <a:effectLst/>
              <a:uLnTx/>
              <a:uFillTx/>
              <a:latin typeface="+mj-lt"/>
              <a:ea typeface="+mj-ea"/>
              <a:cs typeface="+mj-cs"/>
            </a:endParaRPr>
          </a:p>
        </p:txBody>
      </p:sp>
      <p:sp>
        <p:nvSpPr>
          <p:cNvPr id="6" name="Subtitle 2"/>
          <p:cNvSpPr txBox="1">
            <a:spLocks/>
          </p:cNvSpPr>
          <p:nvPr/>
        </p:nvSpPr>
        <p:spPr>
          <a:xfrm>
            <a:off x="381000" y="1371600"/>
            <a:ext cx="8458200" cy="5029200"/>
          </a:xfrm>
          <a:prstGeom prst="rect">
            <a:avLst/>
          </a:prstGeom>
        </p:spPr>
        <p:txBody>
          <a:bodyPr vert="horz" lIns="91440" tIns="45720" rIns="91440" bIns="45720" rtlCol="0">
            <a:normAutofit/>
          </a:bodyPr>
          <a:lstStyle/>
          <a:p>
            <a:pPr marL="287338" indent="-287338">
              <a:lnSpc>
                <a:spcPct val="90000"/>
              </a:lnSpc>
              <a:spcBef>
                <a:spcPts val="528"/>
              </a:spcBef>
              <a:buFont typeface="Arial" pitchFamily="34" charset="0"/>
              <a:buChar char="•"/>
              <a:defRPr/>
            </a:pPr>
            <a:r>
              <a:rPr lang="en-US" sz="2800" b="1" dirty="0" smtClean="0">
                <a:latin typeface="+mj-lt"/>
              </a:rPr>
              <a:t>Discovery:</a:t>
            </a:r>
          </a:p>
          <a:p>
            <a:pPr marL="744538" lvl="1" indent="-287338">
              <a:lnSpc>
                <a:spcPct val="90000"/>
              </a:lnSpc>
              <a:spcBef>
                <a:spcPts val="528"/>
              </a:spcBef>
              <a:buFont typeface="Arial" pitchFamily="34" charset="0"/>
              <a:buChar char="•"/>
              <a:defRPr/>
            </a:pPr>
            <a:r>
              <a:rPr lang="en-US" sz="2400" dirty="0" smtClean="0">
                <a:solidFill>
                  <a:schemeClr val="tx2"/>
                </a:solidFill>
                <a:latin typeface="+mj-lt"/>
              </a:rPr>
              <a:t>Governed by SCR - Adoption Rules 26 through 37 </a:t>
            </a:r>
          </a:p>
          <a:p>
            <a:pPr marL="744538" lvl="1" indent="-287338">
              <a:lnSpc>
                <a:spcPct val="90000"/>
              </a:lnSpc>
              <a:spcBef>
                <a:spcPts val="528"/>
              </a:spcBef>
              <a:buFont typeface="Arial" pitchFamily="34" charset="0"/>
              <a:buChar char="•"/>
              <a:defRPr/>
            </a:pPr>
            <a:r>
              <a:rPr lang="en-US" sz="2400" dirty="0" smtClean="0">
                <a:solidFill>
                  <a:schemeClr val="tx2"/>
                </a:solidFill>
                <a:latin typeface="+mj-lt"/>
              </a:rPr>
              <a:t>Practice – serve document requests, interrogatories, requests for admissions</a:t>
            </a:r>
          </a:p>
          <a:p>
            <a:pPr marL="744538" lvl="1" indent="-287338">
              <a:lnSpc>
                <a:spcPct val="90000"/>
              </a:lnSpc>
              <a:spcBef>
                <a:spcPts val="528"/>
              </a:spcBef>
              <a:buFont typeface="Arial" pitchFamily="34" charset="0"/>
              <a:buChar char="•"/>
              <a:defRPr/>
            </a:pPr>
            <a:r>
              <a:rPr lang="en-US" sz="2400" dirty="0" smtClean="0">
                <a:solidFill>
                  <a:schemeClr val="tx2"/>
                </a:solidFill>
                <a:latin typeface="+mj-lt"/>
              </a:rPr>
              <a:t>Tip:  ask for formal discovery schedule and order</a:t>
            </a:r>
          </a:p>
          <a:p>
            <a:pPr marL="287338" indent="-287338">
              <a:lnSpc>
                <a:spcPct val="90000"/>
              </a:lnSpc>
              <a:spcBef>
                <a:spcPts val="528"/>
              </a:spcBef>
              <a:buFont typeface="Arial" pitchFamily="34" charset="0"/>
              <a:buChar char="•"/>
              <a:defRPr/>
            </a:pPr>
            <a:r>
              <a:rPr lang="en-US" sz="2800" b="1" dirty="0" smtClean="0"/>
              <a:t>Pretrial Statement:</a:t>
            </a:r>
          </a:p>
          <a:p>
            <a:pPr marL="744538" lvl="1" indent="-287338">
              <a:lnSpc>
                <a:spcPct val="90000"/>
              </a:lnSpc>
              <a:spcBef>
                <a:spcPts val="528"/>
              </a:spcBef>
              <a:buFont typeface="Arial" pitchFamily="34" charset="0"/>
              <a:buChar char="•"/>
              <a:defRPr/>
            </a:pPr>
            <a:r>
              <a:rPr lang="en-US" sz="2400" dirty="0" smtClean="0">
                <a:solidFill>
                  <a:schemeClr val="tx2"/>
                </a:solidFill>
              </a:rPr>
              <a:t>Circulated by movant to </a:t>
            </a:r>
            <a:r>
              <a:rPr lang="en-US" sz="2400" dirty="0">
                <a:solidFill>
                  <a:schemeClr val="tx2"/>
                </a:solidFill>
              </a:rPr>
              <a:t>parties and filed with Court re: witnesses, exhibits, undisputed </a:t>
            </a:r>
            <a:r>
              <a:rPr lang="en-US" sz="2400" dirty="0" smtClean="0">
                <a:solidFill>
                  <a:schemeClr val="tx2"/>
                </a:solidFill>
              </a:rPr>
              <a:t>facts</a:t>
            </a:r>
          </a:p>
          <a:p>
            <a:pPr marL="744538" lvl="1" indent="-287338">
              <a:lnSpc>
                <a:spcPct val="90000"/>
              </a:lnSpc>
              <a:spcBef>
                <a:spcPts val="528"/>
              </a:spcBef>
              <a:buFont typeface="Arial" pitchFamily="34" charset="0"/>
              <a:buChar char="•"/>
              <a:defRPr/>
            </a:pPr>
            <a:r>
              <a:rPr lang="en-US" sz="2400" dirty="0" smtClean="0">
                <a:solidFill>
                  <a:schemeClr val="tx2"/>
                </a:solidFill>
              </a:rPr>
              <a:t>Tip: Request a pretrial hearing </a:t>
            </a:r>
            <a:endParaRPr lang="en-US" sz="2400" dirty="0">
              <a:solidFill>
                <a:schemeClr val="tx2"/>
              </a:solidFill>
            </a:endParaRPr>
          </a:p>
          <a:p>
            <a:pPr marL="287338" indent="-287338">
              <a:lnSpc>
                <a:spcPct val="90000"/>
              </a:lnSpc>
              <a:spcBef>
                <a:spcPts val="528"/>
              </a:spcBef>
              <a:buFont typeface="Arial" pitchFamily="34" charset="0"/>
              <a:buChar char="•"/>
              <a:defRPr/>
            </a:pPr>
            <a:r>
              <a:rPr lang="en-US" sz="2800" b="1" dirty="0" smtClean="0">
                <a:latin typeface="+mj-lt"/>
              </a:rPr>
              <a:t>Subpoenas:</a:t>
            </a:r>
          </a:p>
          <a:p>
            <a:pPr marL="744538" lvl="1" indent="-287338">
              <a:lnSpc>
                <a:spcPct val="80000"/>
              </a:lnSpc>
              <a:spcBef>
                <a:spcPts val="528"/>
              </a:spcBef>
              <a:buFont typeface="Arial" pitchFamily="34" charset="0"/>
              <a:buChar char="•"/>
              <a:defRPr/>
            </a:pPr>
            <a:r>
              <a:rPr lang="en-US" sz="2400" dirty="0" smtClean="0">
                <a:solidFill>
                  <a:schemeClr val="tx2"/>
                </a:solidFill>
              </a:rPr>
              <a:t>Governed by SCR -Adoption Rule 45</a:t>
            </a:r>
          </a:p>
          <a:p>
            <a:pPr marL="744538" lvl="1" indent="-287338">
              <a:lnSpc>
                <a:spcPct val="80000"/>
              </a:lnSpc>
              <a:spcBef>
                <a:spcPts val="528"/>
              </a:spcBef>
              <a:buFont typeface="Arial" pitchFamily="34" charset="0"/>
              <a:buChar char="•"/>
              <a:defRPr/>
            </a:pPr>
            <a:r>
              <a:rPr lang="en-US" sz="2400" dirty="0" smtClean="0">
                <a:solidFill>
                  <a:schemeClr val="tx2"/>
                </a:solidFill>
              </a:rPr>
              <a:t>Tip: Plan ahead -- court approval of subpoenas required</a:t>
            </a:r>
            <a:endParaRPr lang="en-US" sz="2400" b="1" dirty="0">
              <a:latin typeface="+mj-l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lues header.jpg"/>
          <p:cNvPicPr>
            <a:picLocks noChangeAspect="1"/>
          </p:cNvPicPr>
          <p:nvPr/>
        </p:nvPicPr>
        <p:blipFill>
          <a:blip r:embed="rId3" cstate="print"/>
          <a:stretch>
            <a:fillRect/>
          </a:stretch>
        </p:blipFill>
        <p:spPr>
          <a:xfrm>
            <a:off x="0" y="0"/>
            <a:ext cx="9144000" cy="1219200"/>
          </a:xfrm>
          <a:prstGeom prst="rect">
            <a:avLst/>
          </a:prstGeom>
        </p:spPr>
      </p:pic>
      <p:sp>
        <p:nvSpPr>
          <p:cNvPr id="5" name="Title 1"/>
          <p:cNvSpPr txBox="1">
            <a:spLocks/>
          </p:cNvSpPr>
          <p:nvPr/>
        </p:nvSpPr>
        <p:spPr>
          <a:xfrm>
            <a:off x="304800" y="228600"/>
            <a:ext cx="7772400" cy="765175"/>
          </a:xfrm>
          <a:prstGeom prst="rect">
            <a:avLst/>
          </a:prstGeom>
        </p:spPr>
        <p:txBody>
          <a:bodyPr vert="horz" lIns="91440" tIns="45720" rIns="91440" bIns="45720" rtlCol="0" anchor="ctr">
            <a:normAutofit/>
          </a:bodyPr>
          <a:lstStyle/>
          <a:p>
            <a:pPr lvl="0">
              <a:spcBef>
                <a:spcPct val="0"/>
              </a:spcBef>
              <a:defRPr/>
            </a:pPr>
            <a:endParaRPr kumimoji="0" lang="en-US" sz="4000" b="1" i="0" u="none" strike="noStrike" kern="1200" cap="none" spc="0" normalizeH="0" baseline="0" noProof="0" dirty="0">
              <a:ln>
                <a:noFill/>
              </a:ln>
              <a:solidFill>
                <a:schemeClr val="bg1"/>
              </a:solidFill>
              <a:effectLst/>
              <a:uLnTx/>
              <a:uFillTx/>
              <a:latin typeface="+mj-lt"/>
              <a:ea typeface="+mj-ea"/>
              <a:cs typeface="+mj-cs"/>
            </a:endParaRPr>
          </a:p>
        </p:txBody>
      </p:sp>
      <p:sp>
        <p:nvSpPr>
          <p:cNvPr id="6" name="Subtitle 2"/>
          <p:cNvSpPr txBox="1">
            <a:spLocks/>
          </p:cNvSpPr>
          <p:nvPr/>
        </p:nvSpPr>
        <p:spPr>
          <a:xfrm>
            <a:off x="381000" y="1524000"/>
            <a:ext cx="8458200" cy="4876800"/>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tabLst/>
              <a:defRPr/>
            </a:pPr>
            <a:endParaRPr lang="en-US" sz="4000" noProof="0" dirty="0" smtClean="0">
              <a:solidFill>
                <a:srgbClr val="0079C1"/>
              </a:solidFill>
            </a:endParaRPr>
          </a:p>
          <a:p>
            <a:pPr marL="342900" marR="0" lvl="0" indent="-342900" algn="ctr" defTabSz="914400" rtl="0" eaLnBrk="1" fontAlgn="auto" latinLnBrk="0" hangingPunct="1">
              <a:lnSpc>
                <a:spcPct val="100000"/>
              </a:lnSpc>
              <a:spcBef>
                <a:spcPct val="20000"/>
              </a:spcBef>
              <a:spcAft>
                <a:spcPts val="0"/>
              </a:spcAft>
              <a:buClrTx/>
              <a:buSzTx/>
              <a:tabLst/>
              <a:defRPr/>
            </a:pPr>
            <a:r>
              <a:rPr lang="en-US" sz="4000" b="1" noProof="0" dirty="0" smtClean="0">
                <a:solidFill>
                  <a:srgbClr val="0079C1"/>
                </a:solidFill>
              </a:rPr>
              <a:t>Family Court Act</a:t>
            </a:r>
          </a:p>
          <a:p>
            <a:pPr marL="342900" lvl="0" indent="-342900" algn="ctr">
              <a:spcBef>
                <a:spcPct val="20000"/>
              </a:spcBef>
              <a:defRPr/>
            </a:pPr>
            <a:r>
              <a:rPr lang="en-US" sz="4000" b="1" dirty="0" smtClean="0">
                <a:solidFill>
                  <a:srgbClr val="0079C1"/>
                </a:solidFill>
              </a:rPr>
              <a:t>D.C. Code §11-1101, et seq.</a:t>
            </a:r>
          </a:p>
          <a:p>
            <a:pPr marL="342900" lvl="0" indent="-342900" algn="ctr">
              <a:spcBef>
                <a:spcPct val="20000"/>
              </a:spcBef>
              <a:defRPr/>
            </a:pPr>
            <a:endParaRPr kumimoji="0" lang="en-US" sz="4000" b="1" i="0" u="none" strike="noStrike" kern="1200" cap="none" spc="0" normalizeH="0" baseline="0" noProof="0" dirty="0" smtClean="0">
              <a:ln>
                <a:noFill/>
              </a:ln>
              <a:solidFill>
                <a:srgbClr val="0079C1"/>
              </a:solidFill>
              <a:effectLst/>
              <a:uLnTx/>
              <a:uFillTx/>
              <a:latin typeface="+mn-lt"/>
              <a:ea typeface="+mn-ea"/>
              <a:cs typeface="+mn-cs"/>
            </a:endParaRPr>
          </a:p>
          <a:p>
            <a:pPr marL="342900" lvl="0" indent="-342900" algn="ctr">
              <a:spcBef>
                <a:spcPct val="20000"/>
              </a:spcBef>
              <a:defRPr/>
            </a:pPr>
            <a:r>
              <a:rPr lang="en-US" sz="4000" b="1" dirty="0" smtClean="0">
                <a:solidFill>
                  <a:srgbClr val="0079C1"/>
                </a:solidFill>
              </a:rPr>
              <a:t>“One family, one judge”</a:t>
            </a:r>
            <a:endParaRPr kumimoji="0" lang="en-US" sz="4000" b="1" i="0" u="none" strike="noStrike" kern="1200" cap="none" spc="0" normalizeH="0" baseline="0" noProof="0" dirty="0" smtClean="0">
              <a:ln>
                <a:noFill/>
              </a:ln>
              <a:solidFill>
                <a:srgbClr val="0079C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1" i="0" u="none" strike="noStrike" kern="1200" cap="none" spc="0" normalizeH="0" baseline="0" noProof="0" dirty="0">
              <a:ln>
                <a:noFill/>
              </a:ln>
              <a:solidFill>
                <a:srgbClr val="0079C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723900" y="134679"/>
            <a:ext cx="7772400" cy="765175"/>
          </a:xfrm>
          <a:prstGeom prst="rect">
            <a:avLst/>
          </a:prstGeom>
        </p:spPr>
        <p:txBody>
          <a:bodyPr vert="horz" lIns="91440" tIns="45720" rIns="91440" bIns="45720" rtlCol="0" anchor="ctr">
            <a:noAutofit/>
          </a:bodyPr>
          <a:lstStyle/>
          <a:p>
            <a:pPr lvl="0" algn="ctr">
              <a:spcBef>
                <a:spcPct val="0"/>
              </a:spcBef>
              <a:defRPr/>
            </a:pPr>
            <a:r>
              <a:rPr lang="en-US" sz="3200" b="1" dirty="0" smtClean="0">
                <a:solidFill>
                  <a:schemeClr val="bg1"/>
                </a:solidFill>
                <a:latin typeface="+mj-lt"/>
              </a:rPr>
              <a:t>Post-adoption Contact (PAC) Agreements </a:t>
            </a:r>
          </a:p>
          <a:p>
            <a:pPr lvl="0" algn="ctr">
              <a:spcBef>
                <a:spcPct val="0"/>
              </a:spcBef>
              <a:defRPr/>
            </a:pPr>
            <a:r>
              <a:rPr lang="en-US" sz="2400" b="1" dirty="0" smtClean="0">
                <a:solidFill>
                  <a:schemeClr val="bg1"/>
                </a:solidFill>
                <a:latin typeface="+mj-lt"/>
              </a:rPr>
              <a:t>(D.C. Code §4-361) (Tab 7)</a:t>
            </a:r>
            <a:endParaRPr kumimoji="0" lang="en-US" sz="2400" b="1" i="0" u="none" strike="noStrike" kern="1200" cap="none" spc="0" normalizeH="0" baseline="0" noProof="0" dirty="0">
              <a:ln>
                <a:noFill/>
              </a:ln>
              <a:solidFill>
                <a:schemeClr val="bg1"/>
              </a:solidFill>
              <a:effectLst/>
              <a:uLnTx/>
              <a:uFillTx/>
              <a:latin typeface="+mj-lt"/>
              <a:ea typeface="+mj-ea"/>
              <a:cs typeface="+mj-cs"/>
            </a:endParaRPr>
          </a:p>
        </p:txBody>
      </p:sp>
      <p:sp>
        <p:nvSpPr>
          <p:cNvPr id="6" name="Subtitle 2"/>
          <p:cNvSpPr txBox="1">
            <a:spLocks/>
          </p:cNvSpPr>
          <p:nvPr/>
        </p:nvSpPr>
        <p:spPr>
          <a:xfrm>
            <a:off x="381000" y="1524000"/>
            <a:ext cx="8458200" cy="4876800"/>
          </a:xfrm>
          <a:prstGeom prst="rect">
            <a:avLst/>
          </a:prstGeom>
        </p:spPr>
        <p:txBody>
          <a:bodyPr vert="horz" lIns="91440" tIns="45720" rIns="91440" bIns="45720" rtlCol="0">
            <a:normAutofit fontScale="85000" lnSpcReduction="10000"/>
          </a:bodyPr>
          <a:lstStyle/>
          <a:p>
            <a:pPr marL="339725" indent="-339725">
              <a:lnSpc>
                <a:spcPct val="110000"/>
              </a:lnSpc>
              <a:spcBef>
                <a:spcPts val="528"/>
              </a:spcBef>
              <a:buFont typeface="Arial" pitchFamily="34" charset="0"/>
              <a:buChar char="•"/>
              <a:defRPr/>
            </a:pPr>
            <a:r>
              <a:rPr lang="en-US" sz="2400" b="1" dirty="0" smtClean="0">
                <a:latin typeface="+mj-lt"/>
              </a:rPr>
              <a:t>Prospective adoptive parents or adoptive parents and the birth parent or other birth relative of a prospective adoptee or adoptee can enter into a written agreement governing “contact” between the child and her biological family after adoption </a:t>
            </a:r>
          </a:p>
          <a:p>
            <a:pPr marL="339725" indent="-339725">
              <a:lnSpc>
                <a:spcPct val="110000"/>
              </a:lnSpc>
              <a:spcBef>
                <a:spcPts val="528"/>
              </a:spcBef>
              <a:buFont typeface="Arial" pitchFamily="34" charset="0"/>
              <a:buChar char="•"/>
              <a:defRPr/>
            </a:pPr>
            <a:r>
              <a:rPr lang="en-US" sz="2400" b="1" dirty="0" smtClean="0">
                <a:latin typeface="+mj-lt"/>
              </a:rPr>
              <a:t>Adoptees 14 years and older can veto – their consent must be obtained</a:t>
            </a:r>
          </a:p>
          <a:p>
            <a:pPr marL="339725" indent="-339725">
              <a:lnSpc>
                <a:spcPct val="110000"/>
              </a:lnSpc>
              <a:spcBef>
                <a:spcPts val="528"/>
              </a:spcBef>
              <a:buFont typeface="Arial" pitchFamily="34" charset="0"/>
              <a:buChar char="•"/>
              <a:defRPr/>
            </a:pPr>
            <a:r>
              <a:rPr lang="en-US" sz="2400" b="1" dirty="0" smtClean="0">
                <a:latin typeface="+mj-lt"/>
              </a:rPr>
              <a:t>When the child is in the neglect system, court “shall review and approve” based on child’s best interest before the adoption can be finalized</a:t>
            </a:r>
          </a:p>
          <a:p>
            <a:pPr marL="339725" indent="-339725">
              <a:lnSpc>
                <a:spcPct val="110000"/>
              </a:lnSpc>
              <a:spcBef>
                <a:spcPts val="528"/>
              </a:spcBef>
              <a:buFont typeface="Arial" pitchFamily="34" charset="0"/>
              <a:buChar char="•"/>
              <a:defRPr/>
            </a:pPr>
            <a:r>
              <a:rPr lang="en-US" sz="2400" b="1" dirty="0" smtClean="0">
                <a:latin typeface="+mj-lt"/>
              </a:rPr>
              <a:t>Decision to enter into agreement is at sole discretion of adoptive parent</a:t>
            </a:r>
          </a:p>
          <a:p>
            <a:pPr marL="339725" indent="-339725">
              <a:lnSpc>
                <a:spcPct val="110000"/>
              </a:lnSpc>
              <a:spcBef>
                <a:spcPts val="528"/>
              </a:spcBef>
              <a:buFont typeface="Arial" pitchFamily="34" charset="0"/>
              <a:buChar char="•"/>
              <a:defRPr/>
            </a:pPr>
            <a:r>
              <a:rPr lang="en-US" sz="2400" b="1" dirty="0" smtClean="0">
                <a:latin typeface="+mj-lt"/>
              </a:rPr>
              <a:t>Any party to the PAC can move the Family Court to enforce the agreement; Court should do so if it finds that enforcement is in the child’s best interests</a:t>
            </a:r>
          </a:p>
          <a:p>
            <a:pPr marL="339725" indent="-339725">
              <a:lnSpc>
                <a:spcPct val="110000"/>
              </a:lnSpc>
              <a:spcBef>
                <a:spcPts val="528"/>
              </a:spcBef>
              <a:buFont typeface="Arial" pitchFamily="34" charset="0"/>
              <a:buChar char="•"/>
              <a:defRPr/>
            </a:pPr>
            <a:r>
              <a:rPr lang="en-US" sz="2400" b="1" dirty="0" smtClean="0">
                <a:latin typeface="+mj-lt"/>
              </a:rPr>
              <a:t>Party may ask Court to modify a PAC agreement; Court may do so if convinced that such modification is in the child’s best interests</a:t>
            </a:r>
          </a:p>
          <a:p>
            <a:pPr marL="339725" indent="-339725">
              <a:lnSpc>
                <a:spcPct val="110000"/>
              </a:lnSpc>
              <a:spcBef>
                <a:spcPts val="528"/>
              </a:spcBef>
              <a:buFont typeface="Arial" pitchFamily="34" charset="0"/>
              <a:buChar char="•"/>
              <a:defRPr/>
            </a:pPr>
            <a:endParaRPr lang="en-US" sz="2200" b="1" dirty="0" smtClean="0">
              <a:latin typeface="+mj-lt"/>
            </a:endParaRP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723900" y="152400"/>
            <a:ext cx="7772400" cy="765175"/>
          </a:xfrm>
          <a:prstGeom prst="rect">
            <a:avLst/>
          </a:prstGeom>
        </p:spPr>
        <p:txBody>
          <a:bodyPr vert="horz" lIns="91440" tIns="45720" rIns="91440" bIns="45720" rtlCol="0" anchor="ctr">
            <a:normAutofit/>
          </a:bodyPr>
          <a:lstStyle/>
          <a:p>
            <a:pPr lvl="0" algn="ctr">
              <a:spcBef>
                <a:spcPct val="0"/>
              </a:spcBef>
              <a:defRPr/>
            </a:pPr>
            <a:r>
              <a:rPr lang="en-US" sz="4000" b="1" dirty="0" smtClean="0">
                <a:solidFill>
                  <a:schemeClr val="bg1"/>
                </a:solidFill>
                <a:latin typeface="+mj-lt"/>
              </a:rPr>
              <a:t>Post-Trial Issues</a:t>
            </a:r>
            <a:endParaRPr kumimoji="0" lang="en-US" sz="4000" b="1" i="0" u="none" strike="noStrike" kern="1200" cap="none" spc="0" normalizeH="0" baseline="0" noProof="0" dirty="0">
              <a:ln>
                <a:noFill/>
              </a:ln>
              <a:solidFill>
                <a:schemeClr val="bg1"/>
              </a:solidFill>
              <a:effectLst/>
              <a:uLnTx/>
              <a:uFillTx/>
              <a:latin typeface="+mj-lt"/>
              <a:ea typeface="+mj-ea"/>
              <a:cs typeface="+mj-cs"/>
            </a:endParaRPr>
          </a:p>
        </p:txBody>
      </p:sp>
      <p:sp>
        <p:nvSpPr>
          <p:cNvPr id="6" name="Subtitle 2"/>
          <p:cNvSpPr txBox="1">
            <a:spLocks/>
          </p:cNvSpPr>
          <p:nvPr/>
        </p:nvSpPr>
        <p:spPr>
          <a:xfrm>
            <a:off x="381000" y="1524000"/>
            <a:ext cx="8458200" cy="4876800"/>
          </a:xfrm>
          <a:prstGeom prst="rect">
            <a:avLst/>
          </a:prstGeom>
        </p:spPr>
        <p:txBody>
          <a:bodyPr vert="horz" lIns="91440" tIns="45720" rIns="91440" bIns="45720" rtlCol="0">
            <a:normAutofit lnSpcReduction="10000"/>
          </a:bodyPr>
          <a:lstStyle/>
          <a:p>
            <a:pPr marL="339725" indent="-339725">
              <a:lnSpc>
                <a:spcPct val="90000"/>
              </a:lnSpc>
              <a:spcBef>
                <a:spcPts val="528"/>
              </a:spcBef>
              <a:buFont typeface="Arial" pitchFamily="34" charset="0"/>
              <a:buChar char="•"/>
              <a:defRPr/>
            </a:pPr>
            <a:r>
              <a:rPr lang="en-US" sz="2800" b="1" dirty="0" smtClean="0">
                <a:latin typeface="+mj-lt"/>
              </a:rPr>
              <a:t>Court will issue written Findings of Fact, Conclusions of Law, and Order waiving consent of birth parents</a:t>
            </a:r>
            <a:endParaRPr lang="en-US" sz="2800" b="1" dirty="0">
              <a:latin typeface="+mj-lt"/>
            </a:endParaRPr>
          </a:p>
          <a:p>
            <a:pPr marL="339725" indent="-339725">
              <a:lnSpc>
                <a:spcPct val="90000"/>
              </a:lnSpc>
              <a:spcBef>
                <a:spcPts val="528"/>
              </a:spcBef>
              <a:buFont typeface="Arial" pitchFamily="34" charset="0"/>
              <a:buChar char="•"/>
              <a:defRPr/>
            </a:pPr>
            <a:endParaRPr lang="en-US" sz="2800" b="1" dirty="0" smtClean="0">
              <a:latin typeface="+mj-lt"/>
            </a:endParaRPr>
          </a:p>
          <a:p>
            <a:pPr marL="339725" indent="-339725">
              <a:lnSpc>
                <a:spcPct val="90000"/>
              </a:lnSpc>
              <a:spcBef>
                <a:spcPts val="528"/>
              </a:spcBef>
              <a:buFont typeface="Arial" pitchFamily="34" charset="0"/>
              <a:buChar char="•"/>
              <a:defRPr/>
            </a:pPr>
            <a:r>
              <a:rPr lang="en-US" sz="2800" b="1" dirty="0" smtClean="0">
                <a:latin typeface="+mj-lt"/>
              </a:rPr>
              <a:t>Court may set status hearing or control date</a:t>
            </a:r>
          </a:p>
          <a:p>
            <a:pPr marL="339725" indent="-339725">
              <a:lnSpc>
                <a:spcPct val="90000"/>
              </a:lnSpc>
              <a:spcBef>
                <a:spcPts val="528"/>
              </a:spcBef>
              <a:defRPr/>
            </a:pPr>
            <a:endParaRPr lang="en-US" sz="2800" b="1" dirty="0" smtClean="0">
              <a:latin typeface="+mj-lt"/>
            </a:endParaRPr>
          </a:p>
          <a:p>
            <a:pPr marL="339725" indent="-339725">
              <a:lnSpc>
                <a:spcPct val="90000"/>
              </a:lnSpc>
              <a:spcBef>
                <a:spcPts val="528"/>
              </a:spcBef>
              <a:buFont typeface="Arial" pitchFamily="34" charset="0"/>
              <a:buChar char="•"/>
              <a:defRPr/>
            </a:pPr>
            <a:r>
              <a:rPr lang="en-US" sz="2800" b="1" dirty="0" smtClean="0">
                <a:latin typeface="+mj-lt"/>
              </a:rPr>
              <a:t>Court will not issue Final Decree of Adoption until CFSA submits ex parte Final Report and Recommendation</a:t>
            </a:r>
          </a:p>
          <a:p>
            <a:pPr marL="744538" lvl="1" indent="-287338">
              <a:lnSpc>
                <a:spcPct val="90000"/>
              </a:lnSpc>
              <a:spcBef>
                <a:spcPts val="432"/>
              </a:spcBef>
              <a:buFont typeface="Arial" pitchFamily="34" charset="0"/>
              <a:buChar char="•"/>
              <a:defRPr/>
            </a:pPr>
            <a:endParaRPr lang="en-US" sz="2400" dirty="0" smtClean="0">
              <a:solidFill>
                <a:schemeClr val="tx2"/>
              </a:solidFill>
              <a:latin typeface="+mj-lt"/>
            </a:endParaRPr>
          </a:p>
          <a:p>
            <a:pPr marL="744538" lvl="1" indent="-287338">
              <a:lnSpc>
                <a:spcPct val="90000"/>
              </a:lnSpc>
              <a:spcBef>
                <a:spcPts val="432"/>
              </a:spcBef>
              <a:buFont typeface="Arial" pitchFamily="34" charset="0"/>
              <a:buChar char="•"/>
              <a:defRPr/>
            </a:pPr>
            <a:r>
              <a:rPr lang="en-US" sz="2400" dirty="0" smtClean="0">
                <a:solidFill>
                  <a:schemeClr val="tx2"/>
                </a:solidFill>
                <a:latin typeface="+mj-lt"/>
              </a:rPr>
              <a:t>Adoption Home Study (confirmation that subsidy agreement finalized)</a:t>
            </a:r>
          </a:p>
          <a:p>
            <a:pPr marL="744538" lvl="1" indent="-287338">
              <a:lnSpc>
                <a:spcPct val="90000"/>
              </a:lnSpc>
              <a:spcBef>
                <a:spcPts val="432"/>
              </a:spcBef>
              <a:buFont typeface="Arial" pitchFamily="34" charset="0"/>
              <a:buChar char="•"/>
              <a:defRPr/>
            </a:pPr>
            <a:r>
              <a:rPr lang="en-US" sz="2400" dirty="0" smtClean="0">
                <a:solidFill>
                  <a:schemeClr val="tx2"/>
                </a:solidFill>
                <a:latin typeface="+mj-lt"/>
              </a:rPr>
              <a:t>Approval under Interstate Compact on Placement of Children (ICPC)</a:t>
            </a: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723900" y="152399"/>
            <a:ext cx="7772400" cy="765175"/>
          </a:xfrm>
          <a:prstGeom prst="rect">
            <a:avLst/>
          </a:prstGeom>
        </p:spPr>
        <p:txBody>
          <a:bodyPr vert="horz" lIns="91440" tIns="45720" rIns="91440" bIns="45720" rtlCol="0" anchor="ctr">
            <a:normAutofit/>
          </a:bodyPr>
          <a:lstStyle/>
          <a:p>
            <a:pPr lvl="0" algn="ctr">
              <a:spcBef>
                <a:spcPct val="0"/>
              </a:spcBef>
              <a:defRPr/>
            </a:pPr>
            <a:r>
              <a:rPr lang="en-US" sz="4000" b="1" dirty="0" smtClean="0">
                <a:solidFill>
                  <a:schemeClr val="bg1"/>
                </a:solidFill>
                <a:latin typeface="+mj-lt"/>
              </a:rPr>
              <a:t>Issuance of Final Decree</a:t>
            </a:r>
            <a:endParaRPr kumimoji="0" lang="en-US" sz="4000" b="1" i="0" u="none" strike="noStrike" kern="1200" cap="none" spc="0" normalizeH="0" baseline="0" noProof="0" dirty="0">
              <a:ln>
                <a:noFill/>
              </a:ln>
              <a:solidFill>
                <a:schemeClr val="bg1"/>
              </a:solidFill>
              <a:effectLst/>
              <a:uLnTx/>
              <a:uFillTx/>
              <a:latin typeface="+mj-lt"/>
              <a:ea typeface="+mj-ea"/>
              <a:cs typeface="+mj-cs"/>
            </a:endParaRPr>
          </a:p>
        </p:txBody>
      </p:sp>
      <p:sp>
        <p:nvSpPr>
          <p:cNvPr id="6" name="Subtitle 2"/>
          <p:cNvSpPr txBox="1">
            <a:spLocks/>
          </p:cNvSpPr>
          <p:nvPr/>
        </p:nvSpPr>
        <p:spPr>
          <a:xfrm>
            <a:off x="381000" y="1524000"/>
            <a:ext cx="8458200" cy="4876800"/>
          </a:xfrm>
          <a:prstGeom prst="rect">
            <a:avLst/>
          </a:prstGeom>
        </p:spPr>
        <p:txBody>
          <a:bodyPr vert="horz" lIns="91440" tIns="45720" rIns="91440" bIns="45720" rtlCol="0">
            <a:normAutofit/>
          </a:bodyPr>
          <a:lstStyle/>
          <a:p>
            <a:pPr marL="339725" indent="-339725">
              <a:lnSpc>
                <a:spcPct val="80000"/>
              </a:lnSpc>
              <a:spcBef>
                <a:spcPts val="528"/>
              </a:spcBef>
              <a:buFont typeface="Arial" pitchFamily="34" charset="0"/>
              <a:buChar char="•"/>
              <a:defRPr/>
            </a:pPr>
            <a:r>
              <a:rPr lang="en-US" sz="3200" b="1" dirty="0" smtClean="0">
                <a:latin typeface="+mj-lt"/>
              </a:rPr>
              <a:t>Final decree hearing may be ceremonial</a:t>
            </a:r>
          </a:p>
          <a:p>
            <a:pPr marL="339725" indent="-339725">
              <a:lnSpc>
                <a:spcPct val="80000"/>
              </a:lnSpc>
              <a:spcBef>
                <a:spcPts val="528"/>
              </a:spcBef>
              <a:defRPr/>
            </a:pPr>
            <a:endParaRPr lang="en-US" sz="3200" b="1" dirty="0" smtClean="0">
              <a:latin typeface="+mj-lt"/>
            </a:endParaRPr>
          </a:p>
          <a:p>
            <a:pPr marL="339725" indent="-339725">
              <a:lnSpc>
                <a:spcPct val="80000"/>
              </a:lnSpc>
              <a:spcBef>
                <a:spcPts val="528"/>
              </a:spcBef>
              <a:buFont typeface="Arial" pitchFamily="34" charset="0"/>
              <a:buChar char="•"/>
              <a:defRPr/>
            </a:pPr>
            <a:r>
              <a:rPr lang="en-US" sz="3200" b="1" dirty="0" smtClean="0">
                <a:latin typeface="+mj-lt"/>
              </a:rPr>
              <a:t>Court will issue four (4) certified copies of decree which are mailed to adoption petitioner’s attorney</a:t>
            </a:r>
          </a:p>
          <a:p>
            <a:pPr marL="339725" indent="-339725">
              <a:lnSpc>
                <a:spcPct val="80000"/>
              </a:lnSpc>
              <a:spcBef>
                <a:spcPts val="528"/>
              </a:spcBef>
              <a:defRPr/>
            </a:pPr>
            <a:endParaRPr lang="en-US" sz="3200" b="1" dirty="0" smtClean="0">
              <a:latin typeface="+mj-lt"/>
            </a:endParaRPr>
          </a:p>
          <a:p>
            <a:pPr marL="339725" indent="-339725">
              <a:lnSpc>
                <a:spcPct val="80000"/>
              </a:lnSpc>
              <a:spcBef>
                <a:spcPts val="528"/>
              </a:spcBef>
              <a:buFont typeface="Arial" pitchFamily="34" charset="0"/>
              <a:buChar char="•"/>
              <a:defRPr/>
            </a:pPr>
            <a:r>
              <a:rPr lang="en-US" sz="3200" b="1" dirty="0" smtClean="0">
                <a:latin typeface="+mj-lt"/>
              </a:rPr>
              <a:t>Upon request and payment, Petitioner may obtain new birth certificate at Vital Records Division</a:t>
            </a: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58333" y="152400"/>
            <a:ext cx="7772400" cy="765175"/>
          </a:xfrm>
          <a:prstGeom prst="rect">
            <a:avLst/>
          </a:prstGeom>
        </p:spPr>
        <p:txBody>
          <a:bodyPr vert="horz" lIns="91440" tIns="45720" rIns="91440" bIns="45720" rtlCol="0" anchor="ctr">
            <a:normAutofit/>
          </a:bodyPr>
          <a:lstStyle/>
          <a:p>
            <a:pPr lvl="0" algn="ctr">
              <a:spcBef>
                <a:spcPct val="0"/>
              </a:spcBef>
              <a:defRPr/>
            </a:pPr>
            <a:r>
              <a:rPr lang="en-US" sz="4000" b="1" dirty="0" smtClean="0">
                <a:solidFill>
                  <a:schemeClr val="bg1"/>
                </a:solidFill>
                <a:latin typeface="+mj-lt"/>
              </a:rPr>
              <a:t>Appeal</a:t>
            </a:r>
            <a:endParaRPr kumimoji="0" lang="en-US" sz="4000" b="1" i="0" u="none" strike="noStrike" kern="1200" cap="none" spc="0" normalizeH="0" baseline="0" noProof="0" dirty="0">
              <a:ln>
                <a:noFill/>
              </a:ln>
              <a:solidFill>
                <a:schemeClr val="bg1"/>
              </a:solidFill>
              <a:effectLst/>
              <a:uLnTx/>
              <a:uFillTx/>
              <a:latin typeface="+mj-lt"/>
              <a:ea typeface="+mj-ea"/>
              <a:cs typeface="+mj-cs"/>
            </a:endParaRPr>
          </a:p>
        </p:txBody>
      </p:sp>
      <p:sp>
        <p:nvSpPr>
          <p:cNvPr id="6" name="Subtitle 2"/>
          <p:cNvSpPr txBox="1">
            <a:spLocks/>
          </p:cNvSpPr>
          <p:nvPr/>
        </p:nvSpPr>
        <p:spPr>
          <a:xfrm>
            <a:off x="315433" y="1524000"/>
            <a:ext cx="8458200" cy="4876800"/>
          </a:xfrm>
          <a:prstGeom prst="rect">
            <a:avLst/>
          </a:prstGeom>
        </p:spPr>
        <p:txBody>
          <a:bodyPr vert="horz" lIns="91440" tIns="45720" rIns="91440" bIns="45720" rtlCol="0">
            <a:noAutofit/>
          </a:bodyPr>
          <a:lstStyle/>
          <a:p>
            <a:pPr marL="339725" indent="-339725">
              <a:spcBef>
                <a:spcPts val="528"/>
              </a:spcBef>
              <a:buFont typeface="Arial" pitchFamily="34" charset="0"/>
              <a:buChar char="•"/>
              <a:defRPr/>
            </a:pPr>
            <a:r>
              <a:rPr lang="en-US" sz="3200" b="1" dirty="0" smtClean="0">
                <a:latin typeface="+mj-lt"/>
              </a:rPr>
              <a:t>Findings of Fact, Conclusions of Law, and Order</a:t>
            </a:r>
            <a:endParaRPr lang="en-US" sz="2800" dirty="0" smtClean="0">
              <a:solidFill>
                <a:schemeClr val="tx2"/>
              </a:solidFill>
              <a:latin typeface="+mj-lt"/>
            </a:endParaRPr>
          </a:p>
          <a:p>
            <a:pPr marL="744538" lvl="1" indent="-287338">
              <a:spcBef>
                <a:spcPts val="432"/>
              </a:spcBef>
              <a:buFont typeface="Arial" pitchFamily="34" charset="0"/>
              <a:buChar char="•"/>
              <a:defRPr/>
            </a:pPr>
            <a:r>
              <a:rPr lang="en-US" sz="2800" dirty="0">
                <a:solidFill>
                  <a:schemeClr val="tx2"/>
                </a:solidFill>
                <a:latin typeface="+mj-lt"/>
              </a:rPr>
              <a:t>W</a:t>
            </a:r>
            <a:r>
              <a:rPr lang="en-US" sz="2800" dirty="0" smtClean="0">
                <a:solidFill>
                  <a:schemeClr val="tx2"/>
                </a:solidFill>
                <a:latin typeface="+mj-lt"/>
              </a:rPr>
              <a:t>aives birth parents’ </a:t>
            </a:r>
            <a:r>
              <a:rPr lang="en-US" sz="2800" dirty="0">
                <a:solidFill>
                  <a:schemeClr val="tx2"/>
                </a:solidFill>
                <a:latin typeface="+mj-lt"/>
              </a:rPr>
              <a:t>c</a:t>
            </a:r>
            <a:r>
              <a:rPr lang="en-US" sz="2800" dirty="0" smtClean="0">
                <a:solidFill>
                  <a:schemeClr val="tx2"/>
                </a:solidFill>
                <a:latin typeface="+mj-lt"/>
              </a:rPr>
              <a:t>onsent</a:t>
            </a:r>
          </a:p>
          <a:p>
            <a:pPr marL="744538" lvl="1" indent="-287338">
              <a:spcBef>
                <a:spcPts val="432"/>
              </a:spcBef>
              <a:buFont typeface="Arial" pitchFamily="34" charset="0"/>
              <a:buChar char="•"/>
              <a:defRPr/>
            </a:pPr>
            <a:r>
              <a:rPr lang="en-US" sz="2800" dirty="0">
                <a:solidFill>
                  <a:schemeClr val="tx2"/>
                </a:solidFill>
                <a:latin typeface="+mj-lt"/>
              </a:rPr>
              <a:t>N</a:t>
            </a:r>
            <a:r>
              <a:rPr lang="en-US" sz="2800" dirty="0" smtClean="0">
                <a:solidFill>
                  <a:schemeClr val="tx2"/>
                </a:solidFill>
                <a:latin typeface="+mj-lt"/>
              </a:rPr>
              <a:t>ot appealable</a:t>
            </a:r>
          </a:p>
          <a:p>
            <a:pPr marL="744538" lvl="1" indent="-287338">
              <a:spcBef>
                <a:spcPts val="432"/>
              </a:spcBef>
              <a:defRPr/>
            </a:pPr>
            <a:endParaRPr lang="en-US" sz="3200" dirty="0" smtClean="0">
              <a:solidFill>
                <a:schemeClr val="tx2"/>
              </a:solidFill>
              <a:latin typeface="+mj-lt"/>
            </a:endParaRPr>
          </a:p>
          <a:p>
            <a:pPr marL="339725" indent="-339725">
              <a:spcBef>
                <a:spcPts val="528"/>
              </a:spcBef>
              <a:buFont typeface="Arial" pitchFamily="34" charset="0"/>
              <a:buChar char="•"/>
              <a:defRPr/>
            </a:pPr>
            <a:r>
              <a:rPr lang="en-US" sz="3200" b="1" dirty="0" smtClean="0">
                <a:latin typeface="+mj-lt"/>
              </a:rPr>
              <a:t>Notice of Issuance of Final Decree of Adoption (and Final Decree </a:t>
            </a:r>
            <a:r>
              <a:rPr lang="en-US" sz="3200" b="1" smtClean="0">
                <a:latin typeface="+mj-lt"/>
              </a:rPr>
              <a:t>of Adoption)</a:t>
            </a:r>
            <a:endParaRPr lang="en-US" sz="2800" dirty="0" smtClean="0">
              <a:solidFill>
                <a:schemeClr val="tx2"/>
              </a:solidFill>
              <a:latin typeface="+mj-lt"/>
            </a:endParaRPr>
          </a:p>
          <a:p>
            <a:pPr marL="744538" lvl="1" indent="-287338">
              <a:spcBef>
                <a:spcPts val="432"/>
              </a:spcBef>
              <a:buFont typeface="Arial" pitchFamily="34" charset="0"/>
              <a:buChar char="•"/>
              <a:defRPr/>
            </a:pPr>
            <a:r>
              <a:rPr lang="en-US" sz="2800" dirty="0">
                <a:solidFill>
                  <a:schemeClr val="tx2"/>
                </a:solidFill>
                <a:latin typeface="+mj-lt"/>
              </a:rPr>
              <a:t>A</a:t>
            </a:r>
            <a:r>
              <a:rPr lang="en-US" sz="2800" dirty="0" smtClean="0">
                <a:solidFill>
                  <a:schemeClr val="tx2"/>
                </a:solidFill>
                <a:latin typeface="+mj-lt"/>
              </a:rPr>
              <a:t>ppealable </a:t>
            </a:r>
          </a:p>
          <a:p>
            <a:pPr marL="744538" lvl="1" indent="-287338">
              <a:spcBef>
                <a:spcPts val="432"/>
              </a:spcBef>
              <a:buFont typeface="Arial" pitchFamily="34" charset="0"/>
              <a:buChar char="•"/>
              <a:defRPr/>
            </a:pPr>
            <a:r>
              <a:rPr lang="en-US" sz="2800" dirty="0" smtClean="0">
                <a:solidFill>
                  <a:schemeClr val="tx2"/>
                </a:solidFill>
                <a:latin typeface="+mj-lt"/>
              </a:rPr>
              <a:t>10 business days to appeal if Magistrate Judge presided over adoption trial; 30 days if Associate Judge heard the case</a:t>
            </a: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0" y="0"/>
            <a:ext cx="9144000" cy="6858000"/>
            <a:chOff x="0" y="0"/>
            <a:chExt cx="9144000" cy="6858000"/>
          </a:xfrm>
        </p:grpSpPr>
        <p:pic>
          <p:nvPicPr>
            <p:cNvPr id="4" name="Picture 3" descr="blues background.jpg"/>
            <p:cNvPicPr>
              <a:picLocks noChangeAspect="1"/>
            </p:cNvPicPr>
            <p:nvPr/>
          </p:nvPicPr>
          <p:blipFill>
            <a:blip r:embed="rId2" cstate="print"/>
            <a:stretch>
              <a:fillRect/>
            </a:stretch>
          </p:blipFill>
          <p:spPr>
            <a:xfrm>
              <a:off x="0" y="0"/>
              <a:ext cx="9144000" cy="6858000"/>
            </a:xfrm>
            <a:prstGeom prst="rect">
              <a:avLst/>
            </a:prstGeom>
          </p:spPr>
        </p:pic>
        <p:pic>
          <p:nvPicPr>
            <p:cNvPr id="6" name="Picture 5" descr="ChildrensLawCenter_Tagline_Color_MSOffice.png"/>
            <p:cNvPicPr>
              <a:picLocks noChangeAspect="1"/>
            </p:cNvPicPr>
            <p:nvPr/>
          </p:nvPicPr>
          <p:blipFill>
            <a:blip r:embed="rId3" cstate="print"/>
            <a:stretch>
              <a:fillRect/>
            </a:stretch>
          </p:blipFill>
          <p:spPr>
            <a:xfrm>
              <a:off x="1905000" y="381000"/>
              <a:ext cx="5315723" cy="1411226"/>
            </a:xfrm>
            <a:prstGeom prst="rect">
              <a:avLst/>
            </a:prstGeom>
          </p:spPr>
        </p:pic>
      </p:grpSp>
      <p:sp>
        <p:nvSpPr>
          <p:cNvPr id="5" name="Title 1"/>
          <p:cNvSpPr txBox="1">
            <a:spLocks/>
          </p:cNvSpPr>
          <p:nvPr/>
        </p:nvSpPr>
        <p:spPr>
          <a:xfrm>
            <a:off x="304800" y="1981200"/>
            <a:ext cx="8534400" cy="2743200"/>
          </a:xfrm>
          <a:prstGeom prst="rect">
            <a:avLst/>
          </a:prstGeom>
        </p:spPr>
        <p:txBody>
          <a:bodyPr vert="horz" lIns="91440" tIns="45720" rIns="91440" bIns="45720" rtlCol="0" anchor="ctr">
            <a:normAutofit/>
          </a:bodyPr>
          <a:lstStyle/>
          <a:p>
            <a:pPr lvl="0" algn="ctr">
              <a:spcBef>
                <a:spcPct val="0"/>
              </a:spcBef>
              <a:defRPr/>
            </a:pPr>
            <a:r>
              <a:rPr lang="en-US" sz="6000" b="1" dirty="0" smtClean="0">
                <a:solidFill>
                  <a:schemeClr val="bg1"/>
                </a:solidFill>
                <a:latin typeface="+mj-lt"/>
              </a:rPr>
              <a:t>Guardianship Law and Practice</a:t>
            </a:r>
            <a:endParaRPr kumimoji="0" lang="en-US" sz="4500" i="0" u="none" strike="noStrike" kern="1200" cap="none" spc="0" normalizeH="0" baseline="0" noProof="0" dirty="0" smtClean="0">
              <a:ln>
                <a:noFill/>
              </a:ln>
              <a:solidFill>
                <a:schemeClr val="bg1"/>
              </a:solidFill>
              <a:effectLst/>
              <a:uLnTx/>
              <a:uFillTx/>
              <a:latin typeface="+mj-lt"/>
              <a:ea typeface="+mj-ea"/>
              <a:cs typeface="+mj-cs"/>
            </a:endParaRPr>
          </a:p>
        </p:txBody>
      </p:sp>
      <p:sp>
        <p:nvSpPr>
          <p:cNvPr id="9" name="TextBox 6"/>
          <p:cNvSpPr txBox="1">
            <a:spLocks noChangeArrowheads="1"/>
          </p:cNvSpPr>
          <p:nvPr/>
        </p:nvSpPr>
        <p:spPr bwMode="auto">
          <a:xfrm>
            <a:off x="304800" y="5410199"/>
            <a:ext cx="8534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2000" b="1" dirty="0" smtClean="0">
                <a:solidFill>
                  <a:schemeClr val="bg1"/>
                </a:solidFill>
              </a:rPr>
              <a:t>November </a:t>
            </a:r>
            <a:r>
              <a:rPr lang="en-US" altLang="en-US" sz="2000" b="1" dirty="0" smtClean="0">
                <a:solidFill>
                  <a:schemeClr val="bg1"/>
                </a:solidFill>
              </a:rPr>
              <a:t>2016</a:t>
            </a:r>
            <a:endParaRPr lang="en-US" altLang="en-US" sz="2000" b="1" dirty="0" smtClean="0">
              <a:solidFill>
                <a:schemeClr val="bg1"/>
              </a:solidFill>
            </a:endParaRPr>
          </a:p>
          <a:p>
            <a:pPr algn="ctr" eaLnBrk="1" hangingPunct="1">
              <a:spcBef>
                <a:spcPct val="0"/>
              </a:spcBef>
              <a:buFontTx/>
              <a:buNone/>
            </a:pPr>
            <a:endParaRPr lang="en-US" altLang="en-US" sz="2000" b="1" dirty="0">
              <a:solidFill>
                <a:schemeClr val="bg1"/>
              </a:solidFill>
            </a:endParaRPr>
          </a:p>
        </p:txBody>
      </p:sp>
    </p:spTree>
    <p:extLst>
      <p:ext uri="{BB962C8B-B14F-4D97-AF65-F5344CB8AC3E}">
        <p14:creationId xmlns:p14="http://schemas.microsoft.com/office/powerpoint/2010/main" val="314404498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04800" y="152400"/>
            <a:ext cx="7772400" cy="765175"/>
          </a:xfrm>
          <a:prstGeom prst="rect">
            <a:avLst/>
          </a:prstGeom>
        </p:spPr>
        <p:txBody>
          <a:bodyPr vert="horz" lIns="91440" tIns="45720" rIns="91440" bIns="45720" rtlCol="0" anchor="ctr">
            <a:normAutofit/>
          </a:bodyPr>
          <a:lstStyle/>
          <a:p>
            <a:pPr lvl="0" algn="ctr">
              <a:spcBef>
                <a:spcPct val="0"/>
              </a:spcBef>
              <a:defRPr/>
            </a:pPr>
            <a:r>
              <a:rPr lang="en-US" sz="4000" b="1" dirty="0" smtClean="0">
                <a:solidFill>
                  <a:schemeClr val="bg1"/>
                </a:solidFill>
                <a:latin typeface="+mj-lt"/>
              </a:rPr>
              <a:t>What is Guardianship? (Tab 8)</a:t>
            </a:r>
            <a:endParaRPr kumimoji="0" lang="en-US" sz="4000" b="1" i="0" u="none" strike="noStrike" kern="1200" cap="none" spc="0" normalizeH="0" baseline="0" noProof="0" dirty="0">
              <a:ln>
                <a:noFill/>
              </a:ln>
              <a:solidFill>
                <a:schemeClr val="bg1"/>
              </a:solidFill>
              <a:effectLst/>
              <a:uLnTx/>
              <a:uFillTx/>
              <a:latin typeface="+mj-lt"/>
              <a:ea typeface="+mj-ea"/>
              <a:cs typeface="+mj-cs"/>
            </a:endParaRPr>
          </a:p>
        </p:txBody>
      </p:sp>
      <p:sp>
        <p:nvSpPr>
          <p:cNvPr id="6" name="Subtitle 2"/>
          <p:cNvSpPr txBox="1">
            <a:spLocks/>
          </p:cNvSpPr>
          <p:nvPr/>
        </p:nvSpPr>
        <p:spPr>
          <a:xfrm>
            <a:off x="381000" y="1524000"/>
            <a:ext cx="8458200" cy="4876800"/>
          </a:xfrm>
          <a:prstGeom prst="rect">
            <a:avLst/>
          </a:prstGeom>
        </p:spPr>
        <p:txBody>
          <a:bodyPr vert="horz" lIns="91440" tIns="45720" rIns="91440" bIns="45720" rtlCol="0">
            <a:normAutofit lnSpcReduction="10000"/>
          </a:bodyPr>
          <a:lstStyle/>
          <a:p>
            <a:pPr marL="339725" indent="-339725">
              <a:spcBef>
                <a:spcPts val="528"/>
              </a:spcBef>
              <a:buFont typeface="Arial" pitchFamily="34" charset="0"/>
              <a:buChar char="•"/>
              <a:defRPr/>
            </a:pPr>
            <a:r>
              <a:rPr lang="en-US" sz="2800" b="1" dirty="0" smtClean="0">
                <a:latin typeface="+mj-lt"/>
              </a:rPr>
              <a:t>A permanency option for children adjudicated neglected (D.C. Code § 16-2381-2399 and D.C. Superior Court Admin. Order 02-05)</a:t>
            </a:r>
          </a:p>
          <a:p>
            <a:pPr marL="339725" indent="-339725">
              <a:spcBef>
                <a:spcPts val="528"/>
              </a:spcBef>
              <a:defRPr/>
            </a:pPr>
            <a:endParaRPr lang="en-US" sz="2800" b="1" dirty="0" smtClean="0">
              <a:latin typeface="+mj-lt"/>
            </a:endParaRPr>
          </a:p>
          <a:p>
            <a:pPr marL="339725" indent="-339725">
              <a:spcBef>
                <a:spcPts val="528"/>
              </a:spcBef>
              <a:buFont typeface="Arial" pitchFamily="34" charset="0"/>
              <a:buChar char="•"/>
              <a:defRPr/>
            </a:pPr>
            <a:r>
              <a:rPr lang="en-US" sz="2800" b="1" dirty="0" smtClean="0">
                <a:latin typeface="+mj-lt"/>
              </a:rPr>
              <a:t>Purpose: “Increase the opportunity for the prompt permanent placement of children, especially with relatives, without ongoing government supervision.” </a:t>
            </a:r>
          </a:p>
          <a:p>
            <a:pPr marL="339725" indent="-339725">
              <a:spcBef>
                <a:spcPts val="528"/>
              </a:spcBef>
              <a:defRPr/>
            </a:pPr>
            <a:endParaRPr lang="en-US" sz="2800" b="1" dirty="0" smtClean="0">
              <a:latin typeface="+mj-lt"/>
            </a:endParaRPr>
          </a:p>
          <a:p>
            <a:pPr marL="339725" indent="-339725">
              <a:spcBef>
                <a:spcPts val="528"/>
              </a:spcBef>
              <a:buFont typeface="Arial" pitchFamily="34" charset="0"/>
              <a:buChar char="•"/>
              <a:defRPr/>
            </a:pPr>
            <a:r>
              <a:rPr lang="en-US" sz="2800" b="1" dirty="0" smtClean="0">
                <a:latin typeface="+mj-lt"/>
              </a:rPr>
              <a:t>Vests caretaker with long-term custodial and legal authority over a child without permanently terminating birth parents’ rights</a:t>
            </a:r>
          </a:p>
          <a:p>
            <a:pPr marL="339725" indent="-339725">
              <a:lnSpc>
                <a:spcPct val="80000"/>
              </a:lnSpc>
              <a:spcBef>
                <a:spcPts val="528"/>
              </a:spcBef>
              <a:buFont typeface="Arial" pitchFamily="34" charset="0"/>
              <a:buChar char="•"/>
              <a:defRPr/>
            </a:pPr>
            <a:endParaRPr lang="en-US" sz="2200" b="1" dirty="0" smtClean="0">
              <a:latin typeface="+mj-lt"/>
            </a:endParaRPr>
          </a:p>
        </p:txBody>
      </p:sp>
    </p:spTree>
    <p:extLst>
      <p:ext uri="{BB962C8B-B14F-4D97-AF65-F5344CB8AC3E}">
        <p14:creationId xmlns:p14="http://schemas.microsoft.com/office/powerpoint/2010/main" val="48640935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723900" y="152399"/>
            <a:ext cx="7772400" cy="765175"/>
          </a:xfrm>
          <a:prstGeom prst="rect">
            <a:avLst/>
          </a:prstGeom>
        </p:spPr>
        <p:txBody>
          <a:bodyPr vert="horz" lIns="91440" tIns="45720" rIns="91440" bIns="45720" rtlCol="0" anchor="ctr">
            <a:noAutofit/>
          </a:bodyPr>
          <a:lstStyle/>
          <a:p>
            <a:pPr lvl="0" algn="ctr">
              <a:spcBef>
                <a:spcPct val="0"/>
              </a:spcBef>
              <a:defRPr/>
            </a:pPr>
            <a:r>
              <a:rPr lang="en-US" sz="3150" b="1" dirty="0" smtClean="0">
                <a:solidFill>
                  <a:schemeClr val="bg1"/>
                </a:solidFill>
                <a:latin typeface="+mj-lt"/>
              </a:rPr>
              <a:t>The Life of a Guardianship Case: An Overview</a:t>
            </a:r>
            <a:endParaRPr kumimoji="0" lang="en-US" sz="3150" b="1" i="0" u="none" strike="noStrike" kern="1200" cap="none" spc="0" normalizeH="0" baseline="0" noProof="0" dirty="0">
              <a:ln>
                <a:noFill/>
              </a:ln>
              <a:solidFill>
                <a:schemeClr val="bg1"/>
              </a:solidFill>
              <a:effectLst/>
              <a:uLnTx/>
              <a:uFillTx/>
              <a:latin typeface="+mj-lt"/>
              <a:ea typeface="+mj-ea"/>
              <a:cs typeface="+mj-cs"/>
            </a:endParaRPr>
          </a:p>
        </p:txBody>
      </p:sp>
      <p:sp>
        <p:nvSpPr>
          <p:cNvPr id="6" name="Subtitle 2"/>
          <p:cNvSpPr txBox="1">
            <a:spLocks/>
          </p:cNvSpPr>
          <p:nvPr/>
        </p:nvSpPr>
        <p:spPr>
          <a:xfrm>
            <a:off x="381000" y="1295400"/>
            <a:ext cx="8458200" cy="5105400"/>
          </a:xfrm>
          <a:prstGeom prst="rect">
            <a:avLst/>
          </a:prstGeom>
        </p:spPr>
        <p:txBody>
          <a:bodyPr vert="horz" lIns="91440" tIns="45720" rIns="91440" bIns="45720" rtlCol="0">
            <a:normAutofit lnSpcReduction="10000"/>
          </a:bodyPr>
          <a:lstStyle/>
          <a:p>
            <a:pPr marL="339725" indent="-339725">
              <a:spcBef>
                <a:spcPts val="528"/>
              </a:spcBef>
              <a:buFont typeface="Arial" pitchFamily="34" charset="0"/>
              <a:buChar char="•"/>
              <a:defRPr/>
            </a:pPr>
            <a:r>
              <a:rPr lang="en-US" sz="2400" b="1" u="sng" dirty="0" smtClean="0">
                <a:latin typeface="+mj-lt"/>
              </a:rPr>
              <a:t>Step 1:</a:t>
            </a:r>
            <a:r>
              <a:rPr lang="en-US" sz="2400" b="1" dirty="0" smtClean="0">
                <a:latin typeface="+mj-lt"/>
              </a:rPr>
              <a:t> </a:t>
            </a:r>
            <a:r>
              <a:rPr lang="en-US" sz="2400" dirty="0" smtClean="0">
                <a:latin typeface="+mj-lt"/>
              </a:rPr>
              <a:t>Motion for Permanent Guardianship filed</a:t>
            </a:r>
          </a:p>
          <a:p>
            <a:pPr marL="339725" indent="-339725">
              <a:spcBef>
                <a:spcPts val="528"/>
              </a:spcBef>
              <a:buFont typeface="Arial" pitchFamily="34" charset="0"/>
              <a:buChar char="•"/>
              <a:defRPr/>
            </a:pPr>
            <a:r>
              <a:rPr lang="en-US" sz="2400" b="1" u="sng" dirty="0" smtClean="0">
                <a:latin typeface="+mj-lt"/>
              </a:rPr>
              <a:t>Step 2:</a:t>
            </a:r>
            <a:r>
              <a:rPr lang="en-US" sz="2400" dirty="0" smtClean="0">
                <a:latin typeface="+mj-lt"/>
              </a:rPr>
              <a:t> Court sets date for an evidentiary hearing on the motion</a:t>
            </a:r>
          </a:p>
          <a:p>
            <a:pPr marL="339725" indent="-339725">
              <a:spcBef>
                <a:spcPts val="528"/>
              </a:spcBef>
              <a:buFont typeface="Arial" pitchFamily="34" charset="0"/>
              <a:buChar char="•"/>
              <a:defRPr/>
            </a:pPr>
            <a:r>
              <a:rPr lang="en-US" sz="2400" b="1" u="sng" dirty="0" smtClean="0">
                <a:latin typeface="+mj-lt"/>
              </a:rPr>
              <a:t>Step 3:</a:t>
            </a:r>
            <a:r>
              <a:rPr lang="en-US" sz="2400" b="1" dirty="0" smtClean="0">
                <a:latin typeface="+mj-lt"/>
              </a:rPr>
              <a:t> </a:t>
            </a:r>
            <a:r>
              <a:rPr lang="en-US" sz="2400" dirty="0" smtClean="0">
                <a:latin typeface="+mj-lt"/>
              </a:rPr>
              <a:t>Court orders personal service on parents of summons and motion; i</a:t>
            </a:r>
            <a:r>
              <a:rPr lang="en-US" sz="2400" dirty="0" smtClean="0"/>
              <a:t>f </a:t>
            </a:r>
            <a:r>
              <a:rPr lang="en-US" sz="2400" dirty="0"/>
              <a:t>no personal service, Court may order constructive service </a:t>
            </a:r>
          </a:p>
          <a:p>
            <a:pPr marL="339725" indent="-339725">
              <a:spcBef>
                <a:spcPts val="528"/>
              </a:spcBef>
              <a:buFont typeface="Arial" pitchFamily="34" charset="0"/>
              <a:buChar char="•"/>
              <a:defRPr/>
            </a:pPr>
            <a:r>
              <a:rPr lang="en-US" sz="2400" b="1" u="sng" dirty="0" smtClean="0">
                <a:latin typeface="+mj-lt"/>
              </a:rPr>
              <a:t>Step 4:</a:t>
            </a:r>
            <a:r>
              <a:rPr lang="en-US" sz="2400" b="1" dirty="0" smtClean="0">
                <a:latin typeface="+mj-lt"/>
              </a:rPr>
              <a:t> </a:t>
            </a:r>
            <a:r>
              <a:rPr lang="en-US" sz="2400" dirty="0" smtClean="0">
                <a:latin typeface="+mj-lt"/>
              </a:rPr>
              <a:t>Discovery; Try to negotiate consents</a:t>
            </a:r>
          </a:p>
          <a:p>
            <a:pPr marL="339725" indent="-339725">
              <a:spcBef>
                <a:spcPts val="528"/>
              </a:spcBef>
              <a:buFont typeface="Arial" pitchFamily="34" charset="0"/>
              <a:buChar char="•"/>
              <a:defRPr/>
            </a:pPr>
            <a:r>
              <a:rPr lang="en-US" sz="2400" b="1" u="sng" dirty="0" smtClean="0">
                <a:latin typeface="+mj-lt"/>
              </a:rPr>
              <a:t>Step 5:</a:t>
            </a:r>
            <a:r>
              <a:rPr lang="en-US" sz="2400" b="1" dirty="0" smtClean="0">
                <a:latin typeface="+mj-lt"/>
              </a:rPr>
              <a:t> </a:t>
            </a:r>
            <a:r>
              <a:rPr lang="en-US" sz="2400" dirty="0" smtClean="0">
                <a:latin typeface="+mj-lt"/>
              </a:rPr>
              <a:t>Trial – Preponderance of the Evidence</a:t>
            </a:r>
          </a:p>
          <a:p>
            <a:pPr marL="339725" indent="-339725">
              <a:spcBef>
                <a:spcPts val="528"/>
              </a:spcBef>
              <a:buFont typeface="Arial" pitchFamily="34" charset="0"/>
              <a:buChar char="•"/>
              <a:defRPr/>
            </a:pPr>
            <a:r>
              <a:rPr lang="en-US" sz="2400" b="1" u="sng" dirty="0" smtClean="0">
                <a:latin typeface="+mj-lt"/>
              </a:rPr>
              <a:t>Step 6:</a:t>
            </a:r>
            <a:r>
              <a:rPr lang="en-US" sz="2400" b="1" dirty="0" smtClean="0">
                <a:latin typeface="+mj-lt"/>
              </a:rPr>
              <a:t> </a:t>
            </a:r>
            <a:r>
              <a:rPr lang="en-US" sz="2400" dirty="0" smtClean="0">
                <a:latin typeface="+mj-lt"/>
              </a:rPr>
              <a:t>Court issues Order for Permanent Guardianship (after child has lived with guardian for six months and guardianship subsidy agreement signed by guardian and CFSA)</a:t>
            </a:r>
          </a:p>
          <a:p>
            <a:pPr marL="339725" indent="-339725">
              <a:spcBef>
                <a:spcPts val="528"/>
              </a:spcBef>
              <a:buFont typeface="Arial" pitchFamily="34" charset="0"/>
              <a:buChar char="•"/>
              <a:defRPr/>
            </a:pPr>
            <a:r>
              <a:rPr lang="en-US" sz="2400" b="1" u="sng" dirty="0" smtClean="0">
                <a:latin typeface="+mj-lt"/>
              </a:rPr>
              <a:t>Step 7:</a:t>
            </a:r>
            <a:r>
              <a:rPr lang="en-US" sz="2400" b="1" dirty="0" smtClean="0">
                <a:latin typeface="+mj-lt"/>
              </a:rPr>
              <a:t> </a:t>
            </a:r>
            <a:r>
              <a:rPr lang="en-US" sz="2400" dirty="0" smtClean="0">
                <a:latin typeface="+mj-lt"/>
              </a:rPr>
              <a:t>Neglect case becomes inactive; Court retains jurisdiction to enforce, modify or terminate Order until child reaches 18 years old</a:t>
            </a:r>
            <a:r>
              <a:rPr lang="en-US" sz="2400" dirty="0">
                <a:latin typeface="+mj-lt"/>
              </a:rPr>
              <a:t> </a:t>
            </a:r>
            <a:r>
              <a:rPr lang="en-US" sz="2400" dirty="0" smtClean="0">
                <a:latin typeface="+mj-lt"/>
              </a:rPr>
              <a:t>(or, if child consents and Court finds in child’s best interest, until 21)</a:t>
            </a:r>
          </a:p>
        </p:txBody>
      </p:sp>
    </p:spTree>
    <p:extLst>
      <p:ext uri="{BB962C8B-B14F-4D97-AF65-F5344CB8AC3E}">
        <p14:creationId xmlns:p14="http://schemas.microsoft.com/office/powerpoint/2010/main" val="246049686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04800" y="152400"/>
            <a:ext cx="7772400" cy="765175"/>
          </a:xfrm>
          <a:prstGeom prst="rect">
            <a:avLst/>
          </a:prstGeom>
        </p:spPr>
        <p:txBody>
          <a:bodyPr vert="horz" lIns="91440" tIns="45720" rIns="91440" bIns="45720" rtlCol="0" anchor="ctr">
            <a:noAutofit/>
          </a:bodyPr>
          <a:lstStyle/>
          <a:p>
            <a:pPr lvl="0" algn="ctr">
              <a:spcBef>
                <a:spcPct val="0"/>
              </a:spcBef>
              <a:defRPr/>
            </a:pPr>
            <a:r>
              <a:rPr lang="en-US" sz="3200" b="1" dirty="0" smtClean="0">
                <a:solidFill>
                  <a:schemeClr val="bg1"/>
                </a:solidFill>
                <a:latin typeface="+mj-lt"/>
              </a:rPr>
              <a:t>Filing and Service of the Guardianship Motion</a:t>
            </a:r>
            <a:r>
              <a:rPr lang="en-US" sz="2800" b="1" dirty="0">
                <a:solidFill>
                  <a:schemeClr val="bg1"/>
                </a:solidFill>
                <a:latin typeface="+mj-lt"/>
              </a:rPr>
              <a:t> </a:t>
            </a:r>
            <a:r>
              <a:rPr lang="en-US" sz="2800" b="1" dirty="0" smtClean="0">
                <a:solidFill>
                  <a:schemeClr val="bg1"/>
                </a:solidFill>
                <a:latin typeface="+mj-lt"/>
              </a:rPr>
              <a:t>(Tab 9)</a:t>
            </a:r>
            <a:endParaRPr kumimoji="0" lang="en-US" sz="2000" b="1" i="0" u="none" strike="noStrike" kern="1200" cap="none" spc="0" normalizeH="0" baseline="0" noProof="0" dirty="0">
              <a:ln>
                <a:noFill/>
              </a:ln>
              <a:solidFill>
                <a:schemeClr val="bg1"/>
              </a:solidFill>
              <a:effectLst/>
              <a:uLnTx/>
              <a:uFillTx/>
              <a:latin typeface="+mj-lt"/>
              <a:ea typeface="+mj-ea"/>
              <a:cs typeface="+mj-cs"/>
            </a:endParaRPr>
          </a:p>
        </p:txBody>
      </p:sp>
      <p:sp>
        <p:nvSpPr>
          <p:cNvPr id="6" name="Subtitle 2"/>
          <p:cNvSpPr txBox="1">
            <a:spLocks/>
          </p:cNvSpPr>
          <p:nvPr/>
        </p:nvSpPr>
        <p:spPr>
          <a:xfrm>
            <a:off x="381000" y="1524000"/>
            <a:ext cx="8458200" cy="4876800"/>
          </a:xfrm>
          <a:prstGeom prst="rect">
            <a:avLst/>
          </a:prstGeom>
        </p:spPr>
        <p:txBody>
          <a:bodyPr vert="horz" lIns="91440" tIns="45720" rIns="91440" bIns="45720" rtlCol="0">
            <a:normAutofit fontScale="92500" lnSpcReduction="10000"/>
          </a:bodyPr>
          <a:lstStyle/>
          <a:p>
            <a:pPr marL="339725" indent="-339725">
              <a:lnSpc>
                <a:spcPct val="110000"/>
              </a:lnSpc>
              <a:spcBef>
                <a:spcPts val="528"/>
              </a:spcBef>
              <a:buFont typeface="Arial" pitchFamily="34" charset="0"/>
              <a:buChar char="•"/>
              <a:defRPr/>
            </a:pPr>
            <a:r>
              <a:rPr lang="en-US" sz="2800" b="1" dirty="0" smtClean="0">
                <a:latin typeface="+mj-lt"/>
              </a:rPr>
              <a:t>File Motion for Permanent Guardianship and Completed Summons and Notice for each parent </a:t>
            </a:r>
          </a:p>
          <a:p>
            <a:pPr marL="796925" lvl="1" indent="-339725">
              <a:lnSpc>
                <a:spcPct val="110000"/>
              </a:lnSpc>
              <a:spcBef>
                <a:spcPts val="528"/>
              </a:spcBef>
              <a:buFont typeface="Arial" pitchFamily="34" charset="0"/>
              <a:buChar char="•"/>
              <a:defRPr/>
            </a:pPr>
            <a:r>
              <a:rPr lang="en-US" sz="2800" b="1" dirty="0" smtClean="0">
                <a:latin typeface="+mj-lt"/>
              </a:rPr>
              <a:t>Motion filed within the Neglect case</a:t>
            </a:r>
          </a:p>
          <a:p>
            <a:pPr marL="796925" lvl="1" indent="-339725">
              <a:lnSpc>
                <a:spcPct val="110000"/>
              </a:lnSpc>
              <a:spcBef>
                <a:spcPts val="528"/>
              </a:spcBef>
              <a:buFont typeface="Arial" pitchFamily="34" charset="0"/>
              <a:buChar char="•"/>
              <a:defRPr/>
            </a:pPr>
            <a:r>
              <a:rPr lang="en-US" sz="2800" b="1" dirty="0" smtClean="0">
                <a:latin typeface="+mj-lt"/>
              </a:rPr>
              <a:t>“GDN” case number is assigned (parallel to Neglect case number)</a:t>
            </a:r>
          </a:p>
          <a:p>
            <a:pPr marL="339725" indent="-339725">
              <a:lnSpc>
                <a:spcPct val="110000"/>
              </a:lnSpc>
              <a:spcBef>
                <a:spcPts val="528"/>
              </a:spcBef>
              <a:buFont typeface="Arial" pitchFamily="34" charset="0"/>
              <a:buChar char="•"/>
              <a:defRPr/>
            </a:pPr>
            <a:endParaRPr lang="en-US" sz="2800" b="1" dirty="0" smtClean="0">
              <a:latin typeface="+mj-lt"/>
            </a:endParaRPr>
          </a:p>
          <a:p>
            <a:pPr marL="339725" indent="-339725">
              <a:lnSpc>
                <a:spcPct val="110000"/>
              </a:lnSpc>
              <a:spcBef>
                <a:spcPts val="528"/>
              </a:spcBef>
              <a:buFont typeface="Arial" pitchFamily="34" charset="0"/>
              <a:buChar char="•"/>
              <a:defRPr/>
            </a:pPr>
            <a:r>
              <a:rPr lang="en-US" sz="2800" b="1" dirty="0" smtClean="0">
                <a:latin typeface="+mj-lt"/>
              </a:rPr>
              <a:t>Serve all attorneys with the Motion, Summons(</a:t>
            </a:r>
            <a:r>
              <a:rPr lang="en-US" sz="2800" b="1" dirty="0" err="1" smtClean="0">
                <a:latin typeface="+mj-lt"/>
              </a:rPr>
              <a:t>es</a:t>
            </a:r>
            <a:r>
              <a:rPr lang="en-US" sz="2800" b="1" dirty="0" smtClean="0">
                <a:latin typeface="+mj-lt"/>
              </a:rPr>
              <a:t>), and Notice</a:t>
            </a:r>
          </a:p>
          <a:p>
            <a:pPr marL="339725" indent="-339725">
              <a:lnSpc>
                <a:spcPct val="110000"/>
              </a:lnSpc>
              <a:spcBef>
                <a:spcPts val="528"/>
              </a:spcBef>
              <a:buFont typeface="Arial" pitchFamily="34" charset="0"/>
              <a:buChar char="•"/>
              <a:defRPr/>
            </a:pPr>
            <a:endParaRPr lang="en-US" sz="2800" b="1" dirty="0" smtClean="0">
              <a:latin typeface="+mj-lt"/>
            </a:endParaRPr>
          </a:p>
          <a:p>
            <a:pPr marL="339725" indent="-339725">
              <a:lnSpc>
                <a:spcPct val="110000"/>
              </a:lnSpc>
              <a:spcBef>
                <a:spcPts val="528"/>
              </a:spcBef>
              <a:buFont typeface="Arial" pitchFamily="34" charset="0"/>
              <a:buChar char="•"/>
              <a:defRPr/>
            </a:pPr>
            <a:r>
              <a:rPr lang="en-US" sz="2800" b="1" dirty="0" smtClean="0">
                <a:latin typeface="+mj-lt"/>
              </a:rPr>
              <a:t>Personal service on parents completed by the Diligent Search Unit (DSU) at CFSA</a:t>
            </a:r>
          </a:p>
          <a:p>
            <a:pPr marL="744538" lvl="1" indent="-287338">
              <a:lnSpc>
                <a:spcPct val="90000"/>
              </a:lnSpc>
              <a:spcBef>
                <a:spcPts val="432"/>
              </a:spcBef>
              <a:defRPr/>
            </a:pPr>
            <a:endParaRPr lang="en-US" dirty="0" smtClean="0">
              <a:solidFill>
                <a:schemeClr val="tx2"/>
              </a:solidFill>
              <a:latin typeface="+mj-lt"/>
            </a:endParaRPr>
          </a:p>
          <a:p>
            <a:pPr>
              <a:lnSpc>
                <a:spcPct val="90000"/>
              </a:lnSpc>
              <a:defRPr/>
            </a:pPr>
            <a:endParaRPr lang="en-US" sz="2800" dirty="0" smtClean="0">
              <a:latin typeface="Times New Roman" pitchFamily="18" charset="0"/>
            </a:endParaRPr>
          </a:p>
          <a:p>
            <a:pPr>
              <a:lnSpc>
                <a:spcPct val="90000"/>
              </a:lnSpc>
              <a:defRPr/>
            </a:pPr>
            <a:endParaRPr lang="en-US" sz="2800" dirty="0" smtClean="0">
              <a:latin typeface="Times New Roman" pitchFamily="18" charset="0"/>
            </a:endParaRPr>
          </a:p>
        </p:txBody>
      </p:sp>
    </p:spTree>
    <p:extLst>
      <p:ext uri="{BB962C8B-B14F-4D97-AF65-F5344CB8AC3E}">
        <p14:creationId xmlns:p14="http://schemas.microsoft.com/office/powerpoint/2010/main" val="287057361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723900" y="152399"/>
            <a:ext cx="7772400" cy="765175"/>
          </a:xfrm>
          <a:prstGeom prst="rect">
            <a:avLst/>
          </a:prstGeom>
        </p:spPr>
        <p:txBody>
          <a:bodyPr vert="horz" lIns="91440" tIns="45720" rIns="91440" bIns="45720" rtlCol="0" anchor="ctr">
            <a:noAutofit/>
          </a:bodyPr>
          <a:lstStyle/>
          <a:p>
            <a:pPr lvl="0" algn="ctr">
              <a:spcBef>
                <a:spcPct val="0"/>
              </a:spcBef>
              <a:defRPr/>
            </a:pPr>
            <a:r>
              <a:rPr lang="en-US" sz="3600" b="1" dirty="0" smtClean="0">
                <a:solidFill>
                  <a:schemeClr val="bg1"/>
                </a:solidFill>
                <a:latin typeface="+mj-lt"/>
              </a:rPr>
              <a:t>Guardianship Proceedings </a:t>
            </a:r>
          </a:p>
          <a:p>
            <a:pPr lvl="0" algn="ctr">
              <a:spcBef>
                <a:spcPct val="0"/>
              </a:spcBef>
              <a:defRPr/>
            </a:pPr>
            <a:r>
              <a:rPr lang="en-US" sz="2000" b="1" dirty="0" smtClean="0">
                <a:solidFill>
                  <a:schemeClr val="bg1"/>
                </a:solidFill>
                <a:latin typeface="+mj-lt"/>
              </a:rPr>
              <a:t>D.C. Code § 16-2381 et seq., D.C. Superior Court Admin. Order 02-05, Neglect Rules	</a:t>
            </a:r>
            <a:endParaRPr kumimoji="0" lang="en-US" sz="2000" b="1" i="0" u="none" strike="noStrike" kern="1200" cap="none" spc="0" normalizeH="0" baseline="0" noProof="0" dirty="0">
              <a:ln>
                <a:noFill/>
              </a:ln>
              <a:solidFill>
                <a:schemeClr val="bg1"/>
              </a:solidFill>
              <a:effectLst/>
              <a:uLnTx/>
              <a:uFillTx/>
              <a:latin typeface="+mj-lt"/>
              <a:ea typeface="+mj-ea"/>
              <a:cs typeface="+mj-cs"/>
            </a:endParaRPr>
          </a:p>
        </p:txBody>
      </p:sp>
      <p:sp>
        <p:nvSpPr>
          <p:cNvPr id="6" name="Subtitle 2"/>
          <p:cNvSpPr txBox="1">
            <a:spLocks/>
          </p:cNvSpPr>
          <p:nvPr/>
        </p:nvSpPr>
        <p:spPr>
          <a:xfrm>
            <a:off x="381000" y="1295400"/>
            <a:ext cx="8458200" cy="5105400"/>
          </a:xfrm>
          <a:prstGeom prst="rect">
            <a:avLst/>
          </a:prstGeom>
        </p:spPr>
        <p:txBody>
          <a:bodyPr vert="horz" lIns="91440" tIns="45720" rIns="91440" bIns="45720" rtlCol="0">
            <a:normAutofit lnSpcReduction="10000"/>
          </a:bodyPr>
          <a:lstStyle/>
          <a:p>
            <a:pPr marL="339725" indent="-339725">
              <a:lnSpc>
                <a:spcPct val="120000"/>
              </a:lnSpc>
              <a:spcBef>
                <a:spcPts val="528"/>
              </a:spcBef>
              <a:buFont typeface="Arial" pitchFamily="34" charset="0"/>
              <a:buChar char="•"/>
              <a:defRPr/>
            </a:pPr>
            <a:r>
              <a:rPr lang="en-US" sz="2800" b="1" dirty="0" smtClean="0">
                <a:latin typeface="+mj-lt"/>
              </a:rPr>
              <a:t>Trial or Evidentiary Hearing on Motion for Guardianship  – Court must determine that:</a:t>
            </a:r>
          </a:p>
          <a:p>
            <a:pPr marL="744538" lvl="1" indent="-287338">
              <a:lnSpc>
                <a:spcPct val="120000"/>
              </a:lnSpc>
              <a:spcBef>
                <a:spcPts val="432"/>
              </a:spcBef>
              <a:buFont typeface="Arial" pitchFamily="34" charset="0"/>
              <a:buChar char="•"/>
              <a:defRPr/>
            </a:pPr>
            <a:r>
              <a:rPr lang="en-US" sz="2400" dirty="0">
                <a:solidFill>
                  <a:schemeClr val="tx2"/>
                </a:solidFill>
                <a:latin typeface="+mj-lt"/>
              </a:rPr>
              <a:t>G</a:t>
            </a:r>
            <a:r>
              <a:rPr lang="en-US" sz="2400" dirty="0" smtClean="0">
                <a:solidFill>
                  <a:schemeClr val="tx2"/>
                </a:solidFill>
                <a:latin typeface="+mj-lt"/>
              </a:rPr>
              <a:t>uardianship is in the best interest of the child </a:t>
            </a:r>
          </a:p>
          <a:p>
            <a:pPr marL="744538" lvl="1" indent="-287338">
              <a:lnSpc>
                <a:spcPct val="120000"/>
              </a:lnSpc>
              <a:spcBef>
                <a:spcPts val="432"/>
              </a:spcBef>
              <a:buFont typeface="Arial" pitchFamily="34" charset="0"/>
              <a:buChar char="•"/>
              <a:defRPr/>
            </a:pPr>
            <a:r>
              <a:rPr lang="en-US" sz="2400" dirty="0">
                <a:solidFill>
                  <a:schemeClr val="tx2"/>
                </a:solidFill>
                <a:latin typeface="+mj-lt"/>
              </a:rPr>
              <a:t>A</a:t>
            </a:r>
            <a:r>
              <a:rPr lang="en-US" sz="2400" dirty="0" smtClean="0">
                <a:solidFill>
                  <a:schemeClr val="tx2"/>
                </a:solidFill>
                <a:latin typeface="+mj-lt"/>
              </a:rPr>
              <a:t>doption or reunification not appropriate</a:t>
            </a:r>
          </a:p>
          <a:p>
            <a:pPr marL="744538" lvl="1" indent="-287338">
              <a:lnSpc>
                <a:spcPct val="120000"/>
              </a:lnSpc>
              <a:spcBef>
                <a:spcPts val="432"/>
              </a:spcBef>
              <a:buFont typeface="Arial" pitchFamily="34" charset="0"/>
              <a:buChar char="•"/>
              <a:defRPr/>
            </a:pPr>
            <a:r>
              <a:rPr lang="en-US" sz="2400" dirty="0">
                <a:solidFill>
                  <a:schemeClr val="tx2"/>
                </a:solidFill>
                <a:latin typeface="+mj-lt"/>
              </a:rPr>
              <a:t>G</a:t>
            </a:r>
            <a:r>
              <a:rPr lang="en-US" sz="2400" dirty="0" smtClean="0">
                <a:solidFill>
                  <a:schemeClr val="tx2"/>
                </a:solidFill>
                <a:latin typeface="+mj-lt"/>
              </a:rPr>
              <a:t>uardian is suitable and </a:t>
            </a:r>
          </a:p>
          <a:p>
            <a:pPr marL="744538" lvl="1" indent="-287338">
              <a:lnSpc>
                <a:spcPct val="120000"/>
              </a:lnSpc>
              <a:spcBef>
                <a:spcPts val="432"/>
              </a:spcBef>
              <a:buFont typeface="Arial" pitchFamily="34" charset="0"/>
              <a:buChar char="•"/>
              <a:defRPr/>
            </a:pPr>
            <a:r>
              <a:rPr lang="en-US" sz="2400" dirty="0">
                <a:solidFill>
                  <a:schemeClr val="tx2"/>
                </a:solidFill>
                <a:latin typeface="+mj-lt"/>
              </a:rPr>
              <a:t>H</a:t>
            </a:r>
            <a:r>
              <a:rPr lang="en-US" sz="2400" dirty="0" smtClean="0">
                <a:solidFill>
                  <a:schemeClr val="tx2"/>
                </a:solidFill>
                <a:latin typeface="+mj-lt"/>
              </a:rPr>
              <a:t>ome is safe and permanent</a:t>
            </a:r>
          </a:p>
          <a:p>
            <a:pPr marL="744538" lvl="1" indent="-287338">
              <a:lnSpc>
                <a:spcPct val="120000"/>
              </a:lnSpc>
              <a:spcBef>
                <a:spcPts val="432"/>
              </a:spcBef>
              <a:defRPr/>
            </a:pPr>
            <a:endParaRPr lang="en-US" sz="2800" dirty="0" smtClean="0">
              <a:solidFill>
                <a:schemeClr val="tx2"/>
              </a:solidFill>
              <a:latin typeface="+mj-lt"/>
            </a:endParaRPr>
          </a:p>
          <a:p>
            <a:pPr marL="342900" lvl="1" indent="-342900">
              <a:lnSpc>
                <a:spcPct val="120000"/>
              </a:lnSpc>
              <a:buFont typeface="Arial" pitchFamily="34" charset="0"/>
              <a:buChar char="•"/>
              <a:defRPr/>
            </a:pPr>
            <a:r>
              <a:rPr lang="en-US" sz="2800" b="1" dirty="0">
                <a:latin typeface="+mj-lt"/>
              </a:rPr>
              <a:t>Consent: If child is 14 and over, Court must </a:t>
            </a:r>
            <a:r>
              <a:rPr lang="en-US" sz="2800" b="1" dirty="0" smtClean="0">
                <a:latin typeface="+mj-lt"/>
              </a:rPr>
              <a:t>designate </a:t>
            </a:r>
            <a:r>
              <a:rPr lang="en-US" sz="2800" b="1" dirty="0">
                <a:latin typeface="+mj-lt"/>
              </a:rPr>
              <a:t>proposed guardian selected by </a:t>
            </a:r>
            <a:r>
              <a:rPr lang="en-US" sz="2800" b="1" dirty="0" smtClean="0">
                <a:latin typeface="+mj-lt"/>
              </a:rPr>
              <a:t>child </a:t>
            </a:r>
            <a:r>
              <a:rPr lang="en-US" sz="2800" b="1" dirty="0">
                <a:latin typeface="+mj-lt"/>
              </a:rPr>
              <a:t>unless contrary to best interests. </a:t>
            </a:r>
          </a:p>
          <a:p>
            <a:pPr>
              <a:lnSpc>
                <a:spcPct val="90000"/>
              </a:lnSpc>
              <a:defRPr/>
            </a:pPr>
            <a:endParaRPr lang="en-US" sz="2800" dirty="0" smtClean="0">
              <a:latin typeface="Times New Roman" pitchFamily="18" charset="0"/>
            </a:endParaRPr>
          </a:p>
        </p:txBody>
      </p:sp>
    </p:spTree>
    <p:extLst>
      <p:ext uri="{BB962C8B-B14F-4D97-AF65-F5344CB8AC3E}">
        <p14:creationId xmlns:p14="http://schemas.microsoft.com/office/powerpoint/2010/main" val="287057361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723900" y="152399"/>
            <a:ext cx="7772400" cy="765175"/>
          </a:xfrm>
          <a:prstGeom prst="rect">
            <a:avLst/>
          </a:prstGeom>
        </p:spPr>
        <p:txBody>
          <a:bodyPr vert="horz" lIns="91440" tIns="45720" rIns="91440" bIns="45720" rtlCol="0" anchor="ctr">
            <a:noAutofit/>
          </a:bodyPr>
          <a:lstStyle/>
          <a:p>
            <a:pPr lvl="0" algn="ctr">
              <a:spcBef>
                <a:spcPct val="0"/>
              </a:spcBef>
              <a:defRPr/>
            </a:pPr>
            <a:r>
              <a:rPr lang="en-US" sz="3600" b="1" dirty="0" smtClean="0">
                <a:solidFill>
                  <a:schemeClr val="bg1"/>
                </a:solidFill>
                <a:latin typeface="+mj-lt"/>
              </a:rPr>
              <a:t>Guardianship Proceedings </a:t>
            </a:r>
          </a:p>
          <a:p>
            <a:pPr lvl="0" algn="ctr">
              <a:spcBef>
                <a:spcPct val="0"/>
              </a:spcBef>
              <a:defRPr/>
            </a:pPr>
            <a:r>
              <a:rPr lang="en-US" sz="2000" b="1" dirty="0" smtClean="0">
                <a:solidFill>
                  <a:schemeClr val="bg1"/>
                </a:solidFill>
                <a:latin typeface="+mj-lt"/>
              </a:rPr>
              <a:t>D.C. Code § 16-2381 et seq. and D.C. Superior Court Admin. Order 02-05</a:t>
            </a:r>
            <a:endParaRPr kumimoji="0" lang="en-US" sz="2000" b="1" i="0" u="none" strike="noStrike" kern="1200" cap="none" spc="0" normalizeH="0" baseline="0" noProof="0" dirty="0">
              <a:ln>
                <a:noFill/>
              </a:ln>
              <a:solidFill>
                <a:schemeClr val="bg1"/>
              </a:solidFill>
              <a:effectLst/>
              <a:uLnTx/>
              <a:uFillTx/>
              <a:latin typeface="+mj-lt"/>
              <a:ea typeface="+mj-ea"/>
              <a:cs typeface="+mj-cs"/>
            </a:endParaRPr>
          </a:p>
        </p:txBody>
      </p:sp>
      <p:sp>
        <p:nvSpPr>
          <p:cNvPr id="6" name="Subtitle 2"/>
          <p:cNvSpPr txBox="1">
            <a:spLocks/>
          </p:cNvSpPr>
          <p:nvPr/>
        </p:nvSpPr>
        <p:spPr>
          <a:xfrm>
            <a:off x="381000" y="1524000"/>
            <a:ext cx="8458200" cy="4876800"/>
          </a:xfrm>
          <a:prstGeom prst="rect">
            <a:avLst/>
          </a:prstGeom>
        </p:spPr>
        <p:txBody>
          <a:bodyPr vert="horz" lIns="91440" tIns="45720" rIns="91440" bIns="45720" rtlCol="0">
            <a:normAutofit/>
          </a:bodyPr>
          <a:lstStyle/>
          <a:p>
            <a:pPr marL="339725" indent="-339725">
              <a:spcBef>
                <a:spcPts val="528"/>
              </a:spcBef>
              <a:defRPr/>
            </a:pPr>
            <a:r>
              <a:rPr lang="en-US" sz="2400" b="1" dirty="0" smtClean="0">
                <a:latin typeface="+mj-lt"/>
              </a:rPr>
              <a:t>Factors the court must consider to establish that guardianship is in the best interests of the child (D.C. Code </a:t>
            </a:r>
            <a:r>
              <a:rPr lang="en-US" sz="2400" b="1" dirty="0" smtClean="0">
                <a:latin typeface="+mj-lt"/>
                <a:cs typeface="Times New Roman" pitchFamily="18" charset="0"/>
              </a:rPr>
              <a:t>§ 16-2383 (d)): </a:t>
            </a:r>
          </a:p>
          <a:p>
            <a:pPr marL="339725" indent="-339725">
              <a:spcBef>
                <a:spcPts val="528"/>
              </a:spcBef>
              <a:defRPr/>
            </a:pPr>
            <a:endParaRPr lang="en-US" sz="2400" b="1" dirty="0" smtClean="0">
              <a:latin typeface="+mj-lt"/>
              <a:cs typeface="Times New Roman" pitchFamily="18" charset="0"/>
            </a:endParaRPr>
          </a:p>
          <a:p>
            <a:pPr marL="744538" lvl="1" indent="-287338">
              <a:spcBef>
                <a:spcPts val="432"/>
              </a:spcBef>
              <a:buFont typeface="+mj-lt"/>
              <a:buAutoNum type="arabicPeriod"/>
              <a:defRPr/>
            </a:pPr>
            <a:r>
              <a:rPr lang="en-US" sz="2000" dirty="0">
                <a:solidFill>
                  <a:schemeClr val="tx2"/>
                </a:solidFill>
              </a:rPr>
              <a:t>Child’s need for continuity of care and stability</a:t>
            </a:r>
          </a:p>
          <a:p>
            <a:pPr marL="744538" lvl="1" indent="-287338">
              <a:spcBef>
                <a:spcPts val="432"/>
              </a:spcBef>
              <a:buFont typeface="+mj-lt"/>
              <a:buAutoNum type="arabicPeriod"/>
              <a:defRPr/>
            </a:pPr>
            <a:r>
              <a:rPr lang="en-US" sz="2000" dirty="0">
                <a:solidFill>
                  <a:schemeClr val="tx2"/>
                </a:solidFill>
              </a:rPr>
              <a:t>Physical, mental, and emotional health of all individuals involved to the degree that each affects the welfare of the child, the decisive consideration being the physical, mental, and emotional needs of the child </a:t>
            </a:r>
          </a:p>
          <a:p>
            <a:pPr marL="744538" lvl="1" indent="-287338">
              <a:spcBef>
                <a:spcPts val="432"/>
              </a:spcBef>
              <a:buFont typeface="+mj-lt"/>
              <a:buAutoNum type="arabicPeriod"/>
              <a:defRPr/>
            </a:pPr>
            <a:r>
              <a:rPr lang="en-US" sz="2000" dirty="0">
                <a:solidFill>
                  <a:schemeClr val="tx2"/>
                </a:solidFill>
              </a:rPr>
              <a:t>Quality of relationship of child with parent, siblings, caretakers, or foster parents</a:t>
            </a:r>
          </a:p>
          <a:p>
            <a:pPr marL="744538" lvl="1" indent="-287338">
              <a:spcBef>
                <a:spcPts val="432"/>
              </a:spcBef>
              <a:buFont typeface="+mj-lt"/>
              <a:buAutoNum type="arabicPeriod"/>
              <a:defRPr/>
            </a:pPr>
            <a:r>
              <a:rPr lang="en-US" sz="2000" dirty="0">
                <a:solidFill>
                  <a:schemeClr val="tx2"/>
                </a:solidFill>
              </a:rPr>
              <a:t>Child’s opinion of his or her own best interest</a:t>
            </a:r>
          </a:p>
          <a:p>
            <a:pPr marL="744538" lvl="1" indent="-287338">
              <a:spcBef>
                <a:spcPts val="432"/>
              </a:spcBef>
              <a:buFont typeface="+mj-lt"/>
              <a:buAutoNum type="arabicPeriod"/>
              <a:defRPr/>
            </a:pPr>
            <a:r>
              <a:rPr lang="en-US" sz="2000" dirty="0">
                <a:solidFill>
                  <a:schemeClr val="tx2"/>
                </a:solidFill>
              </a:rPr>
              <a:t>Evidence that drug-related activity continues to exist in child’s home after intervention/services</a:t>
            </a:r>
          </a:p>
          <a:p>
            <a:pPr>
              <a:lnSpc>
                <a:spcPct val="90000"/>
              </a:lnSpc>
              <a:defRPr/>
            </a:pPr>
            <a:endParaRPr lang="en-US" sz="2800" dirty="0" smtClean="0">
              <a:latin typeface="Times New Roman" pitchFamily="18" charset="0"/>
            </a:endParaRPr>
          </a:p>
          <a:p>
            <a:pPr>
              <a:lnSpc>
                <a:spcPct val="90000"/>
              </a:lnSpc>
              <a:defRPr/>
            </a:pPr>
            <a:endParaRPr lang="en-US" sz="2800" dirty="0" smtClean="0">
              <a:latin typeface="Times New Roman" pitchFamily="18" charset="0"/>
            </a:endParaRPr>
          </a:p>
        </p:txBody>
      </p:sp>
    </p:spTree>
    <p:extLst>
      <p:ext uri="{BB962C8B-B14F-4D97-AF65-F5344CB8AC3E}">
        <p14:creationId xmlns:p14="http://schemas.microsoft.com/office/powerpoint/2010/main" val="4286433350"/>
      </p:ext>
    </p:extLst>
  </p:cSld>
  <p:clrMapOvr>
    <a:masterClrMapping/>
  </p:clrMapOvr>
</p:sld>
</file>

<file path=ppt/theme/theme1.xml><?xml version="1.0" encoding="utf-8"?>
<a:theme xmlns:a="http://schemas.openxmlformats.org/drawingml/2006/main" name="CLC PowerPoint Template">
  <a:themeElements>
    <a:clrScheme name="CLC color theme">
      <a:dk1>
        <a:srgbClr val="0079C1"/>
      </a:dk1>
      <a:lt1>
        <a:srgbClr val="FFFFFF"/>
      </a:lt1>
      <a:dk2>
        <a:srgbClr val="000000"/>
      </a:dk2>
      <a:lt2>
        <a:srgbClr val="F8981D"/>
      </a:lt2>
      <a:accent1>
        <a:srgbClr val="89CBDF"/>
      </a:accent1>
      <a:accent2>
        <a:srgbClr val="8DC73F"/>
      </a:accent2>
      <a:accent3>
        <a:srgbClr val="002B5C"/>
      </a:accent3>
      <a:accent4>
        <a:srgbClr val="D7C9CB"/>
      </a:accent4>
      <a:accent5>
        <a:srgbClr val="0079C1"/>
      </a:accent5>
      <a:accent6>
        <a:srgbClr val="89CBDF"/>
      </a:accent6>
      <a:hlink>
        <a:srgbClr val="F8981D"/>
      </a:hlink>
      <a:folHlink>
        <a:srgbClr val="F8981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CLC PowerPoint Template</Template>
  <TotalTime>4191</TotalTime>
  <Words>14330</Words>
  <Application>Microsoft Office PowerPoint</Application>
  <PresentationFormat>On-screen Show (4:3)</PresentationFormat>
  <Paragraphs>1542</Paragraphs>
  <Slides>145</Slides>
  <Notes>99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145</vt:i4>
      </vt:variant>
    </vt:vector>
  </HeadingPairs>
  <TitlesOfParts>
    <vt:vector size="148" baseType="lpstr">
      <vt:lpstr>Arial</vt:lpstr>
      <vt:lpstr>Calibri</vt:lpstr>
      <vt:lpstr>CLC PowerPoint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Where can this come into play?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Providing culturally competent representation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Representing Caregivers in Custody, Adoption, and Guardianship matters </vt:lpstr>
      <vt:lpstr>Case Study: The Johnsons</vt:lpstr>
      <vt:lpstr>Case Study: The Johnsons</vt:lpstr>
      <vt:lpstr>The Johnsons: Some Things to Consider </vt:lpstr>
      <vt:lpstr> Case Study: Mr. Smith   </vt:lpstr>
      <vt:lpstr> Case Study: Mr. Smith   </vt:lpstr>
      <vt:lpstr>Jurisdiction: Some Things to Consider </vt:lpstr>
      <vt:lpstr>Standing: Some Things to Consider </vt:lpstr>
      <vt:lpstr>PowerPoint Presentation</vt:lpstr>
      <vt:lpstr>Presenting Evidence</vt:lpstr>
      <vt:lpstr>Sources of Authority</vt:lpstr>
      <vt:lpstr>Sources of Authority</vt:lpstr>
      <vt:lpstr>Movant/Petitioner Bears Burden of Proof </vt:lpstr>
      <vt:lpstr>Meeting the Burden of Proof</vt:lpstr>
      <vt:lpstr>Discovery</vt:lpstr>
      <vt:lpstr>The Pretrial Process</vt:lpstr>
      <vt:lpstr>PowerPoint Presentation</vt:lpstr>
      <vt:lpstr>PowerPoint Presentation</vt:lpstr>
      <vt:lpstr>Presenting Evidence: Witnesses</vt:lpstr>
      <vt:lpstr>PowerPoint Presentation</vt:lpstr>
      <vt:lpstr>Child Testimony: Case Law</vt:lpstr>
      <vt:lpstr>PowerPoint Presentation</vt:lpstr>
      <vt:lpstr>PowerPoint Presentation</vt:lpstr>
      <vt:lpstr>PowerPoint Presentation</vt:lpstr>
      <vt:lpstr>The Business Record Exception </vt:lpstr>
      <vt:lpstr>Certified Public Records</vt:lpstr>
      <vt:lpstr>Judicial Notice  </vt:lpstr>
      <vt:lpstr>PowerPoint Presentation</vt:lpstr>
    </vt:vector>
  </TitlesOfParts>
  <Company>CLC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Meghan Williams</dc:creator>
  <cp:lastModifiedBy>Molly Rothschild</cp:lastModifiedBy>
  <cp:revision>110</cp:revision>
  <cp:lastPrinted>2014-06-04T15:29:42Z</cp:lastPrinted>
  <dcterms:created xsi:type="dcterms:W3CDTF">2012-12-01T22:03:41Z</dcterms:created>
  <dcterms:modified xsi:type="dcterms:W3CDTF">2016-11-21T18:55:31Z</dcterms:modified>
</cp:coreProperties>
</file>